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Lst>
  <p:sldSz cy="5143500" cx="9144000"/>
  <p:notesSz cx="6858000" cy="9144000"/>
  <p:embeddedFontLst>
    <p:embeddedFont>
      <p:font typeface="Roboto"/>
      <p:regular r:id="rId121"/>
      <p:bold r:id="rId122"/>
      <p:italic r:id="rId123"/>
      <p:boldItalic r:id="rId124"/>
    </p:embeddedFont>
    <p:embeddedFont>
      <p:font typeface="Corbel"/>
      <p:regular r:id="rId125"/>
      <p:bold r:id="rId126"/>
      <p:italic r:id="rId127"/>
      <p:boldItalic r:id="rId1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2ECD222-FAF8-4935-BEEB-B2E351E83B65}">
  <a:tblStyle styleId="{12ECD222-FAF8-4935-BEEB-B2E351E83B6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64EC060-F425-4817-BEDF-9F4A70CF06AA}" styleName="Table_1">
    <a:wholeTbl>
      <a:tcTxStyle b="off" i="off">
        <a:font>
          <a:latin typeface="Corbel"/>
          <a:ea typeface="Corbel"/>
          <a:cs typeface="Corbe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chemeClr val="dk1"/>
              </a:solidFill>
              <a:prstDash val="solid"/>
              <a:round/>
              <a:headEnd len="sm" w="sm" type="none"/>
              <a:tailEnd len="sm" w="sm" type="none"/>
            </a:ln>
          </a:top>
          <a:bottom>
            <a:ln cap="flat" cmpd="sng" w="25400">
              <a:solidFill>
                <a:schemeClr val="dk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a:tcStyle>
        <a:fill>
          <a:solidFill>
            <a:srgbClr val="E6E6E6"/>
          </a:solidFill>
        </a:fill>
      </a:tcStyle>
    </a:band1H>
    <a:band2H>
      <a:tcTxStyle/>
    </a:band2H>
    <a:band1V>
      <a:tcTxStyle/>
      <a:tcStyle>
        <a:fill>
          <a:solidFill>
            <a:srgbClr val="E6E6E6"/>
          </a:solidFill>
        </a:fill>
      </a:tcStyle>
    </a:band1V>
    <a:band2V>
      <a:tcTxStyle/>
    </a:band2V>
    <a:lastCol>
      <a:tcTxStyle b="on" i="off">
        <a:font>
          <a:latin typeface="Corbel"/>
          <a:ea typeface="Corbel"/>
          <a:cs typeface="Corbel"/>
        </a:font>
        <a:schemeClr val="lt1"/>
      </a:tcTxStyle>
      <a:tcStyle>
        <a:fill>
          <a:solidFill>
            <a:schemeClr val="accent1"/>
          </a:solidFill>
        </a:fill>
      </a:tcStyle>
    </a:lastCol>
    <a:firstCol>
      <a:tcTxStyle b="on" i="off">
        <a:font>
          <a:latin typeface="Corbel"/>
          <a:ea typeface="Corbel"/>
          <a:cs typeface="Corbel"/>
        </a:font>
        <a:schemeClr val="lt1"/>
      </a:tcTxStyle>
      <a:tcStyle>
        <a:fill>
          <a:solidFill>
            <a:schemeClr val="accent1"/>
          </a:solidFill>
        </a:fill>
      </a:tcStyle>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n" i="off">
        <a:font>
          <a:latin typeface="Corbel"/>
          <a:ea typeface="Corbel"/>
          <a:cs typeface="Corbel"/>
        </a:font>
        <a:schemeClr val="dk1"/>
      </a:tcTxStyle>
    </a:seCell>
    <a:swCell>
      <a:tcTxStyle b="on" i="off">
        <a:font>
          <a:latin typeface="Corbel"/>
          <a:ea typeface="Corbel"/>
          <a:cs typeface="Corbel"/>
        </a:font>
        <a:schemeClr val="dk1"/>
      </a:tcTxStyle>
    </a:swCell>
    <a:firstRow>
      <a:tcTxStyle b="on" i="off">
        <a:font>
          <a:latin typeface="Corbel"/>
          <a:ea typeface="Corbel"/>
          <a:cs typeface="Corbel"/>
        </a:font>
        <a:schemeClr val="lt1"/>
      </a:tcTxStyle>
      <a:tcStyle>
        <a:tcBdr>
          <a:bottom>
            <a:ln cap="flat" cmpd="sng" w="25400">
              <a:solidFill>
                <a:schemeClr val="dk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8" Type="http://schemas.openxmlformats.org/officeDocument/2006/relationships/font" Target="fonts/Corbel-boldItalic.fntdata"/><Relationship Id="rId127" Type="http://schemas.openxmlformats.org/officeDocument/2006/relationships/font" Target="fonts/Corbel-italic.fntdata"/><Relationship Id="rId126" Type="http://schemas.openxmlformats.org/officeDocument/2006/relationships/font" Target="fonts/Corbel-bold.fntdata"/><Relationship Id="rId26" Type="http://schemas.openxmlformats.org/officeDocument/2006/relationships/slide" Target="slides/slide21.xml"/><Relationship Id="rId121" Type="http://schemas.openxmlformats.org/officeDocument/2006/relationships/font" Target="fonts/Roboto-regular.fntdata"/><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Corbel-regular.fntdata"/><Relationship Id="rId29" Type="http://schemas.openxmlformats.org/officeDocument/2006/relationships/slide" Target="slides/slide24.xml"/><Relationship Id="rId124" Type="http://schemas.openxmlformats.org/officeDocument/2006/relationships/font" Target="fonts/Roboto-boldItalic.fntdata"/><Relationship Id="rId123" Type="http://schemas.openxmlformats.org/officeDocument/2006/relationships/font" Target="fonts/Roboto-italic.fntdata"/><Relationship Id="rId122" Type="http://schemas.openxmlformats.org/officeDocument/2006/relationships/font" Target="fonts/Roboto-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100" y="812520"/>
            <a:ext cx="7127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ashingtonpost.com/news/morning-mix/wp/2017/06/09/how-tech-sleuths-cracked-the-mysterious-code-that-turns-your-printer-into-a-spying-tool/"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323" name="Google Shape;323;p1: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4" name="Google Shape;324;p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a9927df86f_0_42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7" name="Google Shape;397;g2a9927df86f_0_42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g2a9927df86f_0_149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85" name="Google Shape;1285;g2a9927df86f_0_149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2ae5e2ef88e_0_9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99" name="Google Shape;1299;g2ae5e2ef88e_0_9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af17f197d5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4" name="Google Shape;1314;g2af17f197d5_0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a9927df86f_0_153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7" name="Google Shape;1327;g2a9927df86f_0_153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2a9927df86f_0_153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5" name="Google Shape;1335;g2a9927df86f_0_153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af17f197d5_0_1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1" name="Google Shape;1341;g2af17f197d5_0_1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g2a9927df86f_0_154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9" name="Google Shape;1349;g2a9927df86f_0_154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a9927df86f_0_155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6" name="Google Shape;1356;g2a9927df86f_0_155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a9927df86f_0_1894: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1366" name="Google Shape;1366;g2a9927df86f_0_1894: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7" name="Google Shape;1367;g2a9927df86f_0_1894: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a9927df86f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a9927df86f_0_29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a9927df86f_0_39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indirilen resmin son kısmına zararlı kod inject edilmiş</a:t>
            </a:r>
            <a:endParaRPr/>
          </a:p>
        </p:txBody>
      </p:sp>
      <p:sp>
        <p:nvSpPr>
          <p:cNvPr id="407" name="Google Shape;407;g2a9927df86f_0_39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a9927df86f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a9927df86f_0_37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aa4c82ff18_0_6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7" name="Google Shape;1387;g2aa4c82ff18_0_66: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a9927df86f_0_1934: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1396" name="Google Shape;1396;g2a9927df86f_0_1934: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7" name="Google Shape;1397;g2a9927df86f_0_1934: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a9927df86f_0_34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4" name="Google Shape;1404;g2a9927df86f_0_34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2abcc0e7137_0_4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15" name="Google Shape;1415;g2abcc0e7137_0_4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133f626054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133f6260546_0_8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abcc0e7137_0_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indirilen resmin son kısmına zararlı kod inject edilmiş</a:t>
            </a:r>
            <a:endParaRPr/>
          </a:p>
        </p:txBody>
      </p:sp>
      <p:sp>
        <p:nvSpPr>
          <p:cNvPr id="417" name="Google Shape;417;g2abcc0e7137_0_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abcc0e7137_0_4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indirilen resmin son kısmına zararlı kod inject edilmiş</a:t>
            </a:r>
            <a:endParaRPr/>
          </a:p>
        </p:txBody>
      </p:sp>
      <p:sp>
        <p:nvSpPr>
          <p:cNvPr id="430" name="Google Shape;430;g2abcc0e7137_0_4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abcc0e7137_0_2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indirilen resmin son kısmına zararlı kod inject edilmiş</a:t>
            </a:r>
            <a:endParaRPr/>
          </a:p>
        </p:txBody>
      </p:sp>
      <p:sp>
        <p:nvSpPr>
          <p:cNvPr id="438" name="Google Shape;438;g2abcc0e7137_0_2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abcc0e7137_0_6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indirilen resmin son kısmına zararlı kod inject edilmiş</a:t>
            </a:r>
            <a:endParaRPr/>
          </a:p>
        </p:txBody>
      </p:sp>
      <p:sp>
        <p:nvSpPr>
          <p:cNvPr id="446" name="Google Shape;446;g2abcc0e7137_0_6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a9927df86f_0_225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58" name="Google Shape;458;g2a9927df86f_0_225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a9927df86f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66" name="Google Shape;466;g2a9927df86f_0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a9927df86f_0_45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78" name="Google Shape;478;g2a9927df86f_0_45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a9927df86f_0_47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99" name="Google Shape;499;g2a9927df86f_0_47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a9927df86f_0_161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29" name="Google Shape;329;g2a9927df86f_0_161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a9eca76a03_1_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06" name="Google Shape;506;g2a9eca76a03_1_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a9927df86f_0_226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15" name="Google Shape;515;g2a9927df86f_0_226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af17f197d5_0_4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23" name="Google Shape;523;g2af17f197d5_0_4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a9927df86f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a9927df86f_0_37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a9927df86f_0_105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50" name="Google Shape;550;g2a9927df86f_0_10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a9927df86f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a9927df86f_0_25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a9927df86f_0_1875: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565" name="Google Shape;565;g2a9927df86f_0_1875: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6" name="Google Shape;566;g2a9927df86f_0_1875: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a9927df86f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a9927df86f_0_32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a9927df86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a9927df86f_0_31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a9927df86f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a9927df86f_0_36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a97cd8a455_0_197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35" name="Google Shape;335;g2a97cd8a455_0_197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a97cd8a455_0_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a97cd8a455_0_198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a97cd8a455_0_2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a97cd8a455_0_222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rPr lang="en-US"/>
              <a:t>Merkle-Damgård yapısının bazı güvenlik sorunları vardır, ve bu nedenle günümüzde bazı modern kriptografik uygulamalarda kullanılmayabilir. İşte bu yapının potansiyel güvenlik sorunları:</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1. **Uzunluk Uzantısı Saldırıları:**</a:t>
            </a:r>
            <a:endParaRPr/>
          </a:p>
          <a:p>
            <a:pPr indent="0" lvl="0" marL="457200" rtl="0" algn="just">
              <a:lnSpc>
                <a:spcPct val="115000"/>
              </a:lnSpc>
              <a:spcBef>
                <a:spcPts val="0"/>
              </a:spcBef>
              <a:spcAft>
                <a:spcPts val="0"/>
              </a:spcAft>
              <a:buNone/>
            </a:pPr>
            <a:r>
              <a:rPr lang="en-US"/>
              <a:t>   Merkle-Damgård yapısının en bilinen zayıflıklarından biri, uzunluk uzantısı saldırılarıdır. Bu saldırı türü, bir saldırganın özet değerini kullanarak, orijinal mesajın sonuna yeni veri eklemesine izin verir. Bu durum, özellikle özet değerinin kullanıldığı dijital imzalama veya kimlik doğrulama sistemlerinde ciddi güvenlik açıklarına yol açabilir.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2. **Çakışma Sorunları:**</a:t>
            </a:r>
            <a:endParaRPr/>
          </a:p>
          <a:p>
            <a:pPr indent="0" lvl="0" marL="457200" rtl="0" algn="just">
              <a:lnSpc>
                <a:spcPct val="115000"/>
              </a:lnSpc>
              <a:spcBef>
                <a:spcPts val="0"/>
              </a:spcBef>
              <a:spcAft>
                <a:spcPts val="0"/>
              </a:spcAft>
              <a:buNone/>
            </a:pPr>
            <a:r>
              <a:rPr lang="en-US"/>
              <a:t>   Merkle-Damgård yapısında, aynı özeti üreten iki farklı mesajın bulunmasına yönelik çakışma saldırıları teorik olarak mümkündür. Mesaj uzunluğu arttıkça, bu risk artabilir. Bu tür çakışmalar, güvenlik zayıflıklarına ve özet fonksiyonunun güvenilirliğini kaybetmesine neden olabilir.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3. **Seçici Çakışma Sorunları:**</a:t>
            </a:r>
            <a:endParaRPr/>
          </a:p>
          <a:p>
            <a:pPr indent="0" lvl="0" marL="457200" rtl="0" algn="just">
              <a:lnSpc>
                <a:spcPct val="115000"/>
              </a:lnSpc>
              <a:spcBef>
                <a:spcPts val="0"/>
              </a:spcBef>
              <a:spcAft>
                <a:spcPts val="0"/>
              </a:spcAft>
              <a:buNone/>
            </a:pPr>
            <a:r>
              <a:rPr lang="en-US"/>
              <a:t>   Saldırganların belirli özet değerlerine sahip mesajları seçmelerine olanak tanıyan seçici çakışma saldırıları da bir risk oluşturabilir. Bu, özellikle özet değerlerinin belirli bir desene sahip olması durumunda geçerli olabilir.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4. **Özet Değerinin Değiştirilmesi:**</a:t>
            </a:r>
            <a:endParaRPr/>
          </a:p>
          <a:p>
            <a:pPr indent="0" lvl="0" marL="457200" rtl="0" algn="just">
              <a:lnSpc>
                <a:spcPct val="115000"/>
              </a:lnSpc>
              <a:spcBef>
                <a:spcPts val="0"/>
              </a:spcBef>
              <a:spcAft>
                <a:spcPts val="0"/>
              </a:spcAft>
              <a:buNone/>
            </a:pPr>
            <a:r>
              <a:rPr lang="en-US"/>
              <a:t>   Merkle-Damgård yapısı, her bloğun işlenmesinde önceki özet değerini kullanır. Eğer bir saldırgan, bir önceki bloğun özet değerini değiştirebilirse, bu durumda tüm zincir etkilenebilir.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Günümüzde daha güvenli ve modern kriptografik özet fonksiyonları, bu tür sorunları aşmak için daha gelişmiş yapılar kullanmaktadır. Bu nedenle, Merkle-Damgård yapısının bazı uygulamalarda tercih edilmemesi ve daha güncel alternatiflerin kullanılması önerilir.</a:t>
            </a:r>
            <a:endParaRPr/>
          </a:p>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a97cd8a455_0_2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2" name="Google Shape;612;g2a97cd8a455_0_2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a97cd8a455_0_221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8" name="Google Shape;618;g2a97cd8a455_0_2216: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a9927df86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a9927df86f_0_33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rPr lang="en-US"/>
              <a:t>Merkle-Damgård yapısının bazı güvenlik sorunları vardır, ve bu nedenle günümüzde bazı modern kriptografik uygulamalarda kullanılmayabilir. İşte bu yapının potansiyel güvenlik sorunları:</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1. **Uzunluk Uzantısı Saldırıları:**</a:t>
            </a:r>
            <a:endParaRPr/>
          </a:p>
          <a:p>
            <a:pPr indent="0" lvl="0" marL="457200" rtl="0" algn="just">
              <a:lnSpc>
                <a:spcPct val="115000"/>
              </a:lnSpc>
              <a:spcBef>
                <a:spcPts val="0"/>
              </a:spcBef>
              <a:spcAft>
                <a:spcPts val="0"/>
              </a:spcAft>
              <a:buNone/>
            </a:pPr>
            <a:r>
              <a:rPr lang="en-US"/>
              <a:t>   Merkle-Damgård yapısının en bilinen zayıflıklarından biri, uzunluk uzantısı saldırılarıdır. Bu saldırı türü, bir saldırganın özet değerini kullanarak, orijinal mesajın sonuna yeni veri eklemesine izin verir. Bu durum, özellikle özet değerinin kullanıldığı dijital imzalama veya kimlik doğrulama sistemlerinde ciddi güvenlik açıklarına yol açabilir.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2. **Çakışma Sorunları:**</a:t>
            </a:r>
            <a:endParaRPr/>
          </a:p>
          <a:p>
            <a:pPr indent="0" lvl="0" marL="457200" rtl="0" algn="just">
              <a:lnSpc>
                <a:spcPct val="115000"/>
              </a:lnSpc>
              <a:spcBef>
                <a:spcPts val="0"/>
              </a:spcBef>
              <a:spcAft>
                <a:spcPts val="0"/>
              </a:spcAft>
              <a:buNone/>
            </a:pPr>
            <a:r>
              <a:rPr lang="en-US"/>
              <a:t>   Merkle-Damgård yapısında, aynı özeti üreten iki farklı mesajın bulunmasına yönelik çakışma saldırıları teorik olarak mümkündür. Mesaj uzunluğu arttıkça, bu risk artabilir. Bu tür çakışmalar, güvenlik zayıflıklarına ve özet fonksiyonunun güvenilirliğini kaybetmesine neden olabilir.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3. **Seçici Çakışma Sorunları:**</a:t>
            </a:r>
            <a:endParaRPr/>
          </a:p>
          <a:p>
            <a:pPr indent="0" lvl="0" marL="457200" rtl="0" algn="just">
              <a:lnSpc>
                <a:spcPct val="115000"/>
              </a:lnSpc>
              <a:spcBef>
                <a:spcPts val="0"/>
              </a:spcBef>
              <a:spcAft>
                <a:spcPts val="0"/>
              </a:spcAft>
              <a:buNone/>
            </a:pPr>
            <a:r>
              <a:rPr lang="en-US"/>
              <a:t>   Saldırganların belirli özet değerlerine sahip mesajları seçmelerine olanak tanıyan seçici çakışma saldırıları da bir risk oluşturabilir. Bu, özellikle özet değerlerinin belirli bir desene sahip olması durumunda geçerli olabilir.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4. **Özet Değerinin Değiştirilmesi:**</a:t>
            </a:r>
            <a:endParaRPr/>
          </a:p>
          <a:p>
            <a:pPr indent="0" lvl="0" marL="457200" rtl="0" algn="just">
              <a:lnSpc>
                <a:spcPct val="115000"/>
              </a:lnSpc>
              <a:spcBef>
                <a:spcPts val="0"/>
              </a:spcBef>
              <a:spcAft>
                <a:spcPts val="0"/>
              </a:spcAft>
              <a:buNone/>
            </a:pPr>
            <a:r>
              <a:rPr lang="en-US"/>
              <a:t>   Merkle-Damgård yapısı, her bloğun işlenmesinde önceki özet değerini kullanır. Eğer bir saldırgan, bir önceki bloğun özet değerini değiştirebilirse, bu durumda tüm zincir etkilenebilir.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Günümüzde daha güvenli ve modern kriptografik özet fonksiyonları, bu tür sorunları aşmak için daha gelişmiş yapılar kullanmaktadır. Bu nedenle, Merkle-Damgård yapısının bazı uygulamalarda tercih edilmemesi ve daha güncel alternatiflerin kullanılması önerilir.</a:t>
            </a:r>
            <a:endParaRPr/>
          </a:p>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a9927df86f_0_1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a9927df86f_0_135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rPr lang="en-US"/>
              <a:t>Merkle-Damgård yapısının bazı güvenlik sorunları vardır, ve bu nedenle günümüzde bazı modern kriptografik uygulamalarda kullanılmayabilir. İşte bu yapının potansiyel güvenlik sorunları:</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1. **Uzunluk Uzantısı Saldırıları:**</a:t>
            </a:r>
            <a:endParaRPr/>
          </a:p>
          <a:p>
            <a:pPr indent="0" lvl="0" marL="457200" rtl="0" algn="just">
              <a:lnSpc>
                <a:spcPct val="115000"/>
              </a:lnSpc>
              <a:spcBef>
                <a:spcPts val="0"/>
              </a:spcBef>
              <a:spcAft>
                <a:spcPts val="0"/>
              </a:spcAft>
              <a:buNone/>
            </a:pPr>
            <a:r>
              <a:rPr lang="en-US"/>
              <a:t>   Merkle-Damgård yapısının en bilinen zayıflıklarından biri, uzunluk uzantısı saldırılarıdır. Bu saldırı türü, bir saldırganın özet değerini kullanarak, orijinal mesajın sonuna yeni veri eklemesine izin verir. Bu durum, özellikle özet değerinin kullanıldığı dijital imzalama veya kimlik doğrulama sistemlerinde ciddi güvenlik açıklarına yol açabilir.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2. **Çakışma Sorunları:**</a:t>
            </a:r>
            <a:endParaRPr/>
          </a:p>
          <a:p>
            <a:pPr indent="0" lvl="0" marL="457200" rtl="0" algn="just">
              <a:lnSpc>
                <a:spcPct val="115000"/>
              </a:lnSpc>
              <a:spcBef>
                <a:spcPts val="0"/>
              </a:spcBef>
              <a:spcAft>
                <a:spcPts val="0"/>
              </a:spcAft>
              <a:buNone/>
            </a:pPr>
            <a:r>
              <a:rPr lang="en-US"/>
              <a:t>   Merkle-Damgård yapısında, aynı özeti üreten iki farklı mesajın bulunmasına yönelik çakışma saldırıları teorik olarak mümkündür. Mesaj uzunluğu arttıkça, bu risk artabilir. Bu tür çakışmalar, güvenlik zayıflıklarına ve özet fonksiyonunun güvenilirliğini kaybetmesine neden olabilir.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3. **Seçici Çakışma Sorunları:**</a:t>
            </a:r>
            <a:endParaRPr/>
          </a:p>
          <a:p>
            <a:pPr indent="0" lvl="0" marL="457200" rtl="0" algn="just">
              <a:lnSpc>
                <a:spcPct val="115000"/>
              </a:lnSpc>
              <a:spcBef>
                <a:spcPts val="0"/>
              </a:spcBef>
              <a:spcAft>
                <a:spcPts val="0"/>
              </a:spcAft>
              <a:buNone/>
            </a:pPr>
            <a:r>
              <a:rPr lang="en-US"/>
              <a:t>   Saldırganların belirli özet değerlerine sahip mesajları seçmelerine olanak tanıyan seçici çakışma saldırıları da bir risk oluşturabilir. Bu, özellikle özet değerlerinin belirli bir desene sahip olması durumunda geçerli olabilir.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4. **Özet Değerinin Değiştirilmesi:**</a:t>
            </a:r>
            <a:endParaRPr/>
          </a:p>
          <a:p>
            <a:pPr indent="0" lvl="0" marL="457200" rtl="0" algn="just">
              <a:lnSpc>
                <a:spcPct val="115000"/>
              </a:lnSpc>
              <a:spcBef>
                <a:spcPts val="0"/>
              </a:spcBef>
              <a:spcAft>
                <a:spcPts val="0"/>
              </a:spcAft>
              <a:buNone/>
            </a:pPr>
            <a:r>
              <a:rPr lang="en-US"/>
              <a:t>   Merkle-Damgård yapısı, her bloğun işlenmesinde önceki özet değerini kullanır. Eğer bir saldırgan, bir önceki bloğun özet değerini değiştirebilirse, bu durumda tüm zincir etkilenebilir.</a:t>
            </a:r>
            <a:endParaRPr/>
          </a:p>
          <a:p>
            <a:pPr indent="0" lvl="0" marL="457200" rtl="0" algn="just">
              <a:lnSpc>
                <a:spcPct val="115000"/>
              </a:lnSpc>
              <a:spcBef>
                <a:spcPts val="0"/>
              </a:spcBef>
              <a:spcAft>
                <a:spcPts val="0"/>
              </a:spcAft>
              <a:buNone/>
            </a:pPr>
            <a:r>
              <a:t/>
            </a:r>
            <a:endParaRPr/>
          </a:p>
          <a:p>
            <a:pPr indent="0" lvl="0" marL="457200" rtl="0" algn="just">
              <a:lnSpc>
                <a:spcPct val="115000"/>
              </a:lnSpc>
              <a:spcBef>
                <a:spcPts val="0"/>
              </a:spcBef>
              <a:spcAft>
                <a:spcPts val="0"/>
              </a:spcAft>
              <a:buNone/>
            </a:pPr>
            <a:r>
              <a:rPr lang="en-US"/>
              <a:t>Günümüzde daha güvenli ve modern kriptografik özet fonksiyonları, bu tür sorunları aşmak için daha gelişmiş yapılar kullanmaktadır. Bu nedenle, Merkle-Damgård yapısının bazı uygulamalarda tercih edilmemesi ve daha güncel alternatiflerin kullanılması önerilir.</a:t>
            </a:r>
            <a:endParaRPr/>
          </a:p>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2a9927df86f_0_164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641" name="Google Shape;641;g2a9927df86f_0_1640: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42" name="Google Shape;642;g2a9927df86f_0_164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a9927df86f_0_194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49" name="Google Shape;649;g2a9927df86f_0_194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a97cd8a455_0_2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a97cd8a455_0_246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a97cd8a455_0_5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66" name="Google Shape;666;g2a97cd8a455_0_5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a9927df86f_0_23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3" name="Google Shape;343;g2a9927df86f_0_23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a9927df86f_0_195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4" name="Google Shape;674;g2a9927df86f_0_195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a9927df86f_0_24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85" name="Google Shape;685;g2a9927df86f_0_24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a9927df86f_0_196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1" name="Google Shape;691;g2a9927df86f_0_196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a9eca76a03_1_5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01" name="Google Shape;701;g2a9eca76a03_1_5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a9927df86f_0_1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a9927df86f_0_142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aa3d05e58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aa3d05e582_0_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a9927df86f_0_162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0" name="Google Shape;730;g2a9927df86f_0_162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aa4c82ff18_0_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37" name="Google Shape;737;g2aa4c82ff18_0_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aa4c82ff18_0_1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sz="1200">
                <a:solidFill>
                  <a:srgbClr val="D1D5DB"/>
                </a:solidFill>
                <a:highlight>
                  <a:srgbClr val="343541"/>
                </a:highlight>
                <a:latin typeface="Roboto"/>
                <a:ea typeface="Roboto"/>
                <a:cs typeface="Roboto"/>
                <a:sym typeface="Roboto"/>
              </a:rPr>
              <a:t>"Colors-&gt;Curves" menüsünü kullanarak renk eğrilerini açıyoruz. İlk 'value' eğrisini sağ alt köşeye doğru ayarlayarak, resimdeki bayrağı ortaya çıkarabilirsiniz.</a:t>
            </a:r>
            <a:endParaRPr/>
          </a:p>
        </p:txBody>
      </p:sp>
      <p:sp>
        <p:nvSpPr>
          <p:cNvPr id="743" name="Google Shape;743;g2aa4c82ff18_0_1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2a9927df86f_0_140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sz="1200">
                <a:solidFill>
                  <a:srgbClr val="D1D5DB"/>
                </a:solidFill>
                <a:highlight>
                  <a:srgbClr val="343541"/>
                </a:highlight>
                <a:latin typeface="Roboto"/>
                <a:ea typeface="Roboto"/>
                <a:cs typeface="Roboto"/>
                <a:sym typeface="Roboto"/>
              </a:rPr>
              <a:t>"Colors-&gt;Curves" menüsünü kullanarak renk eğrilerini açıyoruz. İlk 'value' eğrisini sağ alt köşeye doğru ayarlayarak, resimdeki bayrağı ortaya çıkarabilirsiniz.</a:t>
            </a:r>
            <a:endParaRPr/>
          </a:p>
        </p:txBody>
      </p:sp>
      <p:sp>
        <p:nvSpPr>
          <p:cNvPr id="751" name="Google Shape;751;g2a9927df86f_0_140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a9927df86f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a9927df86f_0_27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a9927df86f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a9927df86f_0_43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a9eca76a03_1_3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68" name="Google Shape;768;g2a9eca76a03_1_3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a9eca76a03_1_4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79" name="Google Shape;779;g2a9eca76a03_1_4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a9927df86f_0_155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0" name="Google Shape;790;g2a9927df86f_0_155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a97cd8a455_0_6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9" name="Google Shape;799;g2a97cd8a455_0_6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a97cd8a455_0_7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9" name="Google Shape;809;g2a97cd8a455_0_7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a97cd8a455_0_250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16" name="Google Shape;816;g2a97cd8a455_0_250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ac65d563df_0_1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3" name="Google Shape;823;g2ac65d563df_0_1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aa5443f5a1_4_1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3" name="Google Shape;833;g2aa5443f5a1_4_1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aa5443f5a1_4_2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49" name="Google Shape;849;g2aa5443f5a1_4_2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a9927df86f_0_2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a9927df86f_0_201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u="sng">
                <a:solidFill>
                  <a:schemeClr val="hlink"/>
                </a:solidFill>
                <a:hlinkClick r:id="rId2"/>
              </a:rPr>
              <a:t>https://www.washingtonpost.com/news/morning-mix/wp/2017/06/09/how-tech-sleuths-cracked-the-mysterious-code-that-turns-your-printer-into-a-spying-tool/</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aa5443f5a1_4_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1" name="Google Shape;861;g2aa5443f5a1_4_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aa5443f5a1_4_5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1" name="Google Shape;871;g2aa5443f5a1_4_5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a9927df86f_0_136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93" name="Google Shape;893;g2a9927df86f_0_136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a9927df86f_0_136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00" name="Google Shape;900;g2a9927df86f_0_1369: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a9927df86f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a9927df86f_0_26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a9927df86f_0_142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5" name="Google Shape;915;g2a9927df86f_0_142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ac65d563df_0_2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27" name="Google Shape;927;g2ac65d563df_0_26: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aa8a4a848f_1_3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38" name="Google Shape;938;g2aa8a4a848f_1_3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a9927df86f_0_143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88" name="Google Shape;988;g2a9927df86f_0_143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a9927df86f_0_145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98" name="Google Shape;998;g2a9927df86f_0_145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aa251662f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aa251662fe_1_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aa8a4a848f_1_10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06" name="Google Shape;1006;g2aa8a4a848f_1_10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a9927df86f_0_147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7" name="Google Shape;1017;g2a9927df86f_0_147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aa4c82ff18_0_5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3" name="Google Shape;1023;g2aa4c82ff18_0_5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af17f197d5_0_2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0" name="Google Shape;1030;g2af17f197d5_0_2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a9927df86f_0_146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0" name="Google Shape;1040;g2a9927df86f_0_146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af17f197d5_0_6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48" name="Google Shape;1048;g2af17f197d5_0_6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aac108b3f1_0_1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58" name="Google Shape;1058;g2aac108b3f1_0_1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ac65d563df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66" name="Google Shape;1066;g2ac65d563df_0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ac65d563df_0_4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76" name="Google Shape;1076;g2ac65d563df_0_46: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2ac65d563df_0_6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6" name="Google Shape;1086;g2ac65d563df_0_6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a9927df86f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a9927df86f_0_200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2aa5443f5a1_4_9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9" name="Google Shape;1099;g2aa5443f5a1_4_9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abcc0e7137_0_7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8" name="Google Shape;1108;g2abcc0e7137_0_7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aac108b3f1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8" name="Google Shape;1118;g2aac108b3f1_0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a9927df86f_0_159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7" name="Google Shape;1127;g2a9927df86f_0_159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2a9927df86f_0_188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1142" name="Google Shape;1142;g2a9927df86f_0_1883: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3" name="Google Shape;1143;g2a9927df86f_0_1883: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a9927df86f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a9927df86f_0_27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2a9927df86f_0_1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2a9927df86f_0_198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a9927df86f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a9927df86f_0_199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a9927df86f_0_148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4" name="Google Shape;1174;g2a9927df86f_0_1488: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a9927df86f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a9927df86f_0_35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a9927df86f_0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a9927df86f_0_202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2a9927df86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2a9927df86f_0_28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ae5e2ef88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ae5e2ef88e_0_1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2ae5e2ef88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2ae5e2ef88e_0_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ae5e2ef88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ae5e2ef88e_0_1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a9927df86f_0_152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28" name="Google Shape;1228;g2a9927df86f_0_152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2ae5e2ef88e_0_5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6" name="Google Shape;1236;g2ae5e2ef88e_0_5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ae5e2ef88e_0_4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5" name="Google Shape;1245;g2ae5e2ef88e_0_44: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a9927df86f_0_150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55" name="Google Shape;1255;g2a9927df86f_0_1506: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a9927df86f_0_151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2" name="Google Shape;1262;g2a9927df86f_0_151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aa8a4a848f_1_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2" name="Google Shape;1272;g2aa8a4a848f_1_5: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152275" y="-24750"/>
            <a:ext cx="7848300" cy="538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 name="Google Shape;17;p3"/>
          <p:cNvSpPr txBox="1"/>
          <p:nvPr>
            <p:ph idx="1" type="subTitle"/>
          </p:nvPr>
        </p:nvSpPr>
        <p:spPr>
          <a:xfrm>
            <a:off x="152280" y="685800"/>
            <a:ext cx="7391100" cy="40572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 name="Shape 18"/>
        <p:cNvGrpSpPr/>
        <p:nvPr/>
      </p:nvGrpSpPr>
      <p:grpSpPr>
        <a:xfrm>
          <a:off x="0" y="0"/>
          <a:ext cx="0" cy="0"/>
          <a:chOff x="0" y="0"/>
          <a:chExt cx="0" cy="0"/>
        </a:xfrm>
      </p:grpSpPr>
      <p:sp>
        <p:nvSpPr>
          <p:cNvPr id="19" name="Google Shape;19;p4"/>
          <p:cNvSpPr txBox="1"/>
          <p:nvPr>
            <p:ph type="title"/>
          </p:nvPr>
        </p:nvSpPr>
        <p:spPr>
          <a:xfrm>
            <a:off x="152275" y="-24750"/>
            <a:ext cx="7848300" cy="538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0" name="Google Shape;20;p4"/>
          <p:cNvSpPr txBox="1"/>
          <p:nvPr>
            <p:ph idx="1" type="body"/>
          </p:nvPr>
        </p:nvSpPr>
        <p:spPr>
          <a:xfrm>
            <a:off x="152280" y="685800"/>
            <a:ext cx="7391100" cy="4057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5"/>
          <p:cNvSpPr txBox="1"/>
          <p:nvPr>
            <p:ph type="title"/>
          </p:nvPr>
        </p:nvSpPr>
        <p:spPr>
          <a:xfrm>
            <a:off x="152275" y="-24750"/>
            <a:ext cx="7848300" cy="538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 name="Shape 23"/>
        <p:cNvGrpSpPr/>
        <p:nvPr/>
      </p:nvGrpSpPr>
      <p:grpSpPr>
        <a:xfrm>
          <a:off x="0" y="0"/>
          <a:ext cx="0" cy="0"/>
          <a:chOff x="0" y="0"/>
          <a:chExt cx="0" cy="0"/>
        </a:xfrm>
      </p:grpSpPr>
      <p:sp>
        <p:nvSpPr>
          <p:cNvPr id="24" name="Google Shape;24;p6"/>
          <p:cNvSpPr txBox="1"/>
          <p:nvPr>
            <p:ph idx="1" type="subTitle"/>
          </p:nvPr>
        </p:nvSpPr>
        <p:spPr>
          <a:xfrm>
            <a:off x="152280" y="79650"/>
            <a:ext cx="7848300" cy="20145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25" name="Shape 25"/>
        <p:cNvGrpSpPr/>
        <p:nvPr/>
      </p:nvGrpSpPr>
      <p:grpSpPr>
        <a:xfrm>
          <a:off x="0" y="0"/>
          <a:ext cx="0" cy="0"/>
          <a:chOff x="0" y="0"/>
          <a:chExt cx="0" cy="0"/>
        </a:xfrm>
      </p:grpSpPr>
      <p:sp>
        <p:nvSpPr>
          <p:cNvPr id="26" name="Google Shape;26;p7"/>
          <p:cNvSpPr txBox="1"/>
          <p:nvPr>
            <p:ph type="title"/>
          </p:nvPr>
        </p:nvSpPr>
        <p:spPr>
          <a:xfrm>
            <a:off x="242950" y="0"/>
            <a:ext cx="8520600" cy="561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7"/>
          <p:cNvSpPr txBox="1"/>
          <p:nvPr>
            <p:ph idx="1" type="body"/>
          </p:nvPr>
        </p:nvSpPr>
        <p:spPr>
          <a:xfrm>
            <a:off x="242950" y="727125"/>
            <a:ext cx="8753700" cy="3970200"/>
          </a:xfrm>
          <a:prstGeom prst="rect">
            <a:avLst/>
          </a:prstGeom>
          <a:solidFill>
            <a:srgbClr val="CCCCCC"/>
          </a:solidFill>
        </p:spPr>
        <p:txBody>
          <a:bodyPr anchorCtr="0" anchor="t" bIns="0" lIns="0" spcFirstLastPara="1" rIns="0" wrap="square" tIns="0">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şlık Slaydı" type="title">
  <p:cSld name="TITLE">
    <p:spTree>
      <p:nvGrpSpPr>
        <p:cNvPr id="28" name="Shape 28"/>
        <p:cNvGrpSpPr/>
        <p:nvPr/>
      </p:nvGrpSpPr>
      <p:grpSpPr>
        <a:xfrm>
          <a:off x="0" y="0"/>
          <a:ext cx="0" cy="0"/>
          <a:chOff x="0" y="0"/>
          <a:chExt cx="0" cy="0"/>
        </a:xfrm>
      </p:grpSpPr>
      <p:sp>
        <p:nvSpPr>
          <p:cNvPr id="29" name="Google Shape;29;p8"/>
          <p:cNvSpPr txBox="1"/>
          <p:nvPr>
            <p:ph type="ctrTitle"/>
          </p:nvPr>
        </p:nvSpPr>
        <p:spPr>
          <a:xfrm>
            <a:off x="1142107" y="1428750"/>
            <a:ext cx="6859800" cy="2000100"/>
          </a:xfrm>
          <a:prstGeom prst="rect">
            <a:avLst/>
          </a:prstGeom>
          <a:noFill/>
          <a:ln>
            <a:noFill/>
          </a:ln>
        </p:spPr>
        <p:txBody>
          <a:bodyPr anchorCtr="0" anchor="b" bIns="34275" lIns="68575" spcFirstLastPara="1" rIns="68575" wrap="square" tIns="34275">
            <a:noAutofit/>
          </a:bodyPr>
          <a:lstStyle>
            <a:lvl1pPr lvl="0" rtl="0" algn="l">
              <a:lnSpc>
                <a:spcPct val="90000"/>
              </a:lnSpc>
              <a:spcBef>
                <a:spcPts val="0"/>
              </a:spcBef>
              <a:spcAft>
                <a:spcPts val="0"/>
              </a:spcAft>
              <a:buClr>
                <a:schemeClr val="lt1"/>
              </a:buClr>
              <a:buSzPts val="4100"/>
              <a:buFont typeface="Consolas"/>
              <a:buNone/>
              <a:defRPr sz="41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8"/>
          <p:cNvSpPr txBox="1"/>
          <p:nvPr>
            <p:ph idx="1" type="subTitle"/>
          </p:nvPr>
        </p:nvSpPr>
        <p:spPr>
          <a:xfrm>
            <a:off x="1142107" y="3829050"/>
            <a:ext cx="6859800" cy="8001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solidFill>
                  <a:schemeClr val="lt1"/>
                </a:solidFill>
              </a:defRPr>
            </a:lvl1pPr>
            <a:lvl2pPr lvl="1" rtl="0" algn="ctr">
              <a:lnSpc>
                <a:spcPct val="90000"/>
              </a:lnSpc>
              <a:spcBef>
                <a:spcPts val="500"/>
              </a:spcBef>
              <a:spcAft>
                <a:spcPts val="0"/>
              </a:spcAft>
              <a:buClr>
                <a:schemeClr val="lt1"/>
              </a:buClr>
              <a:buSzPts val="1500"/>
              <a:buNone/>
              <a:defRPr>
                <a:solidFill>
                  <a:schemeClr val="lt1"/>
                </a:solidFill>
              </a:defRPr>
            </a:lvl2pPr>
            <a:lvl3pPr lvl="2" rtl="0" algn="ctr">
              <a:lnSpc>
                <a:spcPct val="90000"/>
              </a:lnSpc>
              <a:spcBef>
                <a:spcPts val="500"/>
              </a:spcBef>
              <a:spcAft>
                <a:spcPts val="0"/>
              </a:spcAft>
              <a:buClr>
                <a:schemeClr val="lt1"/>
              </a:buClr>
              <a:buSzPts val="1100"/>
              <a:buNone/>
              <a:defRPr>
                <a:solidFill>
                  <a:schemeClr val="lt1"/>
                </a:solidFill>
              </a:defRPr>
            </a:lvl3pPr>
            <a:lvl4pPr lvl="3" rtl="0" algn="ctr">
              <a:lnSpc>
                <a:spcPct val="90000"/>
              </a:lnSpc>
              <a:spcBef>
                <a:spcPts val="500"/>
              </a:spcBef>
              <a:spcAft>
                <a:spcPts val="0"/>
              </a:spcAft>
              <a:buClr>
                <a:schemeClr val="lt1"/>
              </a:buClr>
              <a:buSzPts val="1200"/>
              <a:buNone/>
              <a:defRPr>
                <a:solidFill>
                  <a:schemeClr val="lt1"/>
                </a:solidFill>
              </a:defRPr>
            </a:lvl4pPr>
            <a:lvl5pPr lvl="4" rtl="0" algn="ctr">
              <a:lnSpc>
                <a:spcPct val="90000"/>
              </a:lnSpc>
              <a:spcBef>
                <a:spcPts val="500"/>
              </a:spcBef>
              <a:spcAft>
                <a:spcPts val="0"/>
              </a:spcAft>
              <a:buClr>
                <a:schemeClr val="lt1"/>
              </a:buClr>
              <a:buSzPts val="1000"/>
              <a:buNone/>
              <a:defRPr>
                <a:solidFill>
                  <a:schemeClr val="lt1"/>
                </a:solidFill>
              </a:defRPr>
            </a:lvl5pPr>
            <a:lvl6pPr lvl="5" rtl="0" algn="ctr">
              <a:lnSpc>
                <a:spcPct val="90000"/>
              </a:lnSpc>
              <a:spcBef>
                <a:spcPts val="500"/>
              </a:spcBef>
              <a:spcAft>
                <a:spcPts val="0"/>
              </a:spcAft>
              <a:buClr>
                <a:schemeClr val="lt1"/>
              </a:buClr>
              <a:buSzPts val="1200"/>
              <a:buNone/>
              <a:defRPr>
                <a:solidFill>
                  <a:schemeClr val="lt1"/>
                </a:solidFill>
              </a:defRPr>
            </a:lvl6pPr>
            <a:lvl7pPr lvl="6" rtl="0" algn="ctr">
              <a:lnSpc>
                <a:spcPct val="90000"/>
              </a:lnSpc>
              <a:spcBef>
                <a:spcPts val="500"/>
              </a:spcBef>
              <a:spcAft>
                <a:spcPts val="0"/>
              </a:spcAft>
              <a:buClr>
                <a:schemeClr val="lt1"/>
              </a:buClr>
              <a:buSzPts val="1000"/>
              <a:buNone/>
              <a:defRPr>
                <a:solidFill>
                  <a:schemeClr val="lt1"/>
                </a:solidFill>
              </a:defRPr>
            </a:lvl7pPr>
            <a:lvl8pPr lvl="7" rtl="0" algn="ctr">
              <a:lnSpc>
                <a:spcPct val="90000"/>
              </a:lnSpc>
              <a:spcBef>
                <a:spcPts val="500"/>
              </a:spcBef>
              <a:spcAft>
                <a:spcPts val="0"/>
              </a:spcAft>
              <a:buClr>
                <a:schemeClr val="lt1"/>
              </a:buClr>
              <a:buSzPts val="1200"/>
              <a:buNone/>
              <a:defRPr>
                <a:solidFill>
                  <a:schemeClr val="lt1"/>
                </a:solidFill>
              </a:defRPr>
            </a:lvl8pPr>
            <a:lvl9pPr lvl="8" rtl="0" algn="ctr">
              <a:lnSpc>
                <a:spcPct val="90000"/>
              </a:lnSpc>
              <a:spcBef>
                <a:spcPts val="500"/>
              </a:spcBef>
              <a:spcAft>
                <a:spcPts val="0"/>
              </a:spcAft>
              <a:buClr>
                <a:schemeClr val="lt1"/>
              </a:buClr>
              <a:buSzPts val="1000"/>
              <a:buNone/>
              <a:defRPr>
                <a:solidFill>
                  <a:schemeClr val="lt1"/>
                </a:solidFill>
              </a:defRPr>
            </a:lvl9pPr>
          </a:lstStyle>
          <a:p/>
        </p:txBody>
      </p:sp>
      <p:grpSp>
        <p:nvGrpSpPr>
          <p:cNvPr id="31" name="Google Shape;31;p8"/>
          <p:cNvGrpSpPr/>
          <p:nvPr/>
        </p:nvGrpSpPr>
        <p:grpSpPr>
          <a:xfrm>
            <a:off x="1188926" y="3543276"/>
            <a:ext cx="6475875" cy="48005"/>
            <a:chOff x="-4110038" y="2703513"/>
            <a:chExt cx="17394239" cy="160336"/>
          </a:xfrm>
        </p:grpSpPr>
        <p:sp>
          <p:nvSpPr>
            <p:cNvPr id="32" name="Google Shape;32;p8"/>
            <p:cNvSpPr/>
            <p:nvPr/>
          </p:nvSpPr>
          <p:spPr>
            <a:xfrm>
              <a:off x="12815888" y="2768600"/>
              <a:ext cx="468313" cy="19050"/>
            </a:xfrm>
            <a:custGeom>
              <a:rect b="b" l="l" r="r" t="t"/>
              <a:pathLst>
                <a:path extrusionOk="0" h="8" w="244">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3" name="Google Shape;33;p8"/>
            <p:cNvSpPr/>
            <p:nvPr/>
          </p:nvSpPr>
          <p:spPr>
            <a:xfrm>
              <a:off x="12380913" y="2755900"/>
              <a:ext cx="461963" cy="26987"/>
            </a:xfrm>
            <a:custGeom>
              <a:rect b="b" l="l" r="r" t="t"/>
              <a:pathLst>
                <a:path extrusionOk="0" h="12" w="241">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4" name="Google Shape;34;p8"/>
            <p:cNvSpPr/>
            <p:nvPr/>
          </p:nvSpPr>
          <p:spPr>
            <a:xfrm>
              <a:off x="12814300" y="2779713"/>
              <a:ext cx="1588" cy="0"/>
            </a:xfrm>
            <a:custGeom>
              <a:rect b="b" l="l" r="r" t="t"/>
              <a:pathLst>
                <a:path extrusionOk="0" h="120000" w="1">
                  <a:moveTo>
                    <a:pt x="0" y="0"/>
                  </a:moveTo>
                  <a:lnTo>
                    <a:pt x="0" y="0"/>
                  </a:lnTo>
                  <a:lnTo>
                    <a:pt x="1"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5" name="Google Shape;35;p8"/>
            <p:cNvSpPr/>
            <p:nvPr/>
          </p:nvSpPr>
          <p:spPr>
            <a:xfrm>
              <a:off x="2738437" y="2795588"/>
              <a:ext cx="425450" cy="15875"/>
            </a:xfrm>
            <a:custGeom>
              <a:rect b="b" l="l" r="r" t="t"/>
              <a:pathLst>
                <a:path extrusionOk="0" h="7" w="222">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6" name="Google Shape;36;p8"/>
            <p:cNvSpPr/>
            <p:nvPr/>
          </p:nvSpPr>
          <p:spPr>
            <a:xfrm>
              <a:off x="-3646488" y="2800350"/>
              <a:ext cx="46038" cy="3175"/>
            </a:xfrm>
            <a:custGeom>
              <a:rect b="b" l="l" r="r" t="t"/>
              <a:pathLst>
                <a:path extrusionOk="0" h="1" w="24">
                  <a:moveTo>
                    <a:pt x="0" y="1"/>
                  </a:moveTo>
                  <a:lnTo>
                    <a:pt x="0" y="1"/>
                  </a:lnTo>
                  <a:cubicBezTo>
                    <a:pt x="21" y="0"/>
                    <a:pt x="24" y="0"/>
                    <a:pt x="21" y="0"/>
                  </a:cubicBez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7" name="Google Shape;37;p8"/>
            <p:cNvSpPr/>
            <p:nvPr/>
          </p:nvSpPr>
          <p:spPr>
            <a:xfrm>
              <a:off x="2627312" y="2816225"/>
              <a:ext cx="63500" cy="4762"/>
            </a:xfrm>
            <a:custGeom>
              <a:rect b="b" l="l" r="r" t="t"/>
              <a:pathLst>
                <a:path extrusionOk="0" h="2" w="33">
                  <a:moveTo>
                    <a:pt x="33" y="0"/>
                  </a:moveTo>
                  <a:lnTo>
                    <a:pt x="33" y="0"/>
                  </a:lnTo>
                  <a:lnTo>
                    <a:pt x="0" y="2"/>
                  </a:lnTo>
                  <a:cubicBezTo>
                    <a:pt x="14" y="1"/>
                    <a:pt x="25" y="1"/>
                    <a:pt x="3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8" name="Google Shape;38;p8"/>
            <p:cNvSpPr/>
            <p:nvPr/>
          </p:nvSpPr>
          <p:spPr>
            <a:xfrm>
              <a:off x="3103562" y="2741613"/>
              <a:ext cx="28575" cy="3175"/>
            </a:xfrm>
            <a:custGeom>
              <a:rect b="b" l="l" r="r" t="t"/>
              <a:pathLst>
                <a:path extrusionOk="0" h="1" w="15">
                  <a:moveTo>
                    <a:pt x="15" y="0"/>
                  </a:moveTo>
                  <a:lnTo>
                    <a:pt x="15" y="0"/>
                  </a:lnTo>
                  <a:cubicBezTo>
                    <a:pt x="15" y="0"/>
                    <a:pt x="15" y="0"/>
                    <a:pt x="15" y="0"/>
                  </a:cubicBezTo>
                  <a:lnTo>
                    <a:pt x="0" y="1"/>
                  </a:lnTo>
                  <a:lnTo>
                    <a:pt x="0" y="1"/>
                  </a:lnTo>
                  <a:lnTo>
                    <a:pt x="1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9" name="Google Shape;39;p8"/>
            <p:cNvSpPr/>
            <p:nvPr/>
          </p:nvSpPr>
          <p:spPr>
            <a:xfrm>
              <a:off x="1227137" y="2836863"/>
              <a:ext cx="20638" cy="0"/>
            </a:xfrm>
            <a:custGeom>
              <a:rect b="b" l="l" r="r" t="t"/>
              <a:pathLst>
                <a:path extrusionOk="0" h="120000" w="11">
                  <a:moveTo>
                    <a:pt x="11" y="0"/>
                  </a:moveTo>
                  <a:lnTo>
                    <a:pt x="11" y="0"/>
                  </a:lnTo>
                  <a:lnTo>
                    <a:pt x="0" y="0"/>
                  </a:lnTo>
                  <a:lnTo>
                    <a:pt x="1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0" name="Google Shape;40;p8"/>
            <p:cNvSpPr/>
            <p:nvPr/>
          </p:nvSpPr>
          <p:spPr>
            <a:xfrm>
              <a:off x="3660775" y="2713038"/>
              <a:ext cx="331788" cy="20637"/>
            </a:xfrm>
            <a:custGeom>
              <a:rect b="b" l="l" r="r" t="t"/>
              <a:pathLst>
                <a:path extrusionOk="0" h="9" w="173">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1" name="Google Shape;41;p8"/>
            <p:cNvSpPr/>
            <p:nvPr/>
          </p:nvSpPr>
          <p:spPr>
            <a:xfrm>
              <a:off x="-1674813" y="2768600"/>
              <a:ext cx="1588" cy="0"/>
            </a:xfrm>
            <a:custGeom>
              <a:rect b="b" l="l" r="r" t="t"/>
              <a:pathLst>
                <a:path extrusionOk="0" h="120000" w="1">
                  <a:moveTo>
                    <a:pt x="0" y="0"/>
                  </a:moveTo>
                  <a:lnTo>
                    <a:pt x="0" y="0"/>
                  </a:lnTo>
                  <a:lnTo>
                    <a:pt x="1" y="0"/>
                  </a:lnTo>
                  <a:cubicBezTo>
                    <a:pt x="0" y="0"/>
                    <a:pt x="0"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2" name="Google Shape;42;p8"/>
            <p:cNvSpPr/>
            <p:nvPr/>
          </p:nvSpPr>
          <p:spPr>
            <a:xfrm>
              <a:off x="-1673225" y="2767013"/>
              <a:ext cx="36513" cy="1587"/>
            </a:xfrm>
            <a:custGeom>
              <a:rect b="b" l="l" r="r" t="t"/>
              <a:pathLst>
                <a:path extrusionOk="0" h="1" w="19">
                  <a:moveTo>
                    <a:pt x="3" y="0"/>
                  </a:moveTo>
                  <a:lnTo>
                    <a:pt x="3" y="0"/>
                  </a:lnTo>
                  <a:lnTo>
                    <a:pt x="0" y="1"/>
                  </a:lnTo>
                  <a:cubicBezTo>
                    <a:pt x="4" y="0"/>
                    <a:pt x="19" y="0"/>
                    <a:pt x="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3" name="Google Shape;43;p8"/>
            <p:cNvSpPr/>
            <p:nvPr/>
          </p:nvSpPr>
          <p:spPr>
            <a:xfrm>
              <a:off x="2690812" y="2811463"/>
              <a:ext cx="47625" cy="4762"/>
            </a:xfrm>
            <a:custGeom>
              <a:rect b="b" l="l" r="r" t="t"/>
              <a:pathLst>
                <a:path extrusionOk="0" h="2" w="25">
                  <a:moveTo>
                    <a:pt x="13" y="0"/>
                  </a:moveTo>
                  <a:lnTo>
                    <a:pt x="13" y="0"/>
                  </a:lnTo>
                  <a:cubicBezTo>
                    <a:pt x="12" y="0"/>
                    <a:pt x="7" y="1"/>
                    <a:pt x="0" y="2"/>
                  </a:cubicBezTo>
                  <a:lnTo>
                    <a:pt x="25" y="0"/>
                  </a:lnTo>
                  <a:lnTo>
                    <a:pt x="1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4" name="Google Shape;44;p8"/>
            <p:cNvSpPr/>
            <p:nvPr/>
          </p:nvSpPr>
          <p:spPr>
            <a:xfrm>
              <a:off x="2822575" y="2794000"/>
              <a:ext cx="163513" cy="4762"/>
            </a:xfrm>
            <a:custGeom>
              <a:rect b="b" l="l" r="r" t="t"/>
              <a:pathLst>
                <a:path extrusionOk="0" h="2" w="85">
                  <a:moveTo>
                    <a:pt x="0" y="2"/>
                  </a:moveTo>
                  <a:lnTo>
                    <a:pt x="0" y="2"/>
                  </a:lnTo>
                  <a:lnTo>
                    <a:pt x="62" y="1"/>
                  </a:lnTo>
                  <a:lnTo>
                    <a:pt x="85" y="0"/>
                  </a:lnTo>
                  <a:lnTo>
                    <a:pt x="0"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5" name="Google Shape;45;p8"/>
            <p:cNvSpPr/>
            <p:nvPr/>
          </p:nvSpPr>
          <p:spPr>
            <a:xfrm>
              <a:off x="715962" y="2809875"/>
              <a:ext cx="1911349" cy="50800"/>
            </a:xfrm>
            <a:custGeom>
              <a:rect b="b" l="l" r="r" t="t"/>
              <a:pathLst>
                <a:path extrusionOk="0" h="23" w="996">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6" name="Google Shape;46;p8"/>
            <p:cNvSpPr/>
            <p:nvPr/>
          </p:nvSpPr>
          <p:spPr>
            <a:xfrm>
              <a:off x="1995487" y="2822575"/>
              <a:ext cx="20638" cy="0"/>
            </a:xfrm>
            <a:custGeom>
              <a:rect b="b" l="l" r="r" t="t"/>
              <a:pathLst>
                <a:path extrusionOk="0" h="120000" w="10">
                  <a:moveTo>
                    <a:pt x="10" y="0"/>
                  </a:moveTo>
                  <a:lnTo>
                    <a:pt x="10" y="0"/>
                  </a:lnTo>
                  <a:lnTo>
                    <a:pt x="0" y="0"/>
                  </a:lnTo>
                  <a:cubicBezTo>
                    <a:pt x="1" y="0"/>
                    <a:pt x="4" y="0"/>
                    <a:pt x="1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7" name="Google Shape;47;p8"/>
            <p:cNvSpPr/>
            <p:nvPr/>
          </p:nvSpPr>
          <p:spPr>
            <a:xfrm>
              <a:off x="1630362" y="2830513"/>
              <a:ext cx="22225" cy="0"/>
            </a:xfrm>
            <a:custGeom>
              <a:rect b="b" l="l" r="r" t="t"/>
              <a:pathLst>
                <a:path extrusionOk="0" h="120000" w="12">
                  <a:moveTo>
                    <a:pt x="11" y="0"/>
                  </a:moveTo>
                  <a:lnTo>
                    <a:pt x="11" y="0"/>
                  </a:lnTo>
                  <a:cubicBezTo>
                    <a:pt x="12" y="0"/>
                    <a:pt x="11" y="0"/>
                    <a:pt x="12" y="0"/>
                  </a:cubicBezTo>
                  <a:lnTo>
                    <a:pt x="0" y="0"/>
                  </a:lnTo>
                  <a:lnTo>
                    <a:pt x="1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8" name="Google Shape;48;p8"/>
            <p:cNvSpPr/>
            <p:nvPr/>
          </p:nvSpPr>
          <p:spPr>
            <a:xfrm>
              <a:off x="2651125" y="2798763"/>
              <a:ext cx="46038" cy="1587"/>
            </a:xfrm>
            <a:custGeom>
              <a:rect b="b" l="l" r="r" t="t"/>
              <a:pathLst>
                <a:path extrusionOk="0" h="1" w="24">
                  <a:moveTo>
                    <a:pt x="3" y="1"/>
                  </a:moveTo>
                  <a:lnTo>
                    <a:pt x="3" y="1"/>
                  </a:lnTo>
                  <a:lnTo>
                    <a:pt x="24" y="0"/>
                  </a:lnTo>
                  <a:lnTo>
                    <a:pt x="8" y="1"/>
                  </a:lnTo>
                  <a:cubicBezTo>
                    <a:pt x="2" y="1"/>
                    <a:pt x="0" y="1"/>
                    <a:pt x="3"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49" name="Google Shape;49;p8"/>
            <p:cNvSpPr/>
            <p:nvPr/>
          </p:nvSpPr>
          <p:spPr>
            <a:xfrm>
              <a:off x="2698750" y="2809875"/>
              <a:ext cx="19050" cy="1587"/>
            </a:xfrm>
            <a:custGeom>
              <a:rect b="b" l="l" r="r" t="t"/>
              <a:pathLst>
                <a:path extrusionOk="0" h="1" w="10">
                  <a:moveTo>
                    <a:pt x="4" y="0"/>
                  </a:moveTo>
                  <a:lnTo>
                    <a:pt x="4" y="0"/>
                  </a:lnTo>
                  <a:lnTo>
                    <a:pt x="0" y="1"/>
                  </a:lnTo>
                  <a:lnTo>
                    <a:pt x="9" y="1"/>
                  </a:lnTo>
                  <a:cubicBezTo>
                    <a:pt x="10" y="0"/>
                    <a:pt x="9" y="0"/>
                    <a:pt x="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0" name="Google Shape;50;p8"/>
            <p:cNvSpPr/>
            <p:nvPr/>
          </p:nvSpPr>
          <p:spPr>
            <a:xfrm>
              <a:off x="469900" y="2800350"/>
              <a:ext cx="23813" cy="3175"/>
            </a:xfrm>
            <a:custGeom>
              <a:rect b="b" l="l" r="r" t="t"/>
              <a:pathLst>
                <a:path extrusionOk="0" h="1" w="13">
                  <a:moveTo>
                    <a:pt x="13" y="0"/>
                  </a:moveTo>
                  <a:lnTo>
                    <a:pt x="13" y="0"/>
                  </a:lnTo>
                  <a:lnTo>
                    <a:pt x="0" y="1"/>
                  </a:lnTo>
                  <a:cubicBezTo>
                    <a:pt x="8" y="1"/>
                    <a:pt x="11" y="1"/>
                    <a:pt x="1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1" name="Google Shape;51;p8"/>
            <p:cNvSpPr/>
            <p:nvPr/>
          </p:nvSpPr>
          <p:spPr>
            <a:xfrm>
              <a:off x="998537" y="2811463"/>
              <a:ext cx="1076325" cy="20637"/>
            </a:xfrm>
            <a:custGeom>
              <a:rect b="b" l="l" r="r" t="t"/>
              <a:pathLst>
                <a:path extrusionOk="0" h="9" w="561">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2" name="Google Shape;52;p8"/>
            <p:cNvSpPr/>
            <p:nvPr/>
          </p:nvSpPr>
          <p:spPr>
            <a:xfrm>
              <a:off x="2495550" y="2803525"/>
              <a:ext cx="17463" cy="0"/>
            </a:xfrm>
            <a:custGeom>
              <a:rect b="b" l="l" r="r" t="t"/>
              <a:pathLst>
                <a:path extrusionOk="0" h="120000" w="9">
                  <a:moveTo>
                    <a:pt x="9" y="0"/>
                  </a:moveTo>
                  <a:lnTo>
                    <a:pt x="9" y="0"/>
                  </a:lnTo>
                  <a:lnTo>
                    <a:pt x="0" y="0"/>
                  </a:lnTo>
                  <a:lnTo>
                    <a:pt x="9"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3" name="Google Shape;53;p8"/>
            <p:cNvSpPr/>
            <p:nvPr/>
          </p:nvSpPr>
          <p:spPr>
            <a:xfrm>
              <a:off x="2538412" y="2816225"/>
              <a:ext cx="1057275" cy="31750"/>
            </a:xfrm>
            <a:custGeom>
              <a:rect b="b" l="l" r="r" t="t"/>
              <a:pathLst>
                <a:path extrusionOk="0" h="14" w="551">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4" name="Google Shape;54;p8"/>
            <p:cNvSpPr/>
            <p:nvPr/>
          </p:nvSpPr>
          <p:spPr>
            <a:xfrm>
              <a:off x="11777663" y="2757488"/>
              <a:ext cx="19050" cy="3175"/>
            </a:xfrm>
            <a:custGeom>
              <a:rect b="b" l="l" r="r" t="t"/>
              <a:pathLst>
                <a:path extrusionOk="0" h="1" w="10">
                  <a:moveTo>
                    <a:pt x="0" y="0"/>
                  </a:moveTo>
                  <a:lnTo>
                    <a:pt x="0" y="0"/>
                  </a:lnTo>
                  <a:lnTo>
                    <a:pt x="10" y="1"/>
                  </a:lnTo>
                  <a:cubicBezTo>
                    <a:pt x="8" y="1"/>
                    <a:pt x="4" y="1"/>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5" name="Google Shape;55;p8"/>
            <p:cNvSpPr/>
            <p:nvPr/>
          </p:nvSpPr>
          <p:spPr>
            <a:xfrm>
              <a:off x="5983288" y="2741613"/>
              <a:ext cx="38100" cy="0"/>
            </a:xfrm>
            <a:custGeom>
              <a:rect b="b" l="l" r="r" t="t"/>
              <a:pathLst>
                <a:path extrusionOk="0" h="120000" w="20">
                  <a:moveTo>
                    <a:pt x="0" y="0"/>
                  </a:moveTo>
                  <a:lnTo>
                    <a:pt x="0" y="0"/>
                  </a:lnTo>
                  <a:lnTo>
                    <a:pt x="20"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6" name="Google Shape;56;p8"/>
            <p:cNvSpPr/>
            <p:nvPr/>
          </p:nvSpPr>
          <p:spPr>
            <a:xfrm>
              <a:off x="6832600" y="2713038"/>
              <a:ext cx="53975" cy="1587"/>
            </a:xfrm>
            <a:custGeom>
              <a:rect b="b" l="l" r="r" t="t"/>
              <a:pathLst>
                <a:path extrusionOk="0" h="1" w="28">
                  <a:moveTo>
                    <a:pt x="0" y="1"/>
                  </a:moveTo>
                  <a:lnTo>
                    <a:pt x="0" y="1"/>
                  </a:lnTo>
                  <a:lnTo>
                    <a:pt x="28" y="0"/>
                  </a:lnTo>
                  <a:cubicBezTo>
                    <a:pt x="17" y="0"/>
                    <a:pt x="8" y="1"/>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7" name="Google Shape;57;p8"/>
            <p:cNvSpPr/>
            <p:nvPr/>
          </p:nvSpPr>
          <p:spPr>
            <a:xfrm>
              <a:off x="11317288" y="2755900"/>
              <a:ext cx="9525" cy="0"/>
            </a:xfrm>
            <a:custGeom>
              <a:rect b="b" l="l" r="r" t="t"/>
              <a:pathLst>
                <a:path extrusionOk="0" h="120000" w="5">
                  <a:moveTo>
                    <a:pt x="5" y="0"/>
                  </a:moveTo>
                  <a:lnTo>
                    <a:pt x="5" y="0"/>
                  </a:lnTo>
                  <a:lnTo>
                    <a:pt x="4" y="0"/>
                  </a:lnTo>
                  <a:lnTo>
                    <a:pt x="0" y="0"/>
                  </a:lnTo>
                  <a:lnTo>
                    <a:pt x="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8" name="Google Shape;58;p8"/>
            <p:cNvSpPr/>
            <p:nvPr/>
          </p:nvSpPr>
          <p:spPr>
            <a:xfrm>
              <a:off x="8534400" y="2735263"/>
              <a:ext cx="30163" cy="0"/>
            </a:xfrm>
            <a:custGeom>
              <a:rect b="b" l="l" r="r" t="t"/>
              <a:pathLst>
                <a:path extrusionOk="0" h="120000" w="16">
                  <a:moveTo>
                    <a:pt x="0" y="0"/>
                  </a:moveTo>
                  <a:lnTo>
                    <a:pt x="0" y="0"/>
                  </a:lnTo>
                  <a:cubicBezTo>
                    <a:pt x="4" y="0"/>
                    <a:pt x="9" y="0"/>
                    <a:pt x="16" y="0"/>
                  </a:cubicBezTo>
                  <a:cubicBezTo>
                    <a:pt x="15" y="0"/>
                    <a:pt x="9"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59" name="Google Shape;59;p8"/>
            <p:cNvSpPr/>
            <p:nvPr/>
          </p:nvSpPr>
          <p:spPr>
            <a:xfrm>
              <a:off x="6821488" y="2714625"/>
              <a:ext cx="9525" cy="0"/>
            </a:xfrm>
            <a:custGeom>
              <a:rect b="b" l="l" r="r" t="t"/>
              <a:pathLst>
                <a:path extrusionOk="0" h="120000" w="5">
                  <a:moveTo>
                    <a:pt x="0" y="0"/>
                  </a:moveTo>
                  <a:lnTo>
                    <a:pt x="0" y="0"/>
                  </a:lnTo>
                  <a:lnTo>
                    <a:pt x="2" y="0"/>
                  </a:lnTo>
                  <a:lnTo>
                    <a:pt x="5"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0" name="Google Shape;60;p8"/>
            <p:cNvSpPr/>
            <p:nvPr/>
          </p:nvSpPr>
          <p:spPr>
            <a:xfrm>
              <a:off x="5583238" y="2719388"/>
              <a:ext cx="25400" cy="0"/>
            </a:xfrm>
            <a:custGeom>
              <a:rect b="b" l="l" r="r" t="t"/>
              <a:pathLst>
                <a:path extrusionOk="0" h="120000" w="13">
                  <a:moveTo>
                    <a:pt x="13" y="0"/>
                  </a:moveTo>
                  <a:lnTo>
                    <a:pt x="13" y="0"/>
                  </a:lnTo>
                  <a:lnTo>
                    <a:pt x="0" y="0"/>
                  </a:lnTo>
                  <a:lnTo>
                    <a:pt x="1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1" name="Google Shape;61;p8"/>
            <p:cNvSpPr/>
            <p:nvPr/>
          </p:nvSpPr>
          <p:spPr>
            <a:xfrm>
              <a:off x="5638800" y="2740025"/>
              <a:ext cx="23813" cy="1587"/>
            </a:xfrm>
            <a:custGeom>
              <a:rect b="b" l="l" r="r" t="t"/>
              <a:pathLst>
                <a:path extrusionOk="0" h="1" w="12">
                  <a:moveTo>
                    <a:pt x="12" y="0"/>
                  </a:moveTo>
                  <a:lnTo>
                    <a:pt x="12" y="0"/>
                  </a:lnTo>
                  <a:lnTo>
                    <a:pt x="0" y="1"/>
                  </a:lnTo>
                  <a:lnTo>
                    <a:pt x="12"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2" name="Google Shape;62;p8"/>
            <p:cNvSpPr/>
            <p:nvPr/>
          </p:nvSpPr>
          <p:spPr>
            <a:xfrm>
              <a:off x="4303712" y="2728913"/>
              <a:ext cx="50800" cy="0"/>
            </a:xfrm>
            <a:custGeom>
              <a:rect b="b" l="l" r="r" t="t"/>
              <a:pathLst>
                <a:path extrusionOk="0" h="120000" w="26">
                  <a:moveTo>
                    <a:pt x="26" y="0"/>
                  </a:moveTo>
                  <a:lnTo>
                    <a:pt x="26" y="0"/>
                  </a:lnTo>
                  <a:lnTo>
                    <a:pt x="0" y="0"/>
                  </a:lnTo>
                  <a:cubicBezTo>
                    <a:pt x="13" y="0"/>
                    <a:pt x="20" y="0"/>
                    <a:pt x="2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3" name="Google Shape;63;p8"/>
            <p:cNvSpPr/>
            <p:nvPr/>
          </p:nvSpPr>
          <p:spPr>
            <a:xfrm>
              <a:off x="5519738" y="2735263"/>
              <a:ext cx="9525" cy="3175"/>
            </a:xfrm>
            <a:custGeom>
              <a:rect b="b" l="l" r="r" t="t"/>
              <a:pathLst>
                <a:path extrusionOk="0" h="1" w="5">
                  <a:moveTo>
                    <a:pt x="4" y="0"/>
                  </a:moveTo>
                  <a:lnTo>
                    <a:pt x="4" y="0"/>
                  </a:lnTo>
                  <a:lnTo>
                    <a:pt x="0" y="1"/>
                  </a:lnTo>
                  <a:cubicBezTo>
                    <a:pt x="3" y="1"/>
                    <a:pt x="5" y="1"/>
                    <a:pt x="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4" name="Google Shape;64;p8"/>
            <p:cNvSpPr/>
            <p:nvPr/>
          </p:nvSpPr>
          <p:spPr>
            <a:xfrm>
              <a:off x="12096750" y="2784475"/>
              <a:ext cx="6350" cy="0"/>
            </a:xfrm>
            <a:custGeom>
              <a:rect b="b" l="l" r="r" t="t"/>
              <a:pathLst>
                <a:path extrusionOk="0" h="120000" w="3">
                  <a:moveTo>
                    <a:pt x="3" y="0"/>
                  </a:moveTo>
                  <a:lnTo>
                    <a:pt x="3" y="0"/>
                  </a:lnTo>
                  <a:lnTo>
                    <a:pt x="1" y="0"/>
                  </a:lnTo>
                  <a:lnTo>
                    <a:pt x="0" y="0"/>
                  </a:lnTo>
                  <a:lnTo>
                    <a:pt x="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5" name="Google Shape;65;p8"/>
            <p:cNvSpPr/>
            <p:nvPr/>
          </p:nvSpPr>
          <p:spPr>
            <a:xfrm>
              <a:off x="12225338" y="2773363"/>
              <a:ext cx="46038" cy="0"/>
            </a:xfrm>
            <a:custGeom>
              <a:rect b="b" l="l" r="r" t="t"/>
              <a:pathLst>
                <a:path extrusionOk="0" h="120000" w="24">
                  <a:moveTo>
                    <a:pt x="0" y="0"/>
                  </a:moveTo>
                  <a:lnTo>
                    <a:pt x="0" y="0"/>
                  </a:lnTo>
                  <a:lnTo>
                    <a:pt x="24" y="0"/>
                  </a:lnTo>
                  <a:cubicBezTo>
                    <a:pt x="15" y="0"/>
                    <a:pt x="6"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6" name="Google Shape;66;p8"/>
            <p:cNvSpPr/>
            <p:nvPr/>
          </p:nvSpPr>
          <p:spPr>
            <a:xfrm>
              <a:off x="9274175" y="2746375"/>
              <a:ext cx="55563" cy="4762"/>
            </a:xfrm>
            <a:custGeom>
              <a:rect b="b" l="l" r="r" t="t"/>
              <a:pathLst>
                <a:path extrusionOk="0" h="2" w="29">
                  <a:moveTo>
                    <a:pt x="0" y="1"/>
                  </a:moveTo>
                  <a:lnTo>
                    <a:pt x="0" y="1"/>
                  </a:lnTo>
                  <a:cubicBezTo>
                    <a:pt x="7" y="1"/>
                    <a:pt x="23" y="2"/>
                    <a:pt x="15" y="2"/>
                  </a:cubicBezTo>
                  <a:cubicBezTo>
                    <a:pt x="29" y="2"/>
                    <a:pt x="28"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7" name="Google Shape;67;p8"/>
            <p:cNvSpPr/>
            <p:nvPr/>
          </p:nvSpPr>
          <p:spPr>
            <a:xfrm>
              <a:off x="11847513" y="2827338"/>
              <a:ext cx="34925" cy="3175"/>
            </a:xfrm>
            <a:custGeom>
              <a:rect b="b" l="l" r="r" t="t"/>
              <a:pathLst>
                <a:path extrusionOk="0" h="1" w="18">
                  <a:moveTo>
                    <a:pt x="3" y="1"/>
                  </a:moveTo>
                  <a:lnTo>
                    <a:pt x="3" y="1"/>
                  </a:lnTo>
                  <a:cubicBezTo>
                    <a:pt x="7" y="1"/>
                    <a:pt x="13" y="0"/>
                    <a:pt x="18" y="0"/>
                  </a:cubicBezTo>
                  <a:cubicBezTo>
                    <a:pt x="8" y="0"/>
                    <a:pt x="0" y="1"/>
                    <a:pt x="3"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8" name="Google Shape;68;p8"/>
            <p:cNvSpPr/>
            <p:nvPr/>
          </p:nvSpPr>
          <p:spPr>
            <a:xfrm>
              <a:off x="11882438" y="2825750"/>
              <a:ext cx="25400" cy="1587"/>
            </a:xfrm>
            <a:custGeom>
              <a:rect b="b" l="l" r="r" t="t"/>
              <a:pathLst>
                <a:path extrusionOk="0" h="1" w="14">
                  <a:moveTo>
                    <a:pt x="0" y="1"/>
                  </a:moveTo>
                  <a:lnTo>
                    <a:pt x="0" y="1"/>
                  </a:lnTo>
                  <a:lnTo>
                    <a:pt x="14" y="0"/>
                  </a:ln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69" name="Google Shape;69;p8"/>
            <p:cNvSpPr/>
            <p:nvPr/>
          </p:nvSpPr>
          <p:spPr>
            <a:xfrm>
              <a:off x="8915400" y="2809875"/>
              <a:ext cx="15875" cy="1587"/>
            </a:xfrm>
            <a:custGeom>
              <a:rect b="b" l="l" r="r" t="t"/>
              <a:pathLst>
                <a:path extrusionOk="0" h="1" w="8">
                  <a:moveTo>
                    <a:pt x="8" y="1"/>
                  </a:moveTo>
                  <a:lnTo>
                    <a:pt x="8" y="1"/>
                  </a:lnTo>
                  <a:cubicBezTo>
                    <a:pt x="6" y="0"/>
                    <a:pt x="3" y="0"/>
                    <a:pt x="0" y="0"/>
                  </a:cubicBezTo>
                  <a:cubicBezTo>
                    <a:pt x="1" y="0"/>
                    <a:pt x="4" y="1"/>
                    <a:pt x="8"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0" name="Google Shape;70;p8"/>
            <p:cNvSpPr/>
            <p:nvPr/>
          </p:nvSpPr>
          <p:spPr>
            <a:xfrm>
              <a:off x="12109450" y="2752725"/>
              <a:ext cx="454025" cy="23812"/>
            </a:xfrm>
            <a:custGeom>
              <a:rect b="b" l="l" r="r" t="t"/>
              <a:pathLst>
                <a:path extrusionOk="0" h="10" w="236">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1" name="Google Shape;71;p8"/>
            <p:cNvSpPr/>
            <p:nvPr/>
          </p:nvSpPr>
          <p:spPr>
            <a:xfrm>
              <a:off x="12182475" y="2816225"/>
              <a:ext cx="9525" cy="0"/>
            </a:xfrm>
            <a:custGeom>
              <a:rect b="b" l="l" r="r" t="t"/>
              <a:pathLst>
                <a:path extrusionOk="0" h="120000" w="5">
                  <a:moveTo>
                    <a:pt x="0" y="0"/>
                  </a:moveTo>
                  <a:lnTo>
                    <a:pt x="0" y="0"/>
                  </a:lnTo>
                  <a:lnTo>
                    <a:pt x="1" y="0"/>
                  </a:lnTo>
                  <a:lnTo>
                    <a:pt x="5"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2" name="Google Shape;72;p8"/>
            <p:cNvSpPr/>
            <p:nvPr/>
          </p:nvSpPr>
          <p:spPr>
            <a:xfrm>
              <a:off x="4348162" y="2827338"/>
              <a:ext cx="17463" cy="3175"/>
            </a:xfrm>
            <a:custGeom>
              <a:rect b="b" l="l" r="r" t="t"/>
              <a:pathLst>
                <a:path extrusionOk="0" h="1" w="9">
                  <a:moveTo>
                    <a:pt x="8" y="0"/>
                  </a:moveTo>
                  <a:lnTo>
                    <a:pt x="8" y="0"/>
                  </a:lnTo>
                  <a:lnTo>
                    <a:pt x="0" y="1"/>
                  </a:lnTo>
                  <a:cubicBezTo>
                    <a:pt x="7" y="0"/>
                    <a:pt x="9" y="0"/>
                    <a:pt x="8"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3" name="Google Shape;73;p8"/>
            <p:cNvSpPr/>
            <p:nvPr/>
          </p:nvSpPr>
          <p:spPr>
            <a:xfrm>
              <a:off x="12071350" y="2790825"/>
              <a:ext cx="0" cy="0"/>
            </a:xfrm>
            <a:custGeom>
              <a:rect b="b" l="l" r="r" t="t"/>
              <a:pathLst>
                <a:path extrusionOk="0" h="120000" w="120000">
                  <a:moveTo>
                    <a:pt x="0" y="0"/>
                  </a:moveTo>
                  <a:lnTo>
                    <a:pt x="0" y="0"/>
                  </a:lnTo>
                  <a:lnTo>
                    <a:pt x="0" y="0"/>
                  </a:lnTo>
                  <a:cubicBezTo>
                    <a:pt x="0" y="0"/>
                    <a:pt x="0"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4" name="Google Shape;74;p8"/>
            <p:cNvSpPr/>
            <p:nvPr/>
          </p:nvSpPr>
          <p:spPr>
            <a:xfrm>
              <a:off x="4754563" y="2827338"/>
              <a:ext cx="4763" cy="0"/>
            </a:xfrm>
            <a:custGeom>
              <a:rect b="b" l="l" r="r" t="t"/>
              <a:pathLst>
                <a:path extrusionOk="0" h="120000" w="2">
                  <a:moveTo>
                    <a:pt x="2" y="0"/>
                  </a:moveTo>
                  <a:lnTo>
                    <a:pt x="2" y="0"/>
                  </a:lnTo>
                  <a:lnTo>
                    <a:pt x="0" y="0"/>
                  </a:lnTo>
                  <a:cubicBezTo>
                    <a:pt x="1" y="0"/>
                    <a:pt x="1" y="0"/>
                    <a:pt x="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5" name="Google Shape;75;p8"/>
            <p:cNvSpPr/>
            <p:nvPr/>
          </p:nvSpPr>
          <p:spPr>
            <a:xfrm>
              <a:off x="4852988" y="2719388"/>
              <a:ext cx="9525" cy="3175"/>
            </a:xfrm>
            <a:custGeom>
              <a:rect b="b" l="l" r="r" t="t"/>
              <a:pathLst>
                <a:path extrusionOk="0" h="1" w="5">
                  <a:moveTo>
                    <a:pt x="5" y="1"/>
                  </a:moveTo>
                  <a:lnTo>
                    <a:pt x="5" y="1"/>
                  </a:lnTo>
                  <a:cubicBezTo>
                    <a:pt x="5" y="1"/>
                    <a:pt x="5" y="1"/>
                    <a:pt x="4" y="0"/>
                  </a:cubicBezTo>
                  <a:cubicBezTo>
                    <a:pt x="0" y="1"/>
                    <a:pt x="2" y="1"/>
                    <a:pt x="5"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6" name="Google Shape;76;p8"/>
            <p:cNvSpPr/>
            <p:nvPr/>
          </p:nvSpPr>
          <p:spPr>
            <a:xfrm>
              <a:off x="4759325" y="2827338"/>
              <a:ext cx="0" cy="0"/>
            </a:xfrm>
            <a:custGeom>
              <a:rect b="b" l="l" r="r" t="t"/>
              <a:pathLst>
                <a:path extrusionOk="0" h="120000" w="120000">
                  <a:moveTo>
                    <a:pt x="0" y="0"/>
                  </a:moveTo>
                  <a:lnTo>
                    <a:pt x="0" y="0"/>
                  </a:lnTo>
                  <a:cubicBezTo>
                    <a:pt x="0" y="0"/>
                    <a:pt x="0" y="0"/>
                    <a:pt x="0" y="0"/>
                  </a:cubicBezTo>
                  <a:cubicBezTo>
                    <a:pt x="0" y="0"/>
                    <a:pt x="0"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7" name="Google Shape;77;p8"/>
            <p:cNvSpPr/>
            <p:nvPr/>
          </p:nvSpPr>
          <p:spPr>
            <a:xfrm>
              <a:off x="6654800" y="2805113"/>
              <a:ext cx="19050" cy="1587"/>
            </a:xfrm>
            <a:custGeom>
              <a:rect b="b" l="l" r="r" t="t"/>
              <a:pathLst>
                <a:path extrusionOk="0" h="1" w="10">
                  <a:moveTo>
                    <a:pt x="10" y="1"/>
                  </a:moveTo>
                  <a:lnTo>
                    <a:pt x="10" y="1"/>
                  </a:lnTo>
                  <a:lnTo>
                    <a:pt x="2" y="0"/>
                  </a:lnTo>
                  <a:cubicBezTo>
                    <a:pt x="0" y="0"/>
                    <a:pt x="2" y="0"/>
                    <a:pt x="1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8" name="Google Shape;78;p8"/>
            <p:cNvSpPr/>
            <p:nvPr/>
          </p:nvSpPr>
          <p:spPr>
            <a:xfrm>
              <a:off x="6289675" y="2798763"/>
              <a:ext cx="6350" cy="0"/>
            </a:xfrm>
            <a:custGeom>
              <a:rect b="b" l="l" r="r" t="t"/>
              <a:pathLst>
                <a:path extrusionOk="0" h="120000" w="3">
                  <a:moveTo>
                    <a:pt x="3" y="0"/>
                  </a:moveTo>
                  <a:lnTo>
                    <a:pt x="3" y="0"/>
                  </a:lnTo>
                  <a:lnTo>
                    <a:pt x="0" y="0"/>
                  </a:lnTo>
                  <a:lnTo>
                    <a:pt x="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79" name="Google Shape;79;p8"/>
            <p:cNvSpPr/>
            <p:nvPr/>
          </p:nvSpPr>
          <p:spPr>
            <a:xfrm>
              <a:off x="9140825" y="2725738"/>
              <a:ext cx="44450" cy="0"/>
            </a:xfrm>
            <a:custGeom>
              <a:rect b="b" l="l" r="r" t="t"/>
              <a:pathLst>
                <a:path extrusionOk="0" h="120000" w="23">
                  <a:moveTo>
                    <a:pt x="23" y="0"/>
                  </a:moveTo>
                  <a:lnTo>
                    <a:pt x="23" y="0"/>
                  </a:lnTo>
                  <a:lnTo>
                    <a:pt x="0" y="0"/>
                  </a:lnTo>
                  <a:lnTo>
                    <a:pt x="23"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0" name="Google Shape;80;p8"/>
            <p:cNvSpPr/>
            <p:nvPr/>
          </p:nvSpPr>
          <p:spPr>
            <a:xfrm>
              <a:off x="4737100" y="2827338"/>
              <a:ext cx="17463" cy="3175"/>
            </a:xfrm>
            <a:custGeom>
              <a:rect b="b" l="l" r="r" t="t"/>
              <a:pathLst>
                <a:path extrusionOk="0" h="1" w="9">
                  <a:moveTo>
                    <a:pt x="9" y="0"/>
                  </a:moveTo>
                  <a:lnTo>
                    <a:pt x="9" y="0"/>
                  </a:lnTo>
                  <a:lnTo>
                    <a:pt x="0" y="1"/>
                  </a:lnTo>
                  <a:cubicBezTo>
                    <a:pt x="5" y="0"/>
                    <a:pt x="8" y="0"/>
                    <a:pt x="9"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1" name="Google Shape;81;p8"/>
            <p:cNvSpPr/>
            <p:nvPr/>
          </p:nvSpPr>
          <p:spPr>
            <a:xfrm>
              <a:off x="7239000" y="2779713"/>
              <a:ext cx="11113" cy="3175"/>
            </a:xfrm>
            <a:custGeom>
              <a:rect b="b" l="l" r="r" t="t"/>
              <a:pathLst>
                <a:path extrusionOk="0" h="1" w="6">
                  <a:moveTo>
                    <a:pt x="6" y="0"/>
                  </a:moveTo>
                  <a:lnTo>
                    <a:pt x="6" y="0"/>
                  </a:lnTo>
                  <a:lnTo>
                    <a:pt x="0" y="1"/>
                  </a:lnTo>
                  <a:lnTo>
                    <a:pt x="4" y="1"/>
                  </a:lnTo>
                  <a:lnTo>
                    <a:pt x="6"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2" name="Google Shape;82;p8"/>
            <p:cNvSpPr/>
            <p:nvPr/>
          </p:nvSpPr>
          <p:spPr>
            <a:xfrm>
              <a:off x="7181850" y="2773363"/>
              <a:ext cx="468313" cy="15875"/>
            </a:xfrm>
            <a:custGeom>
              <a:rect b="b" l="l" r="r" t="t"/>
              <a:pathLst>
                <a:path extrusionOk="0" h="7" w="244">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3" name="Google Shape;83;p8"/>
            <p:cNvSpPr/>
            <p:nvPr/>
          </p:nvSpPr>
          <p:spPr>
            <a:xfrm>
              <a:off x="7407275" y="2787650"/>
              <a:ext cx="26988" cy="0"/>
            </a:xfrm>
            <a:custGeom>
              <a:rect b="b" l="l" r="r" t="t"/>
              <a:pathLst>
                <a:path extrusionOk="0" h="120000" w="14">
                  <a:moveTo>
                    <a:pt x="14" y="0"/>
                  </a:moveTo>
                  <a:lnTo>
                    <a:pt x="14" y="0"/>
                  </a:lnTo>
                  <a:lnTo>
                    <a:pt x="0" y="0"/>
                  </a:lnTo>
                  <a:cubicBezTo>
                    <a:pt x="8" y="0"/>
                    <a:pt x="11" y="0"/>
                    <a:pt x="1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4" name="Google Shape;84;p8"/>
            <p:cNvSpPr/>
            <p:nvPr/>
          </p:nvSpPr>
          <p:spPr>
            <a:xfrm>
              <a:off x="8123238" y="2794000"/>
              <a:ext cx="31750" cy="1587"/>
            </a:xfrm>
            <a:custGeom>
              <a:rect b="b" l="l" r="r" t="t"/>
              <a:pathLst>
                <a:path extrusionOk="0" h="1" w="16">
                  <a:moveTo>
                    <a:pt x="0" y="1"/>
                  </a:moveTo>
                  <a:lnTo>
                    <a:pt x="0" y="1"/>
                  </a:lnTo>
                  <a:lnTo>
                    <a:pt x="16" y="0"/>
                  </a:ln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5" name="Google Shape;85;p8"/>
            <p:cNvSpPr/>
            <p:nvPr/>
          </p:nvSpPr>
          <p:spPr>
            <a:xfrm>
              <a:off x="3070225" y="2794000"/>
              <a:ext cx="101600" cy="4762"/>
            </a:xfrm>
            <a:custGeom>
              <a:rect b="b" l="l" r="r" t="t"/>
              <a:pathLst>
                <a:path extrusionOk="0" h="2" w="53">
                  <a:moveTo>
                    <a:pt x="0" y="0"/>
                  </a:moveTo>
                  <a:lnTo>
                    <a:pt x="0" y="0"/>
                  </a:lnTo>
                  <a:cubicBezTo>
                    <a:pt x="2" y="1"/>
                    <a:pt x="53" y="2"/>
                    <a:pt x="52" y="0"/>
                  </a:cubicBezTo>
                  <a:lnTo>
                    <a:pt x="6"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6" name="Google Shape;86;p8"/>
            <p:cNvSpPr/>
            <p:nvPr/>
          </p:nvSpPr>
          <p:spPr>
            <a:xfrm>
              <a:off x="9963150" y="2778125"/>
              <a:ext cx="41275" cy="0"/>
            </a:xfrm>
            <a:custGeom>
              <a:rect b="b" l="l" r="r" t="t"/>
              <a:pathLst>
                <a:path extrusionOk="0" h="120000" w="21">
                  <a:moveTo>
                    <a:pt x="21" y="0"/>
                  </a:moveTo>
                  <a:lnTo>
                    <a:pt x="21" y="0"/>
                  </a:lnTo>
                  <a:lnTo>
                    <a:pt x="3" y="0"/>
                  </a:lnTo>
                  <a:lnTo>
                    <a:pt x="0" y="0"/>
                  </a:lnTo>
                  <a:cubicBezTo>
                    <a:pt x="4" y="0"/>
                    <a:pt x="15" y="0"/>
                    <a:pt x="2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7" name="Google Shape;87;p8"/>
            <p:cNvSpPr/>
            <p:nvPr/>
          </p:nvSpPr>
          <p:spPr>
            <a:xfrm>
              <a:off x="7523163" y="2773363"/>
              <a:ext cx="30163" cy="3175"/>
            </a:xfrm>
            <a:custGeom>
              <a:rect b="b" l="l" r="r" t="t"/>
              <a:pathLst>
                <a:path extrusionOk="0" h="1" w="16">
                  <a:moveTo>
                    <a:pt x="16" y="0"/>
                  </a:moveTo>
                  <a:lnTo>
                    <a:pt x="16" y="0"/>
                  </a:lnTo>
                  <a:cubicBezTo>
                    <a:pt x="6" y="0"/>
                    <a:pt x="2" y="1"/>
                    <a:pt x="0" y="1"/>
                  </a:cubicBezTo>
                  <a:cubicBezTo>
                    <a:pt x="6" y="1"/>
                    <a:pt x="12" y="1"/>
                    <a:pt x="1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8" name="Google Shape;88;p8"/>
            <p:cNvSpPr/>
            <p:nvPr/>
          </p:nvSpPr>
          <p:spPr>
            <a:xfrm>
              <a:off x="10009188" y="2787650"/>
              <a:ext cx="115888" cy="3175"/>
            </a:xfrm>
            <a:custGeom>
              <a:rect b="b" l="l" r="r" t="t"/>
              <a:pathLst>
                <a:path extrusionOk="0" h="2" w="60">
                  <a:moveTo>
                    <a:pt x="0" y="0"/>
                  </a:moveTo>
                  <a:lnTo>
                    <a:pt x="0" y="0"/>
                  </a:lnTo>
                  <a:cubicBezTo>
                    <a:pt x="7" y="0"/>
                    <a:pt x="18" y="1"/>
                    <a:pt x="19" y="2"/>
                  </a:cubicBezTo>
                  <a:cubicBezTo>
                    <a:pt x="34" y="2"/>
                    <a:pt x="45" y="1"/>
                    <a:pt x="60" y="1"/>
                  </a:cubicBezTo>
                  <a:cubicBezTo>
                    <a:pt x="43" y="1"/>
                    <a:pt x="23" y="1"/>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89" name="Google Shape;89;p8"/>
            <p:cNvSpPr/>
            <p:nvPr/>
          </p:nvSpPr>
          <p:spPr>
            <a:xfrm>
              <a:off x="10125075" y="2789238"/>
              <a:ext cx="1588" cy="0"/>
            </a:xfrm>
            <a:custGeom>
              <a:rect b="b" l="l" r="r" t="t"/>
              <a:pathLst>
                <a:path extrusionOk="0" h="120000" w="1">
                  <a:moveTo>
                    <a:pt x="1" y="0"/>
                  </a:moveTo>
                  <a:lnTo>
                    <a:pt x="1" y="0"/>
                  </a:lnTo>
                  <a:lnTo>
                    <a:pt x="0" y="0"/>
                  </a:lnTo>
                  <a:lnTo>
                    <a:pt x="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0" name="Google Shape;90;p8"/>
            <p:cNvSpPr/>
            <p:nvPr/>
          </p:nvSpPr>
          <p:spPr>
            <a:xfrm>
              <a:off x="-4110038" y="2703513"/>
              <a:ext cx="16486192" cy="134937"/>
            </a:xfrm>
            <a:custGeom>
              <a:rect b="b" l="l" r="r" t="t"/>
              <a:pathLst>
                <a:path extrusionOk="0" h="60" w="8594">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1" name="Google Shape;91;p8"/>
            <p:cNvSpPr/>
            <p:nvPr/>
          </p:nvSpPr>
          <p:spPr>
            <a:xfrm>
              <a:off x="12117388" y="2779713"/>
              <a:ext cx="127000" cy="4762"/>
            </a:xfrm>
            <a:custGeom>
              <a:rect b="b" l="l" r="r" t="t"/>
              <a:pathLst>
                <a:path extrusionOk="0" h="2" w="66">
                  <a:moveTo>
                    <a:pt x="19" y="2"/>
                  </a:moveTo>
                  <a:lnTo>
                    <a:pt x="19" y="2"/>
                  </a:lnTo>
                  <a:cubicBezTo>
                    <a:pt x="33" y="2"/>
                    <a:pt x="66" y="2"/>
                    <a:pt x="60" y="0"/>
                  </a:cubicBezTo>
                  <a:cubicBezTo>
                    <a:pt x="60" y="2"/>
                    <a:pt x="0" y="0"/>
                    <a:pt x="19"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2" name="Google Shape;92;p8"/>
            <p:cNvSpPr/>
            <p:nvPr/>
          </p:nvSpPr>
          <p:spPr>
            <a:xfrm>
              <a:off x="12182475" y="2787650"/>
              <a:ext cx="79375" cy="1587"/>
            </a:xfrm>
            <a:custGeom>
              <a:rect b="b" l="l" r="r" t="t"/>
              <a:pathLst>
                <a:path extrusionOk="0" h="1" w="41">
                  <a:moveTo>
                    <a:pt x="25" y="1"/>
                  </a:moveTo>
                  <a:lnTo>
                    <a:pt x="25" y="1"/>
                  </a:lnTo>
                  <a:cubicBezTo>
                    <a:pt x="27" y="1"/>
                    <a:pt x="26" y="0"/>
                    <a:pt x="41" y="0"/>
                  </a:cubicBezTo>
                  <a:lnTo>
                    <a:pt x="0" y="0"/>
                  </a:lnTo>
                  <a:lnTo>
                    <a:pt x="25"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3" name="Google Shape;93;p8"/>
            <p:cNvSpPr/>
            <p:nvPr/>
          </p:nvSpPr>
          <p:spPr>
            <a:xfrm>
              <a:off x="12307888" y="2809875"/>
              <a:ext cx="249238" cy="15875"/>
            </a:xfrm>
            <a:custGeom>
              <a:rect b="b" l="l" r="r" t="t"/>
              <a:pathLst>
                <a:path extrusionOk="0" h="7" w="130">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4" name="Google Shape;94;p8"/>
            <p:cNvSpPr/>
            <p:nvPr/>
          </p:nvSpPr>
          <p:spPr>
            <a:xfrm>
              <a:off x="12252325" y="2825750"/>
              <a:ext cx="73025" cy="1587"/>
            </a:xfrm>
            <a:custGeom>
              <a:rect b="b" l="l" r="r" t="t"/>
              <a:pathLst>
                <a:path extrusionOk="0" h="1" w="38">
                  <a:moveTo>
                    <a:pt x="4" y="1"/>
                  </a:moveTo>
                  <a:lnTo>
                    <a:pt x="4" y="1"/>
                  </a:lnTo>
                  <a:lnTo>
                    <a:pt x="38" y="0"/>
                  </a:lnTo>
                  <a:lnTo>
                    <a:pt x="34" y="0"/>
                  </a:lnTo>
                  <a:lnTo>
                    <a:pt x="0" y="1"/>
                  </a:lnTo>
                  <a:lnTo>
                    <a:pt x="4"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5" name="Google Shape;95;p8"/>
            <p:cNvSpPr/>
            <p:nvPr/>
          </p:nvSpPr>
          <p:spPr>
            <a:xfrm>
              <a:off x="10779125" y="2733675"/>
              <a:ext cx="66675" cy="4762"/>
            </a:xfrm>
            <a:custGeom>
              <a:rect b="b" l="l" r="r" t="t"/>
              <a:pathLst>
                <a:path extrusionOk="0" h="2" w="35">
                  <a:moveTo>
                    <a:pt x="35" y="2"/>
                  </a:moveTo>
                  <a:lnTo>
                    <a:pt x="35" y="2"/>
                  </a:lnTo>
                  <a:cubicBezTo>
                    <a:pt x="32" y="0"/>
                    <a:pt x="11" y="1"/>
                    <a:pt x="0" y="2"/>
                  </a:cubicBezTo>
                  <a:cubicBezTo>
                    <a:pt x="9" y="2"/>
                    <a:pt x="22" y="2"/>
                    <a:pt x="35"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6" name="Google Shape;96;p8"/>
            <p:cNvSpPr/>
            <p:nvPr/>
          </p:nvSpPr>
          <p:spPr>
            <a:xfrm>
              <a:off x="-2471738" y="2738438"/>
              <a:ext cx="496888" cy="1587"/>
            </a:xfrm>
            <a:custGeom>
              <a:rect b="b" l="l" r="r" t="t"/>
              <a:pathLst>
                <a:path extrusionOk="0" h="1" w="259">
                  <a:moveTo>
                    <a:pt x="259" y="0"/>
                  </a:moveTo>
                  <a:lnTo>
                    <a:pt x="259" y="0"/>
                  </a:lnTo>
                  <a:lnTo>
                    <a:pt x="0" y="1"/>
                  </a:lnTo>
                  <a:lnTo>
                    <a:pt x="259"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7" name="Google Shape;97;p8"/>
            <p:cNvSpPr/>
            <p:nvPr/>
          </p:nvSpPr>
          <p:spPr>
            <a:xfrm>
              <a:off x="9136063" y="2735263"/>
              <a:ext cx="387350" cy="14287"/>
            </a:xfrm>
            <a:custGeom>
              <a:rect b="b" l="l" r="r" t="t"/>
              <a:pathLst>
                <a:path extrusionOk="0" h="6" w="202">
                  <a:moveTo>
                    <a:pt x="30" y="6"/>
                  </a:moveTo>
                  <a:lnTo>
                    <a:pt x="30" y="6"/>
                  </a:lnTo>
                  <a:cubicBezTo>
                    <a:pt x="100" y="5"/>
                    <a:pt x="131" y="3"/>
                    <a:pt x="202" y="3"/>
                  </a:cubicBezTo>
                  <a:cubicBezTo>
                    <a:pt x="109" y="0"/>
                    <a:pt x="79" y="6"/>
                    <a:pt x="0" y="3"/>
                  </a:cubicBezTo>
                  <a:lnTo>
                    <a:pt x="30" y="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8" name="Google Shape;98;p8"/>
            <p:cNvSpPr/>
            <p:nvPr/>
          </p:nvSpPr>
          <p:spPr>
            <a:xfrm>
              <a:off x="9139238" y="2725738"/>
              <a:ext cx="142875" cy="9525"/>
            </a:xfrm>
            <a:custGeom>
              <a:rect b="b" l="l" r="r" t="t"/>
              <a:pathLst>
                <a:path extrusionOk="0" h="4" w="75">
                  <a:moveTo>
                    <a:pt x="54" y="0"/>
                  </a:moveTo>
                  <a:lnTo>
                    <a:pt x="54" y="0"/>
                  </a:lnTo>
                  <a:cubicBezTo>
                    <a:pt x="65" y="2"/>
                    <a:pt x="0" y="3"/>
                    <a:pt x="10" y="4"/>
                  </a:cubicBezTo>
                  <a:cubicBezTo>
                    <a:pt x="57" y="4"/>
                    <a:pt x="32" y="2"/>
                    <a:pt x="75" y="2"/>
                  </a:cubicBezTo>
                  <a:lnTo>
                    <a:pt x="5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99" name="Google Shape;99;p8"/>
            <p:cNvSpPr/>
            <p:nvPr/>
          </p:nvSpPr>
          <p:spPr>
            <a:xfrm>
              <a:off x="9805988" y="2817813"/>
              <a:ext cx="39688" cy="3175"/>
            </a:xfrm>
            <a:custGeom>
              <a:rect b="b" l="l" r="r" t="t"/>
              <a:pathLst>
                <a:path extrusionOk="0" h="1" w="21">
                  <a:moveTo>
                    <a:pt x="21" y="0"/>
                  </a:moveTo>
                  <a:lnTo>
                    <a:pt x="21" y="0"/>
                  </a:lnTo>
                  <a:lnTo>
                    <a:pt x="0" y="1"/>
                  </a:lnTo>
                  <a:lnTo>
                    <a:pt x="17" y="1"/>
                  </a:lnTo>
                  <a:lnTo>
                    <a:pt x="2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0" name="Google Shape;100;p8"/>
            <p:cNvSpPr/>
            <p:nvPr/>
          </p:nvSpPr>
          <p:spPr>
            <a:xfrm>
              <a:off x="8580438" y="2725738"/>
              <a:ext cx="66675" cy="3175"/>
            </a:xfrm>
            <a:custGeom>
              <a:rect b="b" l="l" r="r" t="t"/>
              <a:pathLst>
                <a:path extrusionOk="0" h="1" w="35">
                  <a:moveTo>
                    <a:pt x="27" y="1"/>
                  </a:moveTo>
                  <a:lnTo>
                    <a:pt x="27" y="1"/>
                  </a:lnTo>
                  <a:lnTo>
                    <a:pt x="35" y="1"/>
                  </a:lnTo>
                  <a:lnTo>
                    <a:pt x="0" y="0"/>
                  </a:lnTo>
                  <a:lnTo>
                    <a:pt x="27"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1" name="Google Shape;101;p8"/>
            <p:cNvSpPr/>
            <p:nvPr/>
          </p:nvSpPr>
          <p:spPr>
            <a:xfrm>
              <a:off x="8647113" y="2725738"/>
              <a:ext cx="15875" cy="3175"/>
            </a:xfrm>
            <a:custGeom>
              <a:rect b="b" l="l" r="r" t="t"/>
              <a:pathLst>
                <a:path extrusionOk="0" h="1" w="8">
                  <a:moveTo>
                    <a:pt x="8" y="0"/>
                  </a:moveTo>
                  <a:lnTo>
                    <a:pt x="8" y="0"/>
                  </a:lnTo>
                  <a:lnTo>
                    <a:pt x="0" y="1"/>
                  </a:lnTo>
                  <a:lnTo>
                    <a:pt x="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2" name="Google Shape;102;p8"/>
            <p:cNvSpPr/>
            <p:nvPr/>
          </p:nvSpPr>
          <p:spPr>
            <a:xfrm>
              <a:off x="9794875" y="2830513"/>
              <a:ext cx="90488" cy="1587"/>
            </a:xfrm>
            <a:custGeom>
              <a:rect b="b" l="l" r="r" t="t"/>
              <a:pathLst>
                <a:path extrusionOk="0" h="1" w="47">
                  <a:moveTo>
                    <a:pt x="0" y="0"/>
                  </a:moveTo>
                  <a:lnTo>
                    <a:pt x="0" y="0"/>
                  </a:lnTo>
                  <a:lnTo>
                    <a:pt x="32" y="1"/>
                  </a:lnTo>
                  <a:lnTo>
                    <a:pt x="47"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3" name="Google Shape;103;p8"/>
            <p:cNvSpPr/>
            <p:nvPr/>
          </p:nvSpPr>
          <p:spPr>
            <a:xfrm>
              <a:off x="9232900" y="2795588"/>
              <a:ext cx="84138" cy="3175"/>
            </a:xfrm>
            <a:custGeom>
              <a:rect b="b" l="l" r="r" t="t"/>
              <a:pathLst>
                <a:path extrusionOk="0" h="1" w="44">
                  <a:moveTo>
                    <a:pt x="16" y="1"/>
                  </a:moveTo>
                  <a:lnTo>
                    <a:pt x="16" y="1"/>
                  </a:lnTo>
                  <a:lnTo>
                    <a:pt x="44" y="1"/>
                  </a:lnTo>
                  <a:cubicBezTo>
                    <a:pt x="39" y="1"/>
                    <a:pt x="0" y="0"/>
                    <a:pt x="16"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4" name="Google Shape;104;p8"/>
            <p:cNvSpPr/>
            <p:nvPr/>
          </p:nvSpPr>
          <p:spPr>
            <a:xfrm>
              <a:off x="8158163" y="2725738"/>
              <a:ext cx="71438" cy="3175"/>
            </a:xfrm>
            <a:custGeom>
              <a:rect b="b" l="l" r="r" t="t"/>
              <a:pathLst>
                <a:path extrusionOk="0" h="1" w="37">
                  <a:moveTo>
                    <a:pt x="34" y="0"/>
                  </a:moveTo>
                  <a:lnTo>
                    <a:pt x="34" y="0"/>
                  </a:lnTo>
                  <a:lnTo>
                    <a:pt x="0" y="1"/>
                  </a:lnTo>
                  <a:lnTo>
                    <a:pt x="3" y="1"/>
                  </a:lnTo>
                  <a:lnTo>
                    <a:pt x="37" y="0"/>
                  </a:lnTo>
                  <a:lnTo>
                    <a:pt x="3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5" name="Google Shape;105;p8"/>
            <p:cNvSpPr/>
            <p:nvPr/>
          </p:nvSpPr>
          <p:spPr>
            <a:xfrm>
              <a:off x="8734425" y="2814638"/>
              <a:ext cx="144463" cy="3175"/>
            </a:xfrm>
            <a:custGeom>
              <a:rect b="b" l="l" r="r" t="t"/>
              <a:pathLst>
                <a:path extrusionOk="0" h="2" w="76">
                  <a:moveTo>
                    <a:pt x="56" y="0"/>
                  </a:moveTo>
                  <a:lnTo>
                    <a:pt x="56" y="0"/>
                  </a:lnTo>
                  <a:cubicBezTo>
                    <a:pt x="76" y="2"/>
                    <a:pt x="0" y="0"/>
                    <a:pt x="40" y="2"/>
                  </a:cubicBezTo>
                  <a:cubicBezTo>
                    <a:pt x="76" y="2"/>
                    <a:pt x="61" y="1"/>
                    <a:pt x="5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6" name="Google Shape;106;p8"/>
            <p:cNvSpPr/>
            <p:nvPr/>
          </p:nvSpPr>
          <p:spPr>
            <a:xfrm>
              <a:off x="8023225" y="2782888"/>
              <a:ext cx="26988" cy="1587"/>
            </a:xfrm>
            <a:custGeom>
              <a:rect b="b" l="l" r="r" t="t"/>
              <a:pathLst>
                <a:path extrusionOk="0" h="1" w="14">
                  <a:moveTo>
                    <a:pt x="14" y="0"/>
                  </a:moveTo>
                  <a:lnTo>
                    <a:pt x="14" y="0"/>
                  </a:lnTo>
                  <a:cubicBezTo>
                    <a:pt x="9" y="0"/>
                    <a:pt x="5" y="0"/>
                    <a:pt x="0" y="1"/>
                  </a:cubicBezTo>
                  <a:lnTo>
                    <a:pt x="1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7" name="Google Shape;107;p8"/>
            <p:cNvSpPr/>
            <p:nvPr/>
          </p:nvSpPr>
          <p:spPr>
            <a:xfrm>
              <a:off x="8050213" y="2782888"/>
              <a:ext cx="77788" cy="1587"/>
            </a:xfrm>
            <a:custGeom>
              <a:rect b="b" l="l" r="r" t="t"/>
              <a:pathLst>
                <a:path extrusionOk="0" h="1" w="40">
                  <a:moveTo>
                    <a:pt x="0" y="0"/>
                  </a:moveTo>
                  <a:lnTo>
                    <a:pt x="0" y="0"/>
                  </a:lnTo>
                  <a:cubicBezTo>
                    <a:pt x="15" y="0"/>
                    <a:pt x="30" y="1"/>
                    <a:pt x="40" y="1"/>
                  </a:cubicBezTo>
                  <a:cubicBezTo>
                    <a:pt x="21" y="0"/>
                    <a:pt x="15"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8" name="Google Shape;108;p8"/>
            <p:cNvSpPr/>
            <p:nvPr/>
          </p:nvSpPr>
          <p:spPr>
            <a:xfrm>
              <a:off x="7715250" y="2779713"/>
              <a:ext cx="90488" cy="7937"/>
            </a:xfrm>
            <a:custGeom>
              <a:rect b="b" l="l" r="r" t="t"/>
              <a:pathLst>
                <a:path extrusionOk="0" h="3" w="47">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09" name="Google Shape;109;p8"/>
            <p:cNvSpPr/>
            <p:nvPr/>
          </p:nvSpPr>
          <p:spPr>
            <a:xfrm>
              <a:off x="6508750" y="2713038"/>
              <a:ext cx="247650" cy="6350"/>
            </a:xfrm>
            <a:custGeom>
              <a:rect b="b" l="l" r="r" t="t"/>
              <a:pathLst>
                <a:path extrusionOk="0" h="3" w="129">
                  <a:moveTo>
                    <a:pt x="0" y="0"/>
                  </a:moveTo>
                  <a:lnTo>
                    <a:pt x="0" y="0"/>
                  </a:lnTo>
                  <a:cubicBezTo>
                    <a:pt x="50" y="1"/>
                    <a:pt x="63" y="1"/>
                    <a:pt x="60" y="2"/>
                  </a:cubicBezTo>
                  <a:cubicBezTo>
                    <a:pt x="108" y="3"/>
                    <a:pt x="100" y="0"/>
                    <a:pt x="129" y="0"/>
                  </a:cubicBez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0" name="Google Shape;110;p8"/>
            <p:cNvSpPr/>
            <p:nvPr/>
          </p:nvSpPr>
          <p:spPr>
            <a:xfrm>
              <a:off x="6756400" y="2713038"/>
              <a:ext cx="33338" cy="0"/>
            </a:xfrm>
            <a:custGeom>
              <a:rect b="b" l="l" r="r" t="t"/>
              <a:pathLst>
                <a:path extrusionOk="0" h="120000" w="18">
                  <a:moveTo>
                    <a:pt x="0" y="0"/>
                  </a:moveTo>
                  <a:lnTo>
                    <a:pt x="0" y="0"/>
                  </a:lnTo>
                  <a:lnTo>
                    <a:pt x="18"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1" name="Google Shape;111;p8"/>
            <p:cNvSpPr/>
            <p:nvPr/>
          </p:nvSpPr>
          <p:spPr>
            <a:xfrm>
              <a:off x="8047038" y="2820988"/>
              <a:ext cx="58738" cy="4762"/>
            </a:xfrm>
            <a:custGeom>
              <a:rect b="b" l="l" r="r" t="t"/>
              <a:pathLst>
                <a:path extrusionOk="0" h="2" w="31">
                  <a:moveTo>
                    <a:pt x="31" y="0"/>
                  </a:moveTo>
                  <a:lnTo>
                    <a:pt x="31" y="0"/>
                  </a:lnTo>
                  <a:lnTo>
                    <a:pt x="0" y="2"/>
                  </a:lnTo>
                  <a:lnTo>
                    <a:pt x="11" y="2"/>
                  </a:lnTo>
                  <a:lnTo>
                    <a:pt x="31"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2" name="Google Shape;112;p8"/>
            <p:cNvSpPr/>
            <p:nvPr/>
          </p:nvSpPr>
          <p:spPr>
            <a:xfrm>
              <a:off x="6348413" y="2711451"/>
              <a:ext cx="82550" cy="1587"/>
            </a:xfrm>
            <a:custGeom>
              <a:rect b="b" l="l" r="r" t="t"/>
              <a:pathLst>
                <a:path extrusionOk="0" h="1" w="43">
                  <a:moveTo>
                    <a:pt x="9" y="1"/>
                  </a:moveTo>
                  <a:lnTo>
                    <a:pt x="9" y="1"/>
                  </a:lnTo>
                  <a:cubicBezTo>
                    <a:pt x="18" y="1"/>
                    <a:pt x="33" y="1"/>
                    <a:pt x="41" y="1"/>
                  </a:cubicBezTo>
                  <a:cubicBezTo>
                    <a:pt x="43" y="0"/>
                    <a:pt x="0" y="1"/>
                    <a:pt x="9"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3" name="Google Shape;113;p8"/>
            <p:cNvSpPr/>
            <p:nvPr/>
          </p:nvSpPr>
          <p:spPr>
            <a:xfrm>
              <a:off x="6734175" y="2771775"/>
              <a:ext cx="96838" cy="6350"/>
            </a:xfrm>
            <a:custGeom>
              <a:rect b="b" l="l" r="r" t="t"/>
              <a:pathLst>
                <a:path extrusionOk="0" h="3" w="50">
                  <a:moveTo>
                    <a:pt x="0" y="2"/>
                  </a:moveTo>
                  <a:lnTo>
                    <a:pt x="0" y="2"/>
                  </a:lnTo>
                  <a:cubicBezTo>
                    <a:pt x="6" y="3"/>
                    <a:pt x="37" y="2"/>
                    <a:pt x="50" y="3"/>
                  </a:cubicBezTo>
                  <a:cubicBezTo>
                    <a:pt x="32" y="2"/>
                    <a:pt x="17" y="0"/>
                    <a:pt x="0"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4" name="Google Shape;114;p8"/>
            <p:cNvSpPr/>
            <p:nvPr/>
          </p:nvSpPr>
          <p:spPr>
            <a:xfrm>
              <a:off x="6091238" y="2722563"/>
              <a:ext cx="95250" cy="7937"/>
            </a:xfrm>
            <a:custGeom>
              <a:rect b="b" l="l" r="r" t="t"/>
              <a:pathLst>
                <a:path extrusionOk="0" h="4" w="49">
                  <a:moveTo>
                    <a:pt x="0" y="1"/>
                  </a:moveTo>
                  <a:lnTo>
                    <a:pt x="0" y="1"/>
                  </a:lnTo>
                  <a:cubicBezTo>
                    <a:pt x="10" y="2"/>
                    <a:pt x="24" y="2"/>
                    <a:pt x="18" y="4"/>
                  </a:cubicBezTo>
                  <a:cubicBezTo>
                    <a:pt x="31" y="3"/>
                    <a:pt x="49"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5" name="Google Shape;115;p8"/>
            <p:cNvSpPr/>
            <p:nvPr/>
          </p:nvSpPr>
          <p:spPr>
            <a:xfrm>
              <a:off x="6559550" y="2773363"/>
              <a:ext cx="80963" cy="3175"/>
            </a:xfrm>
            <a:custGeom>
              <a:rect b="b" l="l" r="r" t="t"/>
              <a:pathLst>
                <a:path extrusionOk="0" h="1" w="42">
                  <a:moveTo>
                    <a:pt x="0" y="1"/>
                  </a:moveTo>
                  <a:lnTo>
                    <a:pt x="0" y="1"/>
                  </a:lnTo>
                  <a:lnTo>
                    <a:pt x="8" y="1"/>
                  </a:lnTo>
                  <a:lnTo>
                    <a:pt x="42" y="0"/>
                  </a:ln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6" name="Google Shape;116;p8"/>
            <p:cNvSpPr/>
            <p:nvPr/>
          </p:nvSpPr>
          <p:spPr>
            <a:xfrm>
              <a:off x="6640513" y="2806700"/>
              <a:ext cx="227013" cy="15875"/>
            </a:xfrm>
            <a:custGeom>
              <a:rect b="b" l="l" r="r" t="t"/>
              <a:pathLst>
                <a:path extrusionOk="0" h="7" w="118">
                  <a:moveTo>
                    <a:pt x="80" y="7"/>
                  </a:moveTo>
                  <a:lnTo>
                    <a:pt x="80" y="7"/>
                  </a:lnTo>
                  <a:cubicBezTo>
                    <a:pt x="118" y="5"/>
                    <a:pt x="19" y="3"/>
                    <a:pt x="85" y="1"/>
                  </a:cubicBezTo>
                  <a:cubicBezTo>
                    <a:pt x="0" y="0"/>
                    <a:pt x="92" y="4"/>
                    <a:pt x="29" y="4"/>
                  </a:cubicBezTo>
                  <a:cubicBezTo>
                    <a:pt x="66" y="4"/>
                    <a:pt x="84" y="6"/>
                    <a:pt x="80" y="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7" name="Google Shape;117;p8"/>
            <p:cNvSpPr/>
            <p:nvPr/>
          </p:nvSpPr>
          <p:spPr>
            <a:xfrm>
              <a:off x="6661150" y="2814638"/>
              <a:ext cx="34925" cy="1587"/>
            </a:xfrm>
            <a:custGeom>
              <a:rect b="b" l="l" r="r" t="t"/>
              <a:pathLst>
                <a:path extrusionOk="0" h="1" w="18">
                  <a:moveTo>
                    <a:pt x="18" y="1"/>
                  </a:moveTo>
                  <a:lnTo>
                    <a:pt x="18" y="1"/>
                  </a:lnTo>
                  <a:lnTo>
                    <a:pt x="0" y="0"/>
                  </a:lnTo>
                  <a:lnTo>
                    <a:pt x="18"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8" name="Google Shape;118;p8"/>
            <p:cNvSpPr/>
            <p:nvPr/>
          </p:nvSpPr>
          <p:spPr>
            <a:xfrm>
              <a:off x="5661025" y="2789238"/>
              <a:ext cx="23813" cy="1587"/>
            </a:xfrm>
            <a:custGeom>
              <a:rect b="b" l="l" r="r" t="t"/>
              <a:pathLst>
                <a:path extrusionOk="0" h="1" w="13">
                  <a:moveTo>
                    <a:pt x="0" y="1"/>
                  </a:moveTo>
                  <a:lnTo>
                    <a:pt x="0" y="1"/>
                  </a:lnTo>
                  <a:lnTo>
                    <a:pt x="13" y="0"/>
                  </a:lnTo>
                  <a:lnTo>
                    <a:pt x="0"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19" name="Google Shape;119;p8"/>
            <p:cNvSpPr/>
            <p:nvPr/>
          </p:nvSpPr>
          <p:spPr>
            <a:xfrm>
              <a:off x="6162675" y="2814638"/>
              <a:ext cx="258763" cy="7937"/>
            </a:xfrm>
            <a:custGeom>
              <a:rect b="b" l="l" r="r" t="t"/>
              <a:pathLst>
                <a:path extrusionOk="0" h="4" w="135">
                  <a:moveTo>
                    <a:pt x="77" y="2"/>
                  </a:moveTo>
                  <a:lnTo>
                    <a:pt x="77" y="2"/>
                  </a:lnTo>
                  <a:lnTo>
                    <a:pt x="135" y="0"/>
                  </a:lnTo>
                  <a:cubicBezTo>
                    <a:pt x="96" y="1"/>
                    <a:pt x="0" y="1"/>
                    <a:pt x="6" y="4"/>
                  </a:cubicBezTo>
                  <a:cubicBezTo>
                    <a:pt x="37" y="4"/>
                    <a:pt x="75" y="4"/>
                    <a:pt x="90" y="3"/>
                  </a:cubicBezTo>
                  <a:lnTo>
                    <a:pt x="77"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0" name="Google Shape;120;p8"/>
            <p:cNvSpPr/>
            <p:nvPr/>
          </p:nvSpPr>
          <p:spPr>
            <a:xfrm>
              <a:off x="5019675" y="2713038"/>
              <a:ext cx="73025" cy="4762"/>
            </a:xfrm>
            <a:custGeom>
              <a:rect b="b" l="l" r="r" t="t"/>
              <a:pathLst>
                <a:path extrusionOk="0" h="2" w="38">
                  <a:moveTo>
                    <a:pt x="13" y="1"/>
                  </a:moveTo>
                  <a:lnTo>
                    <a:pt x="13" y="1"/>
                  </a:lnTo>
                  <a:lnTo>
                    <a:pt x="38" y="0"/>
                  </a:lnTo>
                  <a:lnTo>
                    <a:pt x="7" y="0"/>
                  </a:lnTo>
                  <a:cubicBezTo>
                    <a:pt x="16" y="0"/>
                    <a:pt x="0" y="2"/>
                    <a:pt x="13"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1" name="Google Shape;121;p8"/>
            <p:cNvSpPr/>
            <p:nvPr/>
          </p:nvSpPr>
          <p:spPr>
            <a:xfrm>
              <a:off x="5021263" y="2713038"/>
              <a:ext cx="11113" cy="0"/>
            </a:xfrm>
            <a:custGeom>
              <a:rect b="b" l="l" r="r" t="t"/>
              <a:pathLst>
                <a:path extrusionOk="0" h="120000" w="6">
                  <a:moveTo>
                    <a:pt x="0" y="0"/>
                  </a:moveTo>
                  <a:lnTo>
                    <a:pt x="0" y="0"/>
                  </a:lnTo>
                  <a:lnTo>
                    <a:pt x="6"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2" name="Google Shape;122;p8"/>
            <p:cNvSpPr/>
            <p:nvPr/>
          </p:nvSpPr>
          <p:spPr>
            <a:xfrm>
              <a:off x="5864225" y="2784475"/>
              <a:ext cx="101600" cy="4762"/>
            </a:xfrm>
            <a:custGeom>
              <a:rect b="b" l="l" r="r" t="t"/>
              <a:pathLst>
                <a:path extrusionOk="0" h="2" w="53">
                  <a:moveTo>
                    <a:pt x="3" y="2"/>
                  </a:moveTo>
                  <a:lnTo>
                    <a:pt x="3" y="2"/>
                  </a:lnTo>
                  <a:cubicBezTo>
                    <a:pt x="21" y="2"/>
                    <a:pt x="36" y="2"/>
                    <a:pt x="53" y="1"/>
                  </a:cubicBezTo>
                  <a:cubicBezTo>
                    <a:pt x="46" y="1"/>
                    <a:pt x="0" y="0"/>
                    <a:pt x="3"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3" name="Google Shape;123;p8"/>
            <p:cNvSpPr/>
            <p:nvPr/>
          </p:nvSpPr>
          <p:spPr>
            <a:xfrm>
              <a:off x="4703763" y="2722563"/>
              <a:ext cx="84138" cy="1587"/>
            </a:xfrm>
            <a:custGeom>
              <a:rect b="b" l="l" r="r" t="t"/>
              <a:pathLst>
                <a:path extrusionOk="0" h="1" w="44">
                  <a:moveTo>
                    <a:pt x="3" y="1"/>
                  </a:moveTo>
                  <a:lnTo>
                    <a:pt x="3" y="1"/>
                  </a:lnTo>
                  <a:lnTo>
                    <a:pt x="44" y="0"/>
                  </a:lnTo>
                  <a:lnTo>
                    <a:pt x="0" y="0"/>
                  </a:lnTo>
                  <a:lnTo>
                    <a:pt x="3"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4" name="Google Shape;124;p8"/>
            <p:cNvSpPr/>
            <p:nvPr/>
          </p:nvSpPr>
          <p:spPr>
            <a:xfrm>
              <a:off x="4264025" y="2713038"/>
              <a:ext cx="77788" cy="4762"/>
            </a:xfrm>
            <a:custGeom>
              <a:rect b="b" l="l" r="r" t="t"/>
              <a:pathLst>
                <a:path extrusionOk="0" h="2" w="41">
                  <a:moveTo>
                    <a:pt x="41" y="1"/>
                  </a:moveTo>
                  <a:lnTo>
                    <a:pt x="41" y="1"/>
                  </a:lnTo>
                  <a:lnTo>
                    <a:pt x="34" y="0"/>
                  </a:lnTo>
                  <a:lnTo>
                    <a:pt x="0" y="1"/>
                  </a:lnTo>
                  <a:lnTo>
                    <a:pt x="7" y="2"/>
                  </a:lnTo>
                  <a:lnTo>
                    <a:pt x="41"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5" name="Google Shape;125;p8"/>
            <p:cNvSpPr/>
            <p:nvPr/>
          </p:nvSpPr>
          <p:spPr>
            <a:xfrm>
              <a:off x="4800600" y="2822575"/>
              <a:ext cx="117475" cy="7937"/>
            </a:xfrm>
            <a:custGeom>
              <a:rect b="b" l="l" r="r" t="t"/>
              <a:pathLst>
                <a:path extrusionOk="0" h="3" w="61">
                  <a:moveTo>
                    <a:pt x="11" y="2"/>
                  </a:moveTo>
                  <a:lnTo>
                    <a:pt x="11" y="2"/>
                  </a:lnTo>
                  <a:cubicBezTo>
                    <a:pt x="39" y="3"/>
                    <a:pt x="61" y="0"/>
                    <a:pt x="54" y="0"/>
                  </a:cubicBezTo>
                  <a:lnTo>
                    <a:pt x="0" y="0"/>
                  </a:lnTo>
                  <a:cubicBezTo>
                    <a:pt x="13" y="2"/>
                    <a:pt x="15" y="0"/>
                    <a:pt x="46" y="0"/>
                  </a:cubicBezTo>
                  <a:lnTo>
                    <a:pt x="11"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6" name="Google Shape;126;p8"/>
            <p:cNvSpPr/>
            <p:nvPr/>
          </p:nvSpPr>
          <p:spPr>
            <a:xfrm>
              <a:off x="187325" y="2714625"/>
              <a:ext cx="1925637" cy="31750"/>
            </a:xfrm>
            <a:custGeom>
              <a:rect b="b" l="l" r="r" t="t"/>
              <a:pathLst>
                <a:path extrusionOk="0" h="14" w="100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7" name="Google Shape;127;p8"/>
            <p:cNvSpPr/>
            <p:nvPr/>
          </p:nvSpPr>
          <p:spPr>
            <a:xfrm>
              <a:off x="1947862" y="2735263"/>
              <a:ext cx="47625" cy="0"/>
            </a:xfrm>
            <a:custGeom>
              <a:rect b="b" l="l" r="r" t="t"/>
              <a:pathLst>
                <a:path extrusionOk="0" h="120000" w="25">
                  <a:moveTo>
                    <a:pt x="0" y="0"/>
                  </a:moveTo>
                  <a:lnTo>
                    <a:pt x="0" y="0"/>
                  </a:lnTo>
                  <a:lnTo>
                    <a:pt x="25" y="0"/>
                  </a:ln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8" name="Google Shape;128;p8"/>
            <p:cNvSpPr/>
            <p:nvPr/>
          </p:nvSpPr>
          <p:spPr>
            <a:xfrm>
              <a:off x="112712" y="2724150"/>
              <a:ext cx="74613" cy="0"/>
            </a:xfrm>
            <a:custGeom>
              <a:rect b="b" l="l" r="r" t="t"/>
              <a:pathLst>
                <a:path extrusionOk="0" h="120000" w="39">
                  <a:moveTo>
                    <a:pt x="0" y="0"/>
                  </a:moveTo>
                  <a:lnTo>
                    <a:pt x="0" y="0"/>
                  </a:lnTo>
                  <a:lnTo>
                    <a:pt x="39" y="0"/>
                  </a:lnTo>
                  <a:cubicBezTo>
                    <a:pt x="27" y="0"/>
                    <a:pt x="14"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29" name="Google Shape;129;p8"/>
            <p:cNvSpPr/>
            <p:nvPr/>
          </p:nvSpPr>
          <p:spPr>
            <a:xfrm>
              <a:off x="2187575" y="2717800"/>
              <a:ext cx="176213" cy="6350"/>
            </a:xfrm>
            <a:custGeom>
              <a:rect b="b" l="l" r="r" t="t"/>
              <a:pathLst>
                <a:path extrusionOk="0" h="3" w="92">
                  <a:moveTo>
                    <a:pt x="71" y="3"/>
                  </a:moveTo>
                  <a:lnTo>
                    <a:pt x="71" y="3"/>
                  </a:lnTo>
                  <a:cubicBezTo>
                    <a:pt x="47" y="2"/>
                    <a:pt x="88" y="1"/>
                    <a:pt x="92" y="0"/>
                  </a:cubicBezTo>
                  <a:lnTo>
                    <a:pt x="8" y="1"/>
                  </a:lnTo>
                  <a:cubicBezTo>
                    <a:pt x="8" y="1"/>
                    <a:pt x="0" y="2"/>
                    <a:pt x="2" y="3"/>
                  </a:cubicBezTo>
                  <a:lnTo>
                    <a:pt x="71" y="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0" name="Google Shape;130;p8"/>
            <p:cNvSpPr/>
            <p:nvPr/>
          </p:nvSpPr>
          <p:spPr>
            <a:xfrm>
              <a:off x="2112962" y="2714625"/>
              <a:ext cx="90488" cy="4762"/>
            </a:xfrm>
            <a:custGeom>
              <a:rect b="b" l="l" r="r" t="t"/>
              <a:pathLst>
                <a:path extrusionOk="0" h="2" w="47">
                  <a:moveTo>
                    <a:pt x="22" y="0"/>
                  </a:moveTo>
                  <a:lnTo>
                    <a:pt x="22" y="0"/>
                  </a:lnTo>
                  <a:cubicBezTo>
                    <a:pt x="19" y="1"/>
                    <a:pt x="11" y="1"/>
                    <a:pt x="0" y="2"/>
                  </a:cubicBezTo>
                  <a:lnTo>
                    <a:pt x="47" y="2"/>
                  </a:lnTo>
                  <a:cubicBezTo>
                    <a:pt x="47" y="1"/>
                    <a:pt x="41" y="0"/>
                    <a:pt x="2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1" name="Google Shape;131;p8"/>
            <p:cNvSpPr/>
            <p:nvPr/>
          </p:nvSpPr>
          <p:spPr>
            <a:xfrm>
              <a:off x="2101850" y="2811463"/>
              <a:ext cx="71438" cy="3175"/>
            </a:xfrm>
            <a:custGeom>
              <a:rect b="b" l="l" r="r" t="t"/>
              <a:pathLst>
                <a:path extrusionOk="0" h="1" w="37">
                  <a:moveTo>
                    <a:pt x="37" y="0"/>
                  </a:moveTo>
                  <a:lnTo>
                    <a:pt x="37" y="0"/>
                  </a:lnTo>
                  <a:lnTo>
                    <a:pt x="22" y="1"/>
                  </a:lnTo>
                  <a:lnTo>
                    <a:pt x="0" y="1"/>
                  </a:lnTo>
                  <a:lnTo>
                    <a:pt x="37"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2" name="Google Shape;132;p8"/>
            <p:cNvSpPr/>
            <p:nvPr/>
          </p:nvSpPr>
          <p:spPr>
            <a:xfrm>
              <a:off x="1724025" y="2805113"/>
              <a:ext cx="120650" cy="4762"/>
            </a:xfrm>
            <a:custGeom>
              <a:rect b="b" l="l" r="r" t="t"/>
              <a:pathLst>
                <a:path extrusionOk="0" h="2" w="63">
                  <a:moveTo>
                    <a:pt x="0" y="0"/>
                  </a:moveTo>
                  <a:lnTo>
                    <a:pt x="0" y="0"/>
                  </a:lnTo>
                  <a:cubicBezTo>
                    <a:pt x="18" y="2"/>
                    <a:pt x="52" y="1"/>
                    <a:pt x="63" y="0"/>
                  </a:cubicBezTo>
                  <a:cubicBezTo>
                    <a:pt x="24" y="0"/>
                    <a:pt x="41"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3" name="Google Shape;133;p8"/>
            <p:cNvSpPr/>
            <p:nvPr/>
          </p:nvSpPr>
          <p:spPr>
            <a:xfrm>
              <a:off x="1744662" y="2833688"/>
              <a:ext cx="73025" cy="3175"/>
            </a:xfrm>
            <a:custGeom>
              <a:rect b="b" l="l" r="r" t="t"/>
              <a:pathLst>
                <a:path extrusionOk="0" h="1" w="38">
                  <a:moveTo>
                    <a:pt x="38" y="0"/>
                  </a:moveTo>
                  <a:lnTo>
                    <a:pt x="38" y="0"/>
                  </a:lnTo>
                  <a:lnTo>
                    <a:pt x="0" y="1"/>
                  </a:lnTo>
                  <a:lnTo>
                    <a:pt x="3" y="1"/>
                  </a:lnTo>
                  <a:lnTo>
                    <a:pt x="3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4" name="Google Shape;134;p8"/>
            <p:cNvSpPr/>
            <p:nvPr/>
          </p:nvSpPr>
          <p:spPr>
            <a:xfrm>
              <a:off x="-474663" y="2741613"/>
              <a:ext cx="34925" cy="0"/>
            </a:xfrm>
            <a:custGeom>
              <a:rect b="b" l="l" r="r" t="t"/>
              <a:pathLst>
                <a:path extrusionOk="0" h="120000" w="18">
                  <a:moveTo>
                    <a:pt x="18" y="0"/>
                  </a:moveTo>
                  <a:lnTo>
                    <a:pt x="18" y="0"/>
                  </a:lnTo>
                  <a:lnTo>
                    <a:pt x="0" y="0"/>
                  </a:lnTo>
                  <a:lnTo>
                    <a:pt x="18"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5" name="Google Shape;135;p8"/>
            <p:cNvSpPr/>
            <p:nvPr/>
          </p:nvSpPr>
          <p:spPr>
            <a:xfrm>
              <a:off x="-947738" y="2725738"/>
              <a:ext cx="1239838" cy="19050"/>
            </a:xfrm>
            <a:custGeom>
              <a:rect b="b" l="l" r="r" t="t"/>
              <a:pathLst>
                <a:path extrusionOk="0" h="8" w="647">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6" name="Google Shape;136;p8"/>
            <p:cNvSpPr/>
            <p:nvPr/>
          </p:nvSpPr>
          <p:spPr>
            <a:xfrm>
              <a:off x="-1944688" y="2741613"/>
              <a:ext cx="4763" cy="0"/>
            </a:xfrm>
            <a:custGeom>
              <a:rect b="b" l="l" r="r" t="t"/>
              <a:pathLst>
                <a:path extrusionOk="0" h="120000" w="2">
                  <a:moveTo>
                    <a:pt x="1" y="0"/>
                  </a:moveTo>
                  <a:lnTo>
                    <a:pt x="1" y="0"/>
                  </a:lnTo>
                  <a:lnTo>
                    <a:pt x="2" y="0"/>
                  </a:lnTo>
                  <a:cubicBezTo>
                    <a:pt x="0" y="0"/>
                    <a:pt x="0" y="0"/>
                    <a:pt x="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7" name="Google Shape;137;p8"/>
            <p:cNvSpPr/>
            <p:nvPr/>
          </p:nvSpPr>
          <p:spPr>
            <a:xfrm>
              <a:off x="-1939925" y="2735263"/>
              <a:ext cx="173038" cy="6350"/>
            </a:xfrm>
            <a:custGeom>
              <a:rect b="b" l="l" r="r" t="t"/>
              <a:pathLst>
                <a:path extrusionOk="0" h="3" w="90">
                  <a:moveTo>
                    <a:pt x="36" y="3"/>
                  </a:moveTo>
                  <a:lnTo>
                    <a:pt x="36" y="3"/>
                  </a:lnTo>
                  <a:lnTo>
                    <a:pt x="90" y="0"/>
                  </a:lnTo>
                  <a:lnTo>
                    <a:pt x="6" y="1"/>
                  </a:lnTo>
                  <a:lnTo>
                    <a:pt x="0" y="3"/>
                  </a:lnTo>
                  <a:cubicBezTo>
                    <a:pt x="8" y="2"/>
                    <a:pt x="37" y="1"/>
                    <a:pt x="48" y="2"/>
                  </a:cubicBezTo>
                  <a:lnTo>
                    <a:pt x="36" y="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8" name="Google Shape;138;p8"/>
            <p:cNvSpPr/>
            <p:nvPr/>
          </p:nvSpPr>
          <p:spPr>
            <a:xfrm>
              <a:off x="-1773238" y="2733675"/>
              <a:ext cx="123825" cy="12700"/>
            </a:xfrm>
            <a:custGeom>
              <a:rect b="b" l="l" r="r" t="t"/>
              <a:pathLst>
                <a:path extrusionOk="0" h="6" w="65">
                  <a:moveTo>
                    <a:pt x="65" y="0"/>
                  </a:moveTo>
                  <a:lnTo>
                    <a:pt x="65" y="0"/>
                  </a:lnTo>
                  <a:cubicBezTo>
                    <a:pt x="22" y="1"/>
                    <a:pt x="25" y="3"/>
                    <a:pt x="48" y="4"/>
                  </a:cubicBezTo>
                  <a:cubicBezTo>
                    <a:pt x="8" y="5"/>
                    <a:pt x="27" y="1"/>
                    <a:pt x="0" y="4"/>
                  </a:cubicBezTo>
                  <a:cubicBezTo>
                    <a:pt x="1" y="6"/>
                    <a:pt x="50" y="5"/>
                    <a:pt x="61" y="4"/>
                  </a:cubicBezTo>
                  <a:lnTo>
                    <a:pt x="65"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39" name="Google Shape;139;p8"/>
            <p:cNvSpPr/>
            <p:nvPr/>
          </p:nvSpPr>
          <p:spPr>
            <a:xfrm>
              <a:off x="-1057275" y="2735263"/>
              <a:ext cx="57150" cy="3175"/>
            </a:xfrm>
            <a:custGeom>
              <a:rect b="b" l="l" r="r" t="t"/>
              <a:pathLst>
                <a:path extrusionOk="0" h="1" w="30">
                  <a:moveTo>
                    <a:pt x="12" y="0"/>
                  </a:moveTo>
                  <a:lnTo>
                    <a:pt x="12" y="0"/>
                  </a:lnTo>
                  <a:lnTo>
                    <a:pt x="0" y="1"/>
                  </a:lnTo>
                  <a:lnTo>
                    <a:pt x="30" y="1"/>
                  </a:lnTo>
                  <a:lnTo>
                    <a:pt x="12"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0" name="Google Shape;140;p8"/>
            <p:cNvSpPr/>
            <p:nvPr/>
          </p:nvSpPr>
          <p:spPr>
            <a:xfrm>
              <a:off x="-1116013" y="2738438"/>
              <a:ext cx="58738" cy="3175"/>
            </a:xfrm>
            <a:custGeom>
              <a:rect b="b" l="l" r="r" t="t"/>
              <a:pathLst>
                <a:path extrusionOk="0" h="2" w="30">
                  <a:moveTo>
                    <a:pt x="30" y="0"/>
                  </a:moveTo>
                  <a:lnTo>
                    <a:pt x="30" y="0"/>
                  </a:lnTo>
                  <a:lnTo>
                    <a:pt x="0" y="0"/>
                  </a:lnTo>
                  <a:cubicBezTo>
                    <a:pt x="2" y="0"/>
                    <a:pt x="4" y="1"/>
                    <a:pt x="9" y="2"/>
                  </a:cubicBezTo>
                  <a:lnTo>
                    <a:pt x="3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1" name="Google Shape;141;p8"/>
            <p:cNvSpPr/>
            <p:nvPr/>
          </p:nvSpPr>
          <p:spPr>
            <a:xfrm>
              <a:off x="-1349375" y="2735263"/>
              <a:ext cx="84138" cy="0"/>
            </a:xfrm>
            <a:custGeom>
              <a:rect b="b" l="l" r="r" t="t"/>
              <a:pathLst>
                <a:path extrusionOk="0" h="120000" w="44">
                  <a:moveTo>
                    <a:pt x="44" y="0"/>
                  </a:moveTo>
                  <a:lnTo>
                    <a:pt x="44" y="0"/>
                  </a:lnTo>
                  <a:lnTo>
                    <a:pt x="0" y="0"/>
                  </a:lnTo>
                  <a:lnTo>
                    <a:pt x="4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2" name="Google Shape;142;p8"/>
            <p:cNvSpPr/>
            <p:nvPr/>
          </p:nvSpPr>
          <p:spPr>
            <a:xfrm>
              <a:off x="-1265238" y="2735263"/>
              <a:ext cx="65088" cy="3175"/>
            </a:xfrm>
            <a:custGeom>
              <a:rect b="b" l="l" r="r" t="t"/>
              <a:pathLst>
                <a:path extrusionOk="0" h="1" w="34">
                  <a:moveTo>
                    <a:pt x="34" y="1"/>
                  </a:moveTo>
                  <a:lnTo>
                    <a:pt x="34" y="1"/>
                  </a:lnTo>
                  <a:lnTo>
                    <a:pt x="33" y="0"/>
                  </a:lnTo>
                  <a:lnTo>
                    <a:pt x="0" y="0"/>
                  </a:lnTo>
                  <a:lnTo>
                    <a:pt x="34"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3" name="Google Shape;143;p8"/>
            <p:cNvSpPr/>
            <p:nvPr/>
          </p:nvSpPr>
          <p:spPr>
            <a:xfrm>
              <a:off x="-1219200" y="2728913"/>
              <a:ext cx="103188" cy="9525"/>
            </a:xfrm>
            <a:custGeom>
              <a:rect b="b" l="l" r="r" t="t"/>
              <a:pathLst>
                <a:path extrusionOk="0" h="4" w="54">
                  <a:moveTo>
                    <a:pt x="54" y="4"/>
                  </a:moveTo>
                  <a:lnTo>
                    <a:pt x="54" y="4"/>
                  </a:lnTo>
                  <a:cubicBezTo>
                    <a:pt x="49" y="2"/>
                    <a:pt x="43" y="0"/>
                    <a:pt x="0" y="1"/>
                  </a:cubicBezTo>
                  <a:lnTo>
                    <a:pt x="9" y="3"/>
                  </a:lnTo>
                  <a:lnTo>
                    <a:pt x="54"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4" name="Google Shape;144;p8"/>
            <p:cNvSpPr/>
            <p:nvPr/>
          </p:nvSpPr>
          <p:spPr>
            <a:xfrm>
              <a:off x="1225550" y="2830513"/>
              <a:ext cx="73025" cy="3175"/>
            </a:xfrm>
            <a:custGeom>
              <a:rect b="b" l="l" r="r" t="t"/>
              <a:pathLst>
                <a:path extrusionOk="0" h="2" w="38">
                  <a:moveTo>
                    <a:pt x="34" y="0"/>
                  </a:moveTo>
                  <a:lnTo>
                    <a:pt x="34" y="0"/>
                  </a:lnTo>
                  <a:lnTo>
                    <a:pt x="0" y="1"/>
                  </a:lnTo>
                  <a:lnTo>
                    <a:pt x="4" y="2"/>
                  </a:lnTo>
                  <a:lnTo>
                    <a:pt x="38" y="1"/>
                  </a:lnTo>
                  <a:lnTo>
                    <a:pt x="34"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5" name="Google Shape;145;p8"/>
            <p:cNvSpPr/>
            <p:nvPr/>
          </p:nvSpPr>
          <p:spPr>
            <a:xfrm>
              <a:off x="874712" y="2827338"/>
              <a:ext cx="39688" cy="3175"/>
            </a:xfrm>
            <a:custGeom>
              <a:rect b="b" l="l" r="r" t="t"/>
              <a:pathLst>
                <a:path extrusionOk="0" h="1" w="21">
                  <a:moveTo>
                    <a:pt x="21" y="0"/>
                  </a:moveTo>
                  <a:lnTo>
                    <a:pt x="21" y="0"/>
                  </a:lnTo>
                  <a:lnTo>
                    <a:pt x="0" y="1"/>
                  </a:lnTo>
                  <a:cubicBezTo>
                    <a:pt x="9" y="1"/>
                    <a:pt x="16" y="1"/>
                    <a:pt x="2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6" name="Google Shape;146;p8"/>
            <p:cNvSpPr/>
            <p:nvPr/>
          </p:nvSpPr>
          <p:spPr>
            <a:xfrm>
              <a:off x="417512" y="2827338"/>
              <a:ext cx="457200" cy="31750"/>
            </a:xfrm>
            <a:custGeom>
              <a:rect b="b" l="l" r="r" t="t"/>
              <a:pathLst>
                <a:path extrusionOk="0" h="14" w="238">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7" name="Google Shape;147;p8"/>
            <p:cNvSpPr/>
            <p:nvPr/>
          </p:nvSpPr>
          <p:spPr>
            <a:xfrm>
              <a:off x="755650" y="2859087"/>
              <a:ext cx="68263" cy="4762"/>
            </a:xfrm>
            <a:custGeom>
              <a:rect b="b" l="l" r="r" t="t"/>
              <a:pathLst>
                <a:path extrusionOk="0" h="2" w="36">
                  <a:moveTo>
                    <a:pt x="0" y="1"/>
                  </a:moveTo>
                  <a:lnTo>
                    <a:pt x="0" y="1"/>
                  </a:lnTo>
                  <a:cubicBezTo>
                    <a:pt x="19" y="2"/>
                    <a:pt x="24" y="1"/>
                    <a:pt x="36" y="1"/>
                  </a:cubicBezTo>
                  <a:cubicBezTo>
                    <a:pt x="33" y="0"/>
                    <a:pt x="15" y="1"/>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8" name="Google Shape;148;p8"/>
            <p:cNvSpPr/>
            <p:nvPr/>
          </p:nvSpPr>
          <p:spPr>
            <a:xfrm>
              <a:off x="-133350" y="2798763"/>
              <a:ext cx="111125" cy="4762"/>
            </a:xfrm>
            <a:custGeom>
              <a:rect b="b" l="l" r="r" t="t"/>
              <a:pathLst>
                <a:path extrusionOk="0" h="2" w="58">
                  <a:moveTo>
                    <a:pt x="37" y="0"/>
                  </a:moveTo>
                  <a:lnTo>
                    <a:pt x="37" y="0"/>
                  </a:lnTo>
                  <a:cubicBezTo>
                    <a:pt x="34" y="1"/>
                    <a:pt x="0" y="1"/>
                    <a:pt x="7" y="2"/>
                  </a:cubicBezTo>
                  <a:lnTo>
                    <a:pt x="58" y="2"/>
                  </a:lnTo>
                  <a:cubicBezTo>
                    <a:pt x="46" y="2"/>
                    <a:pt x="42" y="1"/>
                    <a:pt x="3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49" name="Google Shape;149;p8"/>
            <p:cNvSpPr/>
            <p:nvPr/>
          </p:nvSpPr>
          <p:spPr>
            <a:xfrm>
              <a:off x="-22225" y="2800350"/>
              <a:ext cx="44450" cy="3175"/>
            </a:xfrm>
            <a:custGeom>
              <a:rect b="b" l="l" r="r" t="t"/>
              <a:pathLst>
                <a:path extrusionOk="0" h="1" w="23">
                  <a:moveTo>
                    <a:pt x="23" y="0"/>
                  </a:moveTo>
                  <a:lnTo>
                    <a:pt x="23" y="0"/>
                  </a:lnTo>
                  <a:lnTo>
                    <a:pt x="0" y="1"/>
                  </a:lnTo>
                  <a:cubicBezTo>
                    <a:pt x="6" y="1"/>
                    <a:pt x="13" y="1"/>
                    <a:pt x="2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0" name="Google Shape;150;p8"/>
            <p:cNvSpPr/>
            <p:nvPr/>
          </p:nvSpPr>
          <p:spPr>
            <a:xfrm>
              <a:off x="-66675" y="2798763"/>
              <a:ext cx="6350" cy="0"/>
            </a:xfrm>
            <a:custGeom>
              <a:rect b="b" l="l" r="r" t="t"/>
              <a:pathLst>
                <a:path extrusionOk="0" h="120000" w="3">
                  <a:moveTo>
                    <a:pt x="0" y="0"/>
                  </a:moveTo>
                  <a:lnTo>
                    <a:pt x="0" y="0"/>
                  </a:lnTo>
                  <a:lnTo>
                    <a:pt x="2" y="0"/>
                  </a:lnTo>
                  <a:cubicBezTo>
                    <a:pt x="3" y="0"/>
                    <a:pt x="3" y="0"/>
                    <a:pt x="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1" name="Google Shape;151;p8"/>
            <p:cNvSpPr/>
            <p:nvPr/>
          </p:nvSpPr>
          <p:spPr>
            <a:xfrm>
              <a:off x="-1566863" y="2730500"/>
              <a:ext cx="65088" cy="3175"/>
            </a:xfrm>
            <a:custGeom>
              <a:rect b="b" l="l" r="r" t="t"/>
              <a:pathLst>
                <a:path extrusionOk="0" h="1" w="34">
                  <a:moveTo>
                    <a:pt x="33" y="1"/>
                  </a:moveTo>
                  <a:lnTo>
                    <a:pt x="33" y="1"/>
                  </a:lnTo>
                  <a:cubicBezTo>
                    <a:pt x="34" y="0"/>
                    <a:pt x="12" y="1"/>
                    <a:pt x="0" y="1"/>
                  </a:cubicBezTo>
                  <a:cubicBezTo>
                    <a:pt x="9" y="1"/>
                    <a:pt x="22" y="1"/>
                    <a:pt x="33"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2" name="Google Shape;152;p8"/>
            <p:cNvSpPr/>
            <p:nvPr/>
          </p:nvSpPr>
          <p:spPr>
            <a:xfrm>
              <a:off x="-3175000" y="2740025"/>
              <a:ext cx="38100" cy="0"/>
            </a:xfrm>
            <a:custGeom>
              <a:rect b="b" l="l" r="r" t="t"/>
              <a:pathLst>
                <a:path extrusionOk="0" h="120000" w="20">
                  <a:moveTo>
                    <a:pt x="20" y="0"/>
                  </a:moveTo>
                  <a:lnTo>
                    <a:pt x="20" y="0"/>
                  </a:lnTo>
                  <a:lnTo>
                    <a:pt x="0" y="0"/>
                  </a:lnTo>
                  <a:cubicBezTo>
                    <a:pt x="7" y="0"/>
                    <a:pt x="11" y="0"/>
                    <a:pt x="2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3" name="Google Shape;153;p8"/>
            <p:cNvSpPr/>
            <p:nvPr/>
          </p:nvSpPr>
          <p:spPr>
            <a:xfrm>
              <a:off x="-3735388" y="2803525"/>
              <a:ext cx="6350" cy="1587"/>
            </a:xfrm>
            <a:custGeom>
              <a:rect b="b" l="l" r="r" t="t"/>
              <a:pathLst>
                <a:path extrusionOk="0" h="1" w="4">
                  <a:moveTo>
                    <a:pt x="4" y="0"/>
                  </a:moveTo>
                  <a:lnTo>
                    <a:pt x="4" y="0"/>
                  </a:lnTo>
                  <a:cubicBezTo>
                    <a:pt x="3" y="0"/>
                    <a:pt x="2" y="1"/>
                    <a:pt x="0" y="1"/>
                  </a:cubicBezTo>
                  <a:cubicBezTo>
                    <a:pt x="2" y="1"/>
                    <a:pt x="3" y="1"/>
                    <a:pt x="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4" name="Google Shape;154;p8"/>
            <p:cNvSpPr/>
            <p:nvPr/>
          </p:nvSpPr>
          <p:spPr>
            <a:xfrm>
              <a:off x="-3924300" y="2803525"/>
              <a:ext cx="188913" cy="3175"/>
            </a:xfrm>
            <a:custGeom>
              <a:rect b="b" l="l" r="r" t="t"/>
              <a:pathLst>
                <a:path extrusionOk="0" h="2" w="98">
                  <a:moveTo>
                    <a:pt x="98" y="1"/>
                  </a:moveTo>
                  <a:lnTo>
                    <a:pt x="98" y="1"/>
                  </a:lnTo>
                  <a:cubicBezTo>
                    <a:pt x="84" y="2"/>
                    <a:pt x="42" y="0"/>
                    <a:pt x="26" y="1"/>
                  </a:cubicBezTo>
                  <a:lnTo>
                    <a:pt x="28" y="1"/>
                  </a:lnTo>
                  <a:lnTo>
                    <a:pt x="0" y="2"/>
                  </a:lnTo>
                  <a:cubicBezTo>
                    <a:pt x="27" y="2"/>
                    <a:pt x="82" y="2"/>
                    <a:pt x="98"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ki İçerik" type="twoObj">
  <p:cSld name="TWO_OBJECTS">
    <p:spTree>
      <p:nvGrpSpPr>
        <p:cNvPr id="155" name="Shape 155"/>
        <p:cNvGrpSpPr/>
        <p:nvPr/>
      </p:nvGrpSpPr>
      <p:grpSpPr>
        <a:xfrm>
          <a:off x="0" y="0"/>
          <a:ext cx="0" cy="0"/>
          <a:chOff x="0" y="0"/>
          <a:chExt cx="0" cy="0"/>
        </a:xfrm>
      </p:grpSpPr>
      <p:grpSp>
        <p:nvGrpSpPr>
          <p:cNvPr id="156" name="Google Shape;156;p9"/>
          <p:cNvGrpSpPr/>
          <p:nvPr/>
        </p:nvGrpSpPr>
        <p:grpSpPr>
          <a:xfrm>
            <a:off x="1142114" y="1135856"/>
            <a:ext cx="7929295" cy="48006"/>
            <a:chOff x="1522413" y="1514475"/>
            <a:chExt cx="10569575" cy="64008"/>
          </a:xfrm>
        </p:grpSpPr>
        <p:sp>
          <p:nvSpPr>
            <p:cNvPr id="157" name="Google Shape;157;p9"/>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8" name="Google Shape;158;p9"/>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59" name="Google Shape;159;p9"/>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0" name="Google Shape;160;p9"/>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1" name="Google Shape;161;p9"/>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2" name="Google Shape;162;p9"/>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3" name="Google Shape;163;p9"/>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4" name="Google Shape;164;p9"/>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5" name="Google Shape;165;p9"/>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6" name="Google Shape;166;p9"/>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7" name="Google Shape;167;p9"/>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8" name="Google Shape;168;p9"/>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69" name="Google Shape;169;p9"/>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0" name="Google Shape;170;p9"/>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1" name="Google Shape;171;p9"/>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2" name="Google Shape;172;p9"/>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3" name="Google Shape;173;p9"/>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4" name="Google Shape;174;p9"/>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5" name="Google Shape;175;p9"/>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6" name="Google Shape;176;p9"/>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7" name="Google Shape;177;p9"/>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8" name="Google Shape;178;p9"/>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79" name="Google Shape;179;p9"/>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0" name="Google Shape;180;p9"/>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1" name="Google Shape;181;p9"/>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2" name="Google Shape;182;p9"/>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3" name="Google Shape;183;p9"/>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4" name="Google Shape;184;p9"/>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5" name="Google Shape;185;p9"/>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6" name="Google Shape;186;p9"/>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7" name="Google Shape;187;p9"/>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8" name="Google Shape;188;p9"/>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89" name="Google Shape;189;p9"/>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0" name="Google Shape;190;p9"/>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1" name="Google Shape;191;p9"/>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2" name="Google Shape;192;p9"/>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3" name="Google Shape;193;p9"/>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4" name="Google Shape;194;p9"/>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5" name="Google Shape;195;p9"/>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6" name="Google Shape;196;p9"/>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7" name="Google Shape;197;p9"/>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8" name="Google Shape;198;p9"/>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199" name="Google Shape;199;p9"/>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0" name="Google Shape;200;p9"/>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1" name="Google Shape;201;p9"/>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2" name="Google Shape;202;p9"/>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3" name="Google Shape;203;p9"/>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4" name="Google Shape;204;p9"/>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5" name="Google Shape;205;p9"/>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6" name="Google Shape;206;p9"/>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7" name="Google Shape;207;p9"/>
            <p:cNvSpPr/>
            <p:nvPr/>
          </p:nvSpPr>
          <p:spPr>
            <a:xfrm>
              <a:off x="1562100" y="1514475"/>
              <a:ext cx="9563103"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8" name="Google Shape;208;p9"/>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09" name="Google Shape;209;p9"/>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0" name="Google Shape;210;p9"/>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1" name="Google Shape;211;p9"/>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2" name="Google Shape;212;p9"/>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3" name="Google Shape;213;p9"/>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4" name="Google Shape;214;p9"/>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5" name="Google Shape;215;p9"/>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6" name="Google Shape;216;p9"/>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7" name="Google Shape;217;p9"/>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8" name="Google Shape;218;p9"/>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19" name="Google Shape;219;p9"/>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0" name="Google Shape;220;p9"/>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1" name="Google Shape;221;p9"/>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2" name="Google Shape;222;p9"/>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3" name="Google Shape;223;p9"/>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4" name="Google Shape;224;p9"/>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5" name="Google Shape;225;p9"/>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6" name="Google Shape;226;p9"/>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7" name="Google Shape;227;p9"/>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8" name="Google Shape;228;p9"/>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29" name="Google Shape;229;p9"/>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30" name="Google Shape;230;p9"/>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grpSp>
      <p:sp>
        <p:nvSpPr>
          <p:cNvPr id="231" name="Google Shape;231;p9"/>
          <p:cNvSpPr txBox="1"/>
          <p:nvPr>
            <p:ph type="title"/>
          </p:nvPr>
        </p:nvSpPr>
        <p:spPr>
          <a:xfrm>
            <a:off x="1142108" y="205978"/>
            <a:ext cx="6859800" cy="765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2" name="Google Shape;232;p9"/>
          <p:cNvSpPr txBox="1"/>
          <p:nvPr>
            <p:ph idx="1" type="body"/>
          </p:nvPr>
        </p:nvSpPr>
        <p:spPr>
          <a:xfrm>
            <a:off x="1142107" y="1428750"/>
            <a:ext cx="3315600" cy="32004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1400"/>
              </a:spcBef>
              <a:spcAft>
                <a:spcPts val="0"/>
              </a:spcAft>
              <a:buClr>
                <a:schemeClr val="lt1"/>
              </a:buClr>
              <a:buSzPts val="1400"/>
              <a:buNone/>
              <a:defRPr sz="1800"/>
            </a:lvl1pPr>
            <a:lvl2pPr indent="-228600" lvl="1" marL="914400" rtl="0" algn="l">
              <a:lnSpc>
                <a:spcPct val="90000"/>
              </a:lnSpc>
              <a:spcBef>
                <a:spcPts val="500"/>
              </a:spcBef>
              <a:spcAft>
                <a:spcPts val="0"/>
              </a:spcAft>
              <a:buClr>
                <a:schemeClr val="lt1"/>
              </a:buClr>
              <a:buSzPts val="1500"/>
              <a:buNone/>
              <a:defRPr sz="1500"/>
            </a:lvl2pPr>
            <a:lvl3pPr indent="-228600" lvl="2" marL="1371600" rtl="0" algn="l">
              <a:lnSpc>
                <a:spcPct val="90000"/>
              </a:lnSpc>
              <a:spcBef>
                <a:spcPts val="500"/>
              </a:spcBef>
              <a:spcAft>
                <a:spcPts val="0"/>
              </a:spcAft>
              <a:buClr>
                <a:schemeClr val="lt1"/>
              </a:buClr>
              <a:buSzPts val="1100"/>
              <a:buNone/>
              <a:defRPr sz="1400"/>
            </a:lvl3pPr>
            <a:lvl4pPr indent="-228600" lvl="3" marL="1828800" rtl="0" algn="l">
              <a:lnSpc>
                <a:spcPct val="90000"/>
              </a:lnSpc>
              <a:spcBef>
                <a:spcPts val="500"/>
              </a:spcBef>
              <a:spcAft>
                <a:spcPts val="0"/>
              </a:spcAft>
              <a:buClr>
                <a:schemeClr val="lt1"/>
              </a:buClr>
              <a:buSzPts val="1200"/>
              <a:buNone/>
              <a:defRPr sz="1200"/>
            </a:lvl4pPr>
            <a:lvl5pPr indent="-228600" lvl="4" marL="2286000" rtl="0" algn="l">
              <a:lnSpc>
                <a:spcPct val="90000"/>
              </a:lnSpc>
              <a:spcBef>
                <a:spcPts val="500"/>
              </a:spcBef>
              <a:spcAft>
                <a:spcPts val="0"/>
              </a:spcAft>
              <a:buClr>
                <a:schemeClr val="lt1"/>
              </a:buClr>
              <a:buSzPts val="1000"/>
              <a:buNone/>
              <a:defRPr sz="1200"/>
            </a:lvl5pPr>
            <a:lvl6pPr indent="-228600" lvl="5" marL="2743200" rtl="0" algn="l">
              <a:lnSpc>
                <a:spcPct val="90000"/>
              </a:lnSpc>
              <a:spcBef>
                <a:spcPts val="500"/>
              </a:spcBef>
              <a:spcAft>
                <a:spcPts val="0"/>
              </a:spcAft>
              <a:buClr>
                <a:schemeClr val="lt1"/>
              </a:buClr>
              <a:buSzPts val="1200"/>
              <a:buNone/>
              <a:defRPr sz="1200"/>
            </a:lvl6pPr>
            <a:lvl7pPr indent="-228600" lvl="6" marL="3200400" rtl="0" algn="l">
              <a:lnSpc>
                <a:spcPct val="90000"/>
              </a:lnSpc>
              <a:spcBef>
                <a:spcPts val="500"/>
              </a:spcBef>
              <a:spcAft>
                <a:spcPts val="0"/>
              </a:spcAft>
              <a:buClr>
                <a:schemeClr val="lt1"/>
              </a:buClr>
              <a:buSzPts val="1000"/>
              <a:buNone/>
              <a:defRPr sz="1200"/>
            </a:lvl7pPr>
            <a:lvl8pPr indent="-228600" lvl="7" marL="3657600" rtl="0" algn="l">
              <a:lnSpc>
                <a:spcPct val="90000"/>
              </a:lnSpc>
              <a:spcBef>
                <a:spcPts val="500"/>
              </a:spcBef>
              <a:spcAft>
                <a:spcPts val="0"/>
              </a:spcAft>
              <a:buClr>
                <a:schemeClr val="lt1"/>
              </a:buClr>
              <a:buSzPts val="1200"/>
              <a:buNone/>
              <a:defRPr sz="1200"/>
            </a:lvl8pPr>
            <a:lvl9pPr indent="-228600" lvl="8" marL="4114800" rtl="0" algn="l">
              <a:lnSpc>
                <a:spcPct val="90000"/>
              </a:lnSpc>
              <a:spcBef>
                <a:spcPts val="500"/>
              </a:spcBef>
              <a:spcAft>
                <a:spcPts val="0"/>
              </a:spcAft>
              <a:buClr>
                <a:schemeClr val="lt1"/>
              </a:buClr>
              <a:buSzPts val="1000"/>
              <a:buNone/>
              <a:defRPr sz="1200"/>
            </a:lvl9pPr>
          </a:lstStyle>
          <a:p/>
        </p:txBody>
      </p:sp>
      <p:sp>
        <p:nvSpPr>
          <p:cNvPr id="233" name="Google Shape;233;p9"/>
          <p:cNvSpPr txBox="1"/>
          <p:nvPr>
            <p:ph idx="2" type="body"/>
          </p:nvPr>
        </p:nvSpPr>
        <p:spPr>
          <a:xfrm>
            <a:off x="4686332" y="1428750"/>
            <a:ext cx="3315600" cy="32004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1400"/>
              </a:spcBef>
              <a:spcAft>
                <a:spcPts val="0"/>
              </a:spcAft>
              <a:buClr>
                <a:schemeClr val="lt1"/>
              </a:buClr>
              <a:buSzPts val="1400"/>
              <a:buNone/>
              <a:defRPr sz="1800"/>
            </a:lvl1pPr>
            <a:lvl2pPr indent="-228600" lvl="1" marL="914400" rtl="0" algn="l">
              <a:lnSpc>
                <a:spcPct val="90000"/>
              </a:lnSpc>
              <a:spcBef>
                <a:spcPts val="500"/>
              </a:spcBef>
              <a:spcAft>
                <a:spcPts val="0"/>
              </a:spcAft>
              <a:buClr>
                <a:schemeClr val="lt1"/>
              </a:buClr>
              <a:buSzPts val="1500"/>
              <a:buNone/>
              <a:defRPr sz="1500"/>
            </a:lvl2pPr>
            <a:lvl3pPr indent="-228600" lvl="2" marL="1371600" rtl="0" algn="l">
              <a:lnSpc>
                <a:spcPct val="90000"/>
              </a:lnSpc>
              <a:spcBef>
                <a:spcPts val="500"/>
              </a:spcBef>
              <a:spcAft>
                <a:spcPts val="0"/>
              </a:spcAft>
              <a:buClr>
                <a:schemeClr val="lt1"/>
              </a:buClr>
              <a:buSzPts val="1100"/>
              <a:buNone/>
              <a:defRPr sz="1400"/>
            </a:lvl3pPr>
            <a:lvl4pPr indent="-228600" lvl="3" marL="1828800" rtl="0" algn="l">
              <a:lnSpc>
                <a:spcPct val="90000"/>
              </a:lnSpc>
              <a:spcBef>
                <a:spcPts val="500"/>
              </a:spcBef>
              <a:spcAft>
                <a:spcPts val="0"/>
              </a:spcAft>
              <a:buClr>
                <a:schemeClr val="lt1"/>
              </a:buClr>
              <a:buSzPts val="1200"/>
              <a:buNone/>
              <a:defRPr sz="1200"/>
            </a:lvl4pPr>
            <a:lvl5pPr indent="-228600" lvl="4" marL="2286000" rtl="0" algn="l">
              <a:lnSpc>
                <a:spcPct val="90000"/>
              </a:lnSpc>
              <a:spcBef>
                <a:spcPts val="500"/>
              </a:spcBef>
              <a:spcAft>
                <a:spcPts val="0"/>
              </a:spcAft>
              <a:buClr>
                <a:schemeClr val="lt1"/>
              </a:buClr>
              <a:buSzPts val="1000"/>
              <a:buNone/>
              <a:defRPr sz="1200"/>
            </a:lvl5pPr>
            <a:lvl6pPr indent="-228600" lvl="5" marL="2743200" rtl="0" algn="l">
              <a:lnSpc>
                <a:spcPct val="90000"/>
              </a:lnSpc>
              <a:spcBef>
                <a:spcPts val="500"/>
              </a:spcBef>
              <a:spcAft>
                <a:spcPts val="0"/>
              </a:spcAft>
              <a:buClr>
                <a:schemeClr val="lt1"/>
              </a:buClr>
              <a:buSzPts val="1200"/>
              <a:buNone/>
              <a:defRPr sz="1200"/>
            </a:lvl6pPr>
            <a:lvl7pPr indent="-228600" lvl="6" marL="3200400" rtl="0" algn="l">
              <a:lnSpc>
                <a:spcPct val="90000"/>
              </a:lnSpc>
              <a:spcBef>
                <a:spcPts val="500"/>
              </a:spcBef>
              <a:spcAft>
                <a:spcPts val="0"/>
              </a:spcAft>
              <a:buClr>
                <a:schemeClr val="lt1"/>
              </a:buClr>
              <a:buSzPts val="1000"/>
              <a:buNone/>
              <a:defRPr sz="1200"/>
            </a:lvl7pPr>
            <a:lvl8pPr indent="-228600" lvl="7" marL="3657600" rtl="0" algn="l">
              <a:lnSpc>
                <a:spcPct val="90000"/>
              </a:lnSpc>
              <a:spcBef>
                <a:spcPts val="500"/>
              </a:spcBef>
              <a:spcAft>
                <a:spcPts val="0"/>
              </a:spcAft>
              <a:buClr>
                <a:schemeClr val="lt1"/>
              </a:buClr>
              <a:buSzPts val="1200"/>
              <a:buNone/>
              <a:defRPr sz="1200"/>
            </a:lvl8pPr>
            <a:lvl9pPr indent="-228600" lvl="8" marL="4114800" rtl="0" algn="l">
              <a:lnSpc>
                <a:spcPct val="90000"/>
              </a:lnSpc>
              <a:spcBef>
                <a:spcPts val="500"/>
              </a:spcBef>
              <a:spcAft>
                <a:spcPts val="0"/>
              </a:spcAft>
              <a:buClr>
                <a:schemeClr val="lt1"/>
              </a:buClr>
              <a:buSzPts val="1000"/>
              <a:buNone/>
              <a:defRPr sz="1200"/>
            </a:lvl9pPr>
          </a:lstStyle>
          <a:p/>
        </p:txBody>
      </p:sp>
      <p:sp>
        <p:nvSpPr>
          <p:cNvPr id="234" name="Google Shape;234;p9"/>
          <p:cNvSpPr txBox="1"/>
          <p:nvPr>
            <p:ph idx="10" type="dt"/>
          </p:nvPr>
        </p:nvSpPr>
        <p:spPr>
          <a:xfrm>
            <a:off x="6058287" y="4800601"/>
            <a:ext cx="933000" cy="2073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5" name="Google Shape;235;p9"/>
          <p:cNvSpPr txBox="1"/>
          <p:nvPr>
            <p:ph idx="11" type="ftr"/>
          </p:nvPr>
        </p:nvSpPr>
        <p:spPr>
          <a:xfrm>
            <a:off x="1142107" y="4800601"/>
            <a:ext cx="4744800" cy="2073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236" name="Google Shape;236;p9"/>
          <p:cNvSpPr txBox="1"/>
          <p:nvPr>
            <p:ph idx="12" type="sldNum"/>
          </p:nvPr>
        </p:nvSpPr>
        <p:spPr>
          <a:xfrm>
            <a:off x="7144420" y="4800601"/>
            <a:ext cx="857400" cy="2073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rşılaştırma" type="twoTxTwoObj">
  <p:cSld name="TWO_OBJECTS_WITH_TEXT">
    <p:spTree>
      <p:nvGrpSpPr>
        <p:cNvPr id="237" name="Shape 237"/>
        <p:cNvGrpSpPr/>
        <p:nvPr/>
      </p:nvGrpSpPr>
      <p:grpSpPr>
        <a:xfrm>
          <a:off x="0" y="0"/>
          <a:ext cx="0" cy="0"/>
          <a:chOff x="0" y="0"/>
          <a:chExt cx="0" cy="0"/>
        </a:xfrm>
      </p:grpSpPr>
      <p:grpSp>
        <p:nvGrpSpPr>
          <p:cNvPr id="238" name="Google Shape;238;p10"/>
          <p:cNvGrpSpPr/>
          <p:nvPr/>
        </p:nvGrpSpPr>
        <p:grpSpPr>
          <a:xfrm>
            <a:off x="1142114" y="1135856"/>
            <a:ext cx="7929295" cy="48006"/>
            <a:chOff x="1522413" y="1514475"/>
            <a:chExt cx="10569575" cy="64008"/>
          </a:xfrm>
        </p:grpSpPr>
        <p:sp>
          <p:nvSpPr>
            <p:cNvPr id="239" name="Google Shape;239;p10"/>
            <p:cNvSpPr/>
            <p:nvPr/>
          </p:nvSpPr>
          <p:spPr>
            <a:xfrm>
              <a:off x="12028488" y="1525554"/>
              <a:ext cx="63500" cy="4924"/>
            </a:xfrm>
            <a:custGeom>
              <a:rect b="b" l="l" r="r" t="t"/>
              <a:pathLst>
                <a:path extrusionOk="0" h="6" w="67">
                  <a:moveTo>
                    <a:pt x="30" y="6"/>
                  </a:moveTo>
                  <a:lnTo>
                    <a:pt x="30" y="6"/>
                  </a:lnTo>
                  <a:lnTo>
                    <a:pt x="67" y="3"/>
                  </a:lnTo>
                  <a:cubicBezTo>
                    <a:pt x="60" y="2"/>
                    <a:pt x="26" y="1"/>
                    <a:pt x="39" y="0"/>
                  </a:cubicBezTo>
                  <a:cubicBezTo>
                    <a:pt x="0" y="1"/>
                    <a:pt x="8" y="3"/>
                    <a:pt x="30" y="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0" name="Google Shape;240;p10"/>
            <p:cNvSpPr/>
            <p:nvPr/>
          </p:nvSpPr>
          <p:spPr>
            <a:xfrm>
              <a:off x="12022138" y="1532939"/>
              <a:ext cx="19050" cy="1231"/>
            </a:xfrm>
            <a:custGeom>
              <a:rect b="b" l="l" r="r" t="t"/>
              <a:pathLst>
                <a:path extrusionOk="0" h="2" w="20">
                  <a:moveTo>
                    <a:pt x="0" y="2"/>
                  </a:moveTo>
                  <a:lnTo>
                    <a:pt x="0" y="2"/>
                  </a:lnTo>
                  <a:lnTo>
                    <a:pt x="20" y="1"/>
                  </a:lnTo>
                  <a:cubicBezTo>
                    <a:pt x="16" y="0"/>
                    <a:pt x="11" y="0"/>
                    <a:pt x="0"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1" name="Google Shape;241;p10"/>
            <p:cNvSpPr/>
            <p:nvPr/>
          </p:nvSpPr>
          <p:spPr>
            <a:xfrm>
              <a:off x="12041188" y="1531708"/>
              <a:ext cx="39687" cy="6155"/>
            </a:xfrm>
            <a:custGeom>
              <a:rect b="b" l="l" r="r" t="t"/>
              <a:pathLst>
                <a:path extrusionOk="0" h="6" w="41">
                  <a:moveTo>
                    <a:pt x="41" y="0"/>
                  </a:moveTo>
                  <a:lnTo>
                    <a:pt x="41" y="0"/>
                  </a:lnTo>
                  <a:lnTo>
                    <a:pt x="0" y="2"/>
                  </a:lnTo>
                  <a:cubicBezTo>
                    <a:pt x="5" y="3"/>
                    <a:pt x="6" y="6"/>
                    <a:pt x="19" y="1"/>
                  </a:cubicBezTo>
                  <a:cubicBezTo>
                    <a:pt x="15" y="3"/>
                    <a:pt x="23" y="1"/>
                    <a:pt x="4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2" name="Google Shape;242;p10"/>
            <p:cNvSpPr/>
            <p:nvPr/>
          </p:nvSpPr>
          <p:spPr>
            <a:xfrm>
              <a:off x="11831638" y="1526784"/>
              <a:ext cx="42862" cy="4924"/>
            </a:xfrm>
            <a:custGeom>
              <a:rect b="b" l="l" r="r" t="t"/>
              <a:pathLst>
                <a:path extrusionOk="0" h="6" w="45">
                  <a:moveTo>
                    <a:pt x="2" y="0"/>
                  </a:moveTo>
                  <a:lnTo>
                    <a:pt x="2" y="0"/>
                  </a:lnTo>
                  <a:cubicBezTo>
                    <a:pt x="0" y="1"/>
                    <a:pt x="15" y="4"/>
                    <a:pt x="18" y="6"/>
                  </a:cubicBezTo>
                  <a:lnTo>
                    <a:pt x="45" y="4"/>
                  </a:lnTo>
                  <a:cubicBezTo>
                    <a:pt x="31" y="3"/>
                    <a:pt x="4" y="2"/>
                    <a:pt x="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3" name="Google Shape;243;p10"/>
            <p:cNvSpPr/>
            <p:nvPr/>
          </p:nvSpPr>
          <p:spPr>
            <a:xfrm>
              <a:off x="11809413" y="1531708"/>
              <a:ext cx="41275" cy="2462"/>
            </a:xfrm>
            <a:custGeom>
              <a:rect b="b" l="l" r="r" t="t"/>
              <a:pathLst>
                <a:path extrusionOk="0" h="3" w="44">
                  <a:moveTo>
                    <a:pt x="42" y="0"/>
                  </a:moveTo>
                  <a:lnTo>
                    <a:pt x="42" y="0"/>
                  </a:lnTo>
                  <a:lnTo>
                    <a:pt x="0" y="3"/>
                  </a:lnTo>
                  <a:cubicBezTo>
                    <a:pt x="37" y="3"/>
                    <a:pt x="44" y="2"/>
                    <a:pt x="4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4" name="Google Shape;244;p10"/>
            <p:cNvSpPr/>
            <p:nvPr/>
          </p:nvSpPr>
          <p:spPr>
            <a:xfrm>
              <a:off x="12003088" y="1537863"/>
              <a:ext cx="77787" cy="3693"/>
            </a:xfrm>
            <a:custGeom>
              <a:rect b="b" l="l" r="r" t="t"/>
              <a:pathLst>
                <a:path extrusionOk="0" h="5" w="82">
                  <a:moveTo>
                    <a:pt x="14" y="5"/>
                  </a:moveTo>
                  <a:lnTo>
                    <a:pt x="14" y="5"/>
                  </a:lnTo>
                  <a:lnTo>
                    <a:pt x="82" y="0"/>
                  </a:lnTo>
                  <a:lnTo>
                    <a:pt x="0" y="5"/>
                  </a:lnTo>
                  <a:lnTo>
                    <a:pt x="14" y="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5" name="Google Shape;245;p10"/>
            <p:cNvSpPr/>
            <p:nvPr/>
          </p:nvSpPr>
          <p:spPr>
            <a:xfrm>
              <a:off x="11664950" y="1523092"/>
              <a:ext cx="39687" cy="4924"/>
            </a:xfrm>
            <a:custGeom>
              <a:rect b="b" l="l" r="r" t="t"/>
              <a:pathLst>
                <a:path extrusionOk="0" h="5" w="42">
                  <a:moveTo>
                    <a:pt x="19" y="4"/>
                  </a:moveTo>
                  <a:lnTo>
                    <a:pt x="19" y="4"/>
                  </a:lnTo>
                  <a:lnTo>
                    <a:pt x="42" y="0"/>
                  </a:lnTo>
                  <a:lnTo>
                    <a:pt x="0" y="5"/>
                  </a:lnTo>
                  <a:lnTo>
                    <a:pt x="19"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6" name="Google Shape;246;p10"/>
            <p:cNvSpPr/>
            <p:nvPr/>
          </p:nvSpPr>
          <p:spPr>
            <a:xfrm>
              <a:off x="11506200" y="1521861"/>
              <a:ext cx="92075" cy="4924"/>
            </a:xfrm>
            <a:custGeom>
              <a:rect b="b" l="l" r="r" t="t"/>
              <a:pathLst>
                <a:path extrusionOk="0" h="6" w="98">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7" name="Google Shape;247;p10"/>
            <p:cNvSpPr/>
            <p:nvPr/>
          </p:nvSpPr>
          <p:spPr>
            <a:xfrm>
              <a:off x="11471275" y="1525554"/>
              <a:ext cx="34925" cy="3693"/>
            </a:xfrm>
            <a:custGeom>
              <a:rect b="b" l="l" r="r" t="t"/>
              <a:pathLst>
                <a:path extrusionOk="0" h="3" w="36">
                  <a:moveTo>
                    <a:pt x="0" y="3"/>
                  </a:moveTo>
                  <a:lnTo>
                    <a:pt x="0" y="3"/>
                  </a:lnTo>
                  <a:cubicBezTo>
                    <a:pt x="11" y="2"/>
                    <a:pt x="23" y="1"/>
                    <a:pt x="36" y="0"/>
                  </a:cubicBezTo>
                  <a:cubicBezTo>
                    <a:pt x="24" y="0"/>
                    <a:pt x="12" y="1"/>
                    <a:pt x="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8" name="Google Shape;248;p10"/>
            <p:cNvSpPr/>
            <p:nvPr/>
          </p:nvSpPr>
          <p:spPr>
            <a:xfrm>
              <a:off x="11710988" y="1529246"/>
              <a:ext cx="30162" cy="4924"/>
            </a:xfrm>
            <a:custGeom>
              <a:rect b="b" l="l" r="r" t="t"/>
              <a:pathLst>
                <a:path extrusionOk="0" h="5" w="32">
                  <a:moveTo>
                    <a:pt x="32" y="5"/>
                  </a:moveTo>
                  <a:lnTo>
                    <a:pt x="32" y="5"/>
                  </a:lnTo>
                  <a:cubicBezTo>
                    <a:pt x="29" y="4"/>
                    <a:pt x="23" y="1"/>
                    <a:pt x="0" y="0"/>
                  </a:cubicBezTo>
                  <a:lnTo>
                    <a:pt x="16" y="5"/>
                  </a:lnTo>
                  <a:lnTo>
                    <a:pt x="32" y="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49" name="Google Shape;249;p10"/>
            <p:cNvSpPr/>
            <p:nvPr/>
          </p:nvSpPr>
          <p:spPr>
            <a:xfrm>
              <a:off x="11691938" y="1532939"/>
              <a:ext cx="34925" cy="1231"/>
            </a:xfrm>
            <a:custGeom>
              <a:rect b="b" l="l" r="r" t="t"/>
              <a:pathLst>
                <a:path extrusionOk="0" h="1" w="36">
                  <a:moveTo>
                    <a:pt x="36" y="1"/>
                  </a:moveTo>
                  <a:lnTo>
                    <a:pt x="36" y="1"/>
                  </a:lnTo>
                  <a:lnTo>
                    <a:pt x="35" y="1"/>
                  </a:lnTo>
                  <a:lnTo>
                    <a:pt x="0" y="0"/>
                  </a:lnTo>
                  <a:lnTo>
                    <a:pt x="36"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0" name="Google Shape;250;p10"/>
            <p:cNvSpPr/>
            <p:nvPr/>
          </p:nvSpPr>
          <p:spPr>
            <a:xfrm>
              <a:off x="11741150" y="1534170"/>
              <a:ext cx="4762" cy="0"/>
            </a:xfrm>
            <a:custGeom>
              <a:rect b="b" l="l" r="r" t="t"/>
              <a:pathLst>
                <a:path extrusionOk="0" h="120000" w="5">
                  <a:moveTo>
                    <a:pt x="5" y="0"/>
                  </a:moveTo>
                  <a:lnTo>
                    <a:pt x="5" y="0"/>
                  </a:lnTo>
                  <a:lnTo>
                    <a:pt x="0" y="0"/>
                  </a:lnTo>
                  <a:cubicBezTo>
                    <a:pt x="2" y="0"/>
                    <a:pt x="3" y="0"/>
                    <a:pt x="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1" name="Google Shape;251;p10"/>
            <p:cNvSpPr/>
            <p:nvPr/>
          </p:nvSpPr>
          <p:spPr>
            <a:xfrm>
              <a:off x="11841163" y="1537863"/>
              <a:ext cx="71437" cy="8617"/>
            </a:xfrm>
            <a:custGeom>
              <a:rect b="b" l="l" r="r" t="t"/>
              <a:pathLst>
                <a:path extrusionOk="0" h="9" w="75">
                  <a:moveTo>
                    <a:pt x="75" y="0"/>
                  </a:moveTo>
                  <a:lnTo>
                    <a:pt x="75" y="0"/>
                  </a:lnTo>
                  <a:cubicBezTo>
                    <a:pt x="51" y="3"/>
                    <a:pt x="0" y="5"/>
                    <a:pt x="49" y="9"/>
                  </a:cubicBezTo>
                  <a:cubicBezTo>
                    <a:pt x="66" y="6"/>
                    <a:pt x="38" y="4"/>
                    <a:pt x="7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2" name="Google Shape;252;p10"/>
            <p:cNvSpPr/>
            <p:nvPr/>
          </p:nvSpPr>
          <p:spPr>
            <a:xfrm>
              <a:off x="11764963" y="1535401"/>
              <a:ext cx="44450" cy="3693"/>
            </a:xfrm>
            <a:custGeom>
              <a:rect b="b" l="l" r="r" t="t"/>
              <a:pathLst>
                <a:path extrusionOk="0" h="4" w="47">
                  <a:moveTo>
                    <a:pt x="0" y="3"/>
                  </a:moveTo>
                  <a:lnTo>
                    <a:pt x="0" y="3"/>
                  </a:lnTo>
                  <a:lnTo>
                    <a:pt x="44" y="4"/>
                  </a:lnTo>
                  <a:cubicBezTo>
                    <a:pt x="43" y="3"/>
                    <a:pt x="35" y="1"/>
                    <a:pt x="47" y="0"/>
                  </a:cubicBezTo>
                  <a:lnTo>
                    <a:pt x="0" y="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3" name="Google Shape;253;p10"/>
            <p:cNvSpPr/>
            <p:nvPr/>
          </p:nvSpPr>
          <p:spPr>
            <a:xfrm>
              <a:off x="11744325" y="1537863"/>
              <a:ext cx="20637" cy="2462"/>
            </a:xfrm>
            <a:custGeom>
              <a:rect b="b" l="l" r="r" t="t"/>
              <a:pathLst>
                <a:path extrusionOk="0" h="2" w="22">
                  <a:moveTo>
                    <a:pt x="0" y="2"/>
                  </a:moveTo>
                  <a:lnTo>
                    <a:pt x="0" y="2"/>
                  </a:lnTo>
                  <a:lnTo>
                    <a:pt x="22" y="0"/>
                  </a:lnTo>
                  <a:lnTo>
                    <a:pt x="5" y="0"/>
                  </a:lnTo>
                  <a:lnTo>
                    <a:pt x="0"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4" name="Google Shape;254;p10"/>
            <p:cNvSpPr/>
            <p:nvPr/>
          </p:nvSpPr>
          <p:spPr>
            <a:xfrm>
              <a:off x="11482388" y="1531708"/>
              <a:ext cx="85725" cy="3693"/>
            </a:xfrm>
            <a:custGeom>
              <a:rect b="b" l="l" r="r" t="t"/>
              <a:pathLst>
                <a:path extrusionOk="0" h="4" w="90">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5" name="Google Shape;255;p10"/>
            <p:cNvSpPr/>
            <p:nvPr/>
          </p:nvSpPr>
          <p:spPr>
            <a:xfrm>
              <a:off x="11626850" y="1532939"/>
              <a:ext cx="4762" cy="1231"/>
            </a:xfrm>
            <a:custGeom>
              <a:rect b="b" l="l" r="r" t="t"/>
              <a:pathLst>
                <a:path extrusionOk="0" h="1" w="5">
                  <a:moveTo>
                    <a:pt x="5" y="0"/>
                  </a:moveTo>
                  <a:lnTo>
                    <a:pt x="5" y="0"/>
                  </a:lnTo>
                  <a:lnTo>
                    <a:pt x="0" y="1"/>
                  </a:lnTo>
                  <a:cubicBezTo>
                    <a:pt x="3" y="1"/>
                    <a:pt x="5" y="1"/>
                    <a:pt x="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6" name="Google Shape;256;p10"/>
            <p:cNvSpPr/>
            <p:nvPr/>
          </p:nvSpPr>
          <p:spPr>
            <a:xfrm>
              <a:off x="11261725" y="1534170"/>
              <a:ext cx="4762" cy="0"/>
            </a:xfrm>
            <a:custGeom>
              <a:rect b="b" l="l" r="r" t="t"/>
              <a:pathLst>
                <a:path extrusionOk="0" h="1" w="5">
                  <a:moveTo>
                    <a:pt x="0" y="0"/>
                  </a:moveTo>
                  <a:lnTo>
                    <a:pt x="0" y="0"/>
                  </a:lnTo>
                  <a:lnTo>
                    <a:pt x="4" y="0"/>
                  </a:lnTo>
                  <a:cubicBezTo>
                    <a:pt x="4" y="0"/>
                    <a:pt x="4" y="0"/>
                    <a:pt x="5" y="0"/>
                  </a:cubicBez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7" name="Google Shape;257;p10"/>
            <p:cNvSpPr/>
            <p:nvPr/>
          </p:nvSpPr>
          <p:spPr>
            <a:xfrm>
              <a:off x="11553825" y="1534170"/>
              <a:ext cx="44450" cy="2462"/>
            </a:xfrm>
            <a:custGeom>
              <a:rect b="b" l="l" r="r" t="t"/>
              <a:pathLst>
                <a:path extrusionOk="0" h="2" w="47">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8" name="Google Shape;258;p10"/>
            <p:cNvSpPr/>
            <p:nvPr/>
          </p:nvSpPr>
          <p:spPr>
            <a:xfrm>
              <a:off x="11409363" y="1529246"/>
              <a:ext cx="31750" cy="2462"/>
            </a:xfrm>
            <a:custGeom>
              <a:rect b="b" l="l" r="r" t="t"/>
              <a:pathLst>
                <a:path extrusionOk="0" h="3" w="33">
                  <a:moveTo>
                    <a:pt x="0" y="1"/>
                  </a:moveTo>
                  <a:lnTo>
                    <a:pt x="0" y="1"/>
                  </a:lnTo>
                  <a:cubicBezTo>
                    <a:pt x="10" y="2"/>
                    <a:pt x="21" y="3"/>
                    <a:pt x="33" y="3"/>
                  </a:cubicBezTo>
                  <a:cubicBezTo>
                    <a:pt x="23" y="2"/>
                    <a:pt x="3"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59" name="Google Shape;259;p10"/>
            <p:cNvSpPr/>
            <p:nvPr/>
          </p:nvSpPr>
          <p:spPr>
            <a:xfrm>
              <a:off x="11618913" y="1531708"/>
              <a:ext cx="6350" cy="0"/>
            </a:xfrm>
            <a:custGeom>
              <a:rect b="b" l="l" r="r" t="t"/>
              <a:pathLst>
                <a:path extrusionOk="0" h="1" w="6">
                  <a:moveTo>
                    <a:pt x="3" y="0"/>
                  </a:moveTo>
                  <a:lnTo>
                    <a:pt x="3" y="0"/>
                  </a:lnTo>
                  <a:lnTo>
                    <a:pt x="6" y="0"/>
                  </a:lnTo>
                  <a:cubicBezTo>
                    <a:pt x="0" y="0"/>
                    <a:pt x="0" y="0"/>
                    <a:pt x="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0" name="Google Shape;260;p10"/>
            <p:cNvSpPr/>
            <p:nvPr/>
          </p:nvSpPr>
          <p:spPr>
            <a:xfrm>
              <a:off x="11598275" y="1531708"/>
              <a:ext cx="28575" cy="2462"/>
            </a:xfrm>
            <a:custGeom>
              <a:rect b="b" l="l" r="r" t="t"/>
              <a:pathLst>
                <a:path extrusionOk="0" h="3" w="31">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1" name="Google Shape;261;p10"/>
            <p:cNvSpPr/>
            <p:nvPr/>
          </p:nvSpPr>
          <p:spPr>
            <a:xfrm>
              <a:off x="11137900" y="1534170"/>
              <a:ext cx="188912" cy="23388"/>
            </a:xfrm>
            <a:custGeom>
              <a:rect b="b" l="l" r="r" t="t"/>
              <a:pathLst>
                <a:path extrusionOk="0" h="27" w="198">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2" name="Google Shape;262;p10"/>
            <p:cNvSpPr/>
            <p:nvPr/>
          </p:nvSpPr>
          <p:spPr>
            <a:xfrm>
              <a:off x="11266488" y="1529246"/>
              <a:ext cx="95250" cy="4924"/>
            </a:xfrm>
            <a:custGeom>
              <a:rect b="b" l="l" r="r" t="t"/>
              <a:pathLst>
                <a:path extrusionOk="0" h="6" w="100">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3" name="Google Shape;263;p10"/>
            <p:cNvSpPr/>
            <p:nvPr/>
          </p:nvSpPr>
          <p:spPr>
            <a:xfrm>
              <a:off x="11361738" y="1531708"/>
              <a:ext cx="134937" cy="12309"/>
            </a:xfrm>
            <a:custGeom>
              <a:rect b="b" l="l" r="r" t="t"/>
              <a:pathLst>
                <a:path extrusionOk="0" h="14" w="142">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4" name="Google Shape;264;p10"/>
            <p:cNvSpPr/>
            <p:nvPr/>
          </p:nvSpPr>
          <p:spPr>
            <a:xfrm>
              <a:off x="11834813" y="1552634"/>
              <a:ext cx="9525" cy="1231"/>
            </a:xfrm>
            <a:custGeom>
              <a:rect b="b" l="l" r="r" t="t"/>
              <a:pathLst>
                <a:path extrusionOk="0" h="1" w="11">
                  <a:moveTo>
                    <a:pt x="11" y="1"/>
                  </a:moveTo>
                  <a:lnTo>
                    <a:pt x="11" y="1"/>
                  </a:lnTo>
                  <a:cubicBezTo>
                    <a:pt x="8" y="1"/>
                    <a:pt x="8" y="1"/>
                    <a:pt x="8" y="0"/>
                  </a:cubicBezTo>
                  <a:cubicBezTo>
                    <a:pt x="2" y="1"/>
                    <a:pt x="0" y="1"/>
                    <a:pt x="11"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5" name="Google Shape;265;p10"/>
            <p:cNvSpPr/>
            <p:nvPr/>
          </p:nvSpPr>
          <p:spPr>
            <a:xfrm>
              <a:off x="11764963" y="1542787"/>
              <a:ext cx="117475" cy="9847"/>
            </a:xfrm>
            <a:custGeom>
              <a:rect b="b" l="l" r="r" t="t"/>
              <a:pathLst>
                <a:path extrusionOk="0" h="12" w="12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6" name="Google Shape;266;p10"/>
            <p:cNvSpPr/>
            <p:nvPr/>
          </p:nvSpPr>
          <p:spPr>
            <a:xfrm>
              <a:off x="11555413" y="1544017"/>
              <a:ext cx="69850" cy="4924"/>
            </a:xfrm>
            <a:custGeom>
              <a:rect b="b" l="l" r="r" t="t"/>
              <a:pathLst>
                <a:path extrusionOk="0" h="6" w="74">
                  <a:moveTo>
                    <a:pt x="70" y="0"/>
                  </a:moveTo>
                  <a:lnTo>
                    <a:pt x="70" y="0"/>
                  </a:lnTo>
                  <a:lnTo>
                    <a:pt x="0" y="2"/>
                  </a:lnTo>
                  <a:lnTo>
                    <a:pt x="36" y="6"/>
                  </a:lnTo>
                  <a:lnTo>
                    <a:pt x="34" y="4"/>
                  </a:lnTo>
                  <a:cubicBezTo>
                    <a:pt x="74" y="4"/>
                    <a:pt x="65" y="2"/>
                    <a:pt x="7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7" name="Google Shape;267;p10"/>
            <p:cNvSpPr/>
            <p:nvPr/>
          </p:nvSpPr>
          <p:spPr>
            <a:xfrm>
              <a:off x="11223625" y="1528016"/>
              <a:ext cx="38100" cy="6155"/>
            </a:xfrm>
            <a:custGeom>
              <a:rect b="b" l="l" r="r" t="t"/>
              <a:pathLst>
                <a:path extrusionOk="0" h="7" w="40">
                  <a:moveTo>
                    <a:pt x="31" y="5"/>
                  </a:moveTo>
                  <a:lnTo>
                    <a:pt x="31" y="5"/>
                  </a:lnTo>
                  <a:lnTo>
                    <a:pt x="40" y="0"/>
                  </a:lnTo>
                  <a:lnTo>
                    <a:pt x="0" y="7"/>
                  </a:lnTo>
                  <a:lnTo>
                    <a:pt x="31" y="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8" name="Google Shape;268;p10"/>
            <p:cNvSpPr/>
            <p:nvPr/>
          </p:nvSpPr>
          <p:spPr>
            <a:xfrm>
              <a:off x="11145838" y="1529246"/>
              <a:ext cx="22225" cy="2462"/>
            </a:xfrm>
            <a:custGeom>
              <a:rect b="b" l="l" r="r" t="t"/>
              <a:pathLst>
                <a:path extrusionOk="0" h="4" w="24">
                  <a:moveTo>
                    <a:pt x="21" y="4"/>
                  </a:moveTo>
                  <a:lnTo>
                    <a:pt x="21" y="4"/>
                  </a:lnTo>
                  <a:lnTo>
                    <a:pt x="24" y="0"/>
                  </a:lnTo>
                  <a:lnTo>
                    <a:pt x="0" y="3"/>
                  </a:lnTo>
                  <a:lnTo>
                    <a:pt x="21"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69" name="Google Shape;269;p10"/>
            <p:cNvSpPr/>
            <p:nvPr/>
          </p:nvSpPr>
          <p:spPr>
            <a:xfrm>
              <a:off x="6197600" y="1566174"/>
              <a:ext cx="20637" cy="1231"/>
            </a:xfrm>
            <a:custGeom>
              <a:rect b="b" l="l" r="r" t="t"/>
              <a:pathLst>
                <a:path extrusionOk="0" h="1" w="21">
                  <a:moveTo>
                    <a:pt x="21" y="0"/>
                  </a:moveTo>
                  <a:lnTo>
                    <a:pt x="21" y="0"/>
                  </a:lnTo>
                  <a:lnTo>
                    <a:pt x="0" y="1"/>
                  </a:lnTo>
                  <a:cubicBezTo>
                    <a:pt x="10" y="0"/>
                    <a:pt x="16" y="0"/>
                    <a:pt x="2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0" name="Google Shape;270;p10"/>
            <p:cNvSpPr/>
            <p:nvPr/>
          </p:nvSpPr>
          <p:spPr>
            <a:xfrm>
              <a:off x="6356350" y="1564943"/>
              <a:ext cx="9525" cy="1231"/>
            </a:xfrm>
            <a:custGeom>
              <a:rect b="b" l="l" r="r" t="t"/>
              <a:pathLst>
                <a:path extrusionOk="0" h="2" w="10">
                  <a:moveTo>
                    <a:pt x="6" y="2"/>
                  </a:moveTo>
                  <a:lnTo>
                    <a:pt x="6" y="2"/>
                  </a:lnTo>
                  <a:lnTo>
                    <a:pt x="10" y="0"/>
                  </a:lnTo>
                  <a:cubicBezTo>
                    <a:pt x="3" y="1"/>
                    <a:pt x="0" y="2"/>
                    <a:pt x="6"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1" name="Google Shape;271;p10"/>
            <p:cNvSpPr/>
            <p:nvPr/>
          </p:nvSpPr>
          <p:spPr>
            <a:xfrm>
              <a:off x="8950325" y="1521861"/>
              <a:ext cx="61912" cy="7386"/>
            </a:xfrm>
            <a:custGeom>
              <a:rect b="b" l="l" r="r" t="t"/>
              <a:pathLst>
                <a:path extrusionOk="0" h="9" w="65">
                  <a:moveTo>
                    <a:pt x="65" y="9"/>
                  </a:moveTo>
                  <a:lnTo>
                    <a:pt x="65" y="9"/>
                  </a:lnTo>
                  <a:cubicBezTo>
                    <a:pt x="34" y="5"/>
                    <a:pt x="0" y="0"/>
                    <a:pt x="4" y="4"/>
                  </a:cubicBezTo>
                  <a:lnTo>
                    <a:pt x="13" y="8"/>
                  </a:lnTo>
                  <a:cubicBezTo>
                    <a:pt x="35" y="7"/>
                    <a:pt x="51" y="8"/>
                    <a:pt x="65" y="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2" name="Google Shape;272;p10"/>
            <p:cNvSpPr/>
            <p:nvPr/>
          </p:nvSpPr>
          <p:spPr>
            <a:xfrm>
              <a:off x="7537450" y="1546479"/>
              <a:ext cx="28575" cy="3693"/>
            </a:xfrm>
            <a:custGeom>
              <a:rect b="b" l="l" r="r" t="t"/>
              <a:pathLst>
                <a:path extrusionOk="0" h="4" w="29">
                  <a:moveTo>
                    <a:pt x="0" y="3"/>
                  </a:moveTo>
                  <a:lnTo>
                    <a:pt x="0" y="3"/>
                  </a:lnTo>
                  <a:lnTo>
                    <a:pt x="9" y="4"/>
                  </a:lnTo>
                  <a:lnTo>
                    <a:pt x="29" y="0"/>
                  </a:lnTo>
                  <a:lnTo>
                    <a:pt x="0" y="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3" name="Google Shape;273;p10"/>
            <p:cNvSpPr/>
            <p:nvPr/>
          </p:nvSpPr>
          <p:spPr>
            <a:xfrm>
              <a:off x="7478713" y="1562481"/>
              <a:ext cx="38100" cy="2462"/>
            </a:xfrm>
            <a:custGeom>
              <a:rect b="b" l="l" r="r" t="t"/>
              <a:pathLst>
                <a:path extrusionOk="0" h="3" w="40">
                  <a:moveTo>
                    <a:pt x="40" y="3"/>
                  </a:moveTo>
                  <a:lnTo>
                    <a:pt x="40" y="3"/>
                  </a:lnTo>
                  <a:lnTo>
                    <a:pt x="0" y="0"/>
                  </a:lnTo>
                  <a:cubicBezTo>
                    <a:pt x="9" y="1"/>
                    <a:pt x="22" y="2"/>
                    <a:pt x="4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4" name="Google Shape;274;p10"/>
            <p:cNvSpPr/>
            <p:nvPr/>
          </p:nvSpPr>
          <p:spPr>
            <a:xfrm>
              <a:off x="5410200" y="1568636"/>
              <a:ext cx="36512" cy="3693"/>
            </a:xfrm>
            <a:custGeom>
              <a:rect b="b" l="l" r="r" t="t"/>
              <a:pathLst>
                <a:path extrusionOk="0" h="5" w="38">
                  <a:moveTo>
                    <a:pt x="24" y="0"/>
                  </a:moveTo>
                  <a:lnTo>
                    <a:pt x="24" y="0"/>
                  </a:lnTo>
                  <a:lnTo>
                    <a:pt x="0" y="5"/>
                  </a:lnTo>
                  <a:cubicBezTo>
                    <a:pt x="38" y="5"/>
                    <a:pt x="21" y="3"/>
                    <a:pt x="2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5" name="Google Shape;275;p10"/>
            <p:cNvSpPr/>
            <p:nvPr/>
          </p:nvSpPr>
          <p:spPr>
            <a:xfrm>
              <a:off x="10206038" y="1530477"/>
              <a:ext cx="61912" cy="4924"/>
            </a:xfrm>
            <a:custGeom>
              <a:rect b="b" l="l" r="r" t="t"/>
              <a:pathLst>
                <a:path extrusionOk="0" h="6" w="65">
                  <a:moveTo>
                    <a:pt x="65" y="3"/>
                  </a:moveTo>
                  <a:lnTo>
                    <a:pt x="65" y="3"/>
                  </a:lnTo>
                  <a:cubicBezTo>
                    <a:pt x="39" y="1"/>
                    <a:pt x="18" y="0"/>
                    <a:pt x="0" y="0"/>
                  </a:cubicBezTo>
                  <a:cubicBezTo>
                    <a:pt x="32" y="2"/>
                    <a:pt x="57" y="6"/>
                    <a:pt x="65"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6" name="Google Shape;276;p10"/>
            <p:cNvSpPr/>
            <p:nvPr/>
          </p:nvSpPr>
          <p:spPr>
            <a:xfrm>
              <a:off x="6257925" y="1525554"/>
              <a:ext cx="19050" cy="2462"/>
            </a:xfrm>
            <a:custGeom>
              <a:rect b="b" l="l" r="r" t="t"/>
              <a:pathLst>
                <a:path extrusionOk="0" h="2" w="21">
                  <a:moveTo>
                    <a:pt x="18" y="0"/>
                  </a:moveTo>
                  <a:lnTo>
                    <a:pt x="18" y="0"/>
                  </a:lnTo>
                  <a:cubicBezTo>
                    <a:pt x="5" y="1"/>
                    <a:pt x="0" y="2"/>
                    <a:pt x="0" y="2"/>
                  </a:cubicBezTo>
                  <a:cubicBezTo>
                    <a:pt x="13" y="2"/>
                    <a:pt x="21" y="1"/>
                    <a:pt x="18"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7" name="Google Shape;277;p10"/>
            <p:cNvSpPr/>
            <p:nvPr/>
          </p:nvSpPr>
          <p:spPr>
            <a:xfrm>
              <a:off x="10134600" y="1528016"/>
              <a:ext cx="71437" cy="3693"/>
            </a:xfrm>
            <a:custGeom>
              <a:rect b="b" l="l" r="r" t="t"/>
              <a:pathLst>
                <a:path extrusionOk="0" h="4" w="75">
                  <a:moveTo>
                    <a:pt x="0" y="3"/>
                  </a:moveTo>
                  <a:lnTo>
                    <a:pt x="0" y="3"/>
                  </a:lnTo>
                  <a:lnTo>
                    <a:pt x="13" y="4"/>
                  </a:lnTo>
                  <a:cubicBezTo>
                    <a:pt x="32" y="3"/>
                    <a:pt x="52" y="2"/>
                    <a:pt x="75" y="3"/>
                  </a:cubicBezTo>
                  <a:cubicBezTo>
                    <a:pt x="52" y="1"/>
                    <a:pt x="25" y="0"/>
                    <a:pt x="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8" name="Google Shape;278;p10"/>
            <p:cNvSpPr/>
            <p:nvPr/>
          </p:nvSpPr>
          <p:spPr>
            <a:xfrm>
              <a:off x="2582863" y="1560020"/>
              <a:ext cx="7937" cy="1231"/>
            </a:xfrm>
            <a:custGeom>
              <a:rect b="b" l="l" r="r" t="t"/>
              <a:pathLst>
                <a:path extrusionOk="0" h="1" w="8">
                  <a:moveTo>
                    <a:pt x="8" y="1"/>
                  </a:moveTo>
                  <a:lnTo>
                    <a:pt x="8" y="1"/>
                  </a:lnTo>
                  <a:lnTo>
                    <a:pt x="1" y="0"/>
                  </a:lnTo>
                  <a:cubicBezTo>
                    <a:pt x="0" y="1"/>
                    <a:pt x="3" y="1"/>
                    <a:pt x="8"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79" name="Google Shape;279;p10"/>
            <p:cNvSpPr/>
            <p:nvPr/>
          </p:nvSpPr>
          <p:spPr>
            <a:xfrm>
              <a:off x="1762125" y="1521861"/>
              <a:ext cx="34925" cy="1231"/>
            </a:xfrm>
            <a:custGeom>
              <a:rect b="b" l="l" r="r" t="t"/>
              <a:pathLst>
                <a:path extrusionOk="0" h="1" w="36">
                  <a:moveTo>
                    <a:pt x="0" y="1"/>
                  </a:moveTo>
                  <a:lnTo>
                    <a:pt x="0" y="1"/>
                  </a:lnTo>
                  <a:cubicBezTo>
                    <a:pt x="9" y="1"/>
                    <a:pt x="23" y="1"/>
                    <a:pt x="36" y="1"/>
                  </a:cubicBezTo>
                  <a:cubicBezTo>
                    <a:pt x="29" y="0"/>
                    <a:pt x="19"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0" name="Google Shape;280;p10"/>
            <p:cNvSpPr/>
            <p:nvPr/>
          </p:nvSpPr>
          <p:spPr>
            <a:xfrm>
              <a:off x="10812463" y="1529246"/>
              <a:ext cx="19050" cy="1231"/>
            </a:xfrm>
            <a:custGeom>
              <a:rect b="b" l="l" r="r" t="t"/>
              <a:pathLst>
                <a:path extrusionOk="0" h="1" w="20">
                  <a:moveTo>
                    <a:pt x="0" y="1"/>
                  </a:moveTo>
                  <a:lnTo>
                    <a:pt x="0" y="1"/>
                  </a:lnTo>
                  <a:cubicBezTo>
                    <a:pt x="20" y="1"/>
                    <a:pt x="3"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1" name="Google Shape;281;p10"/>
            <p:cNvSpPr/>
            <p:nvPr/>
          </p:nvSpPr>
          <p:spPr>
            <a:xfrm>
              <a:off x="10896600" y="1545248"/>
              <a:ext cx="7937" cy="2462"/>
            </a:xfrm>
            <a:custGeom>
              <a:rect b="b" l="l" r="r" t="t"/>
              <a:pathLst>
                <a:path extrusionOk="0" h="3" w="8">
                  <a:moveTo>
                    <a:pt x="8" y="0"/>
                  </a:moveTo>
                  <a:lnTo>
                    <a:pt x="8" y="0"/>
                  </a:lnTo>
                  <a:cubicBezTo>
                    <a:pt x="4" y="1"/>
                    <a:pt x="1" y="2"/>
                    <a:pt x="0" y="3"/>
                  </a:cubicBezTo>
                  <a:cubicBezTo>
                    <a:pt x="2" y="2"/>
                    <a:pt x="4" y="1"/>
                    <a:pt x="8"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2" name="Google Shape;282;p10"/>
            <p:cNvSpPr/>
            <p:nvPr/>
          </p:nvSpPr>
          <p:spPr>
            <a:xfrm>
              <a:off x="9947275" y="1553865"/>
              <a:ext cx="4762" cy="1231"/>
            </a:xfrm>
            <a:custGeom>
              <a:rect b="b" l="l" r="r" t="t"/>
              <a:pathLst>
                <a:path extrusionOk="0" h="1" w="5">
                  <a:moveTo>
                    <a:pt x="1" y="0"/>
                  </a:moveTo>
                  <a:lnTo>
                    <a:pt x="1" y="0"/>
                  </a:lnTo>
                  <a:lnTo>
                    <a:pt x="0" y="0"/>
                  </a:lnTo>
                  <a:cubicBezTo>
                    <a:pt x="5" y="1"/>
                    <a:pt x="4" y="0"/>
                    <a:pt x="1"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3" name="Google Shape;283;p10"/>
            <p:cNvSpPr/>
            <p:nvPr/>
          </p:nvSpPr>
          <p:spPr>
            <a:xfrm>
              <a:off x="10817225" y="1531708"/>
              <a:ext cx="23812" cy="0"/>
            </a:xfrm>
            <a:custGeom>
              <a:rect b="b" l="l" r="r" t="t"/>
              <a:pathLst>
                <a:path extrusionOk="0" h="1" w="25">
                  <a:moveTo>
                    <a:pt x="25" y="0"/>
                  </a:moveTo>
                  <a:lnTo>
                    <a:pt x="25" y="0"/>
                  </a:lnTo>
                  <a:cubicBezTo>
                    <a:pt x="18" y="0"/>
                    <a:pt x="10" y="0"/>
                    <a:pt x="0" y="0"/>
                  </a:cubicBezTo>
                  <a:cubicBezTo>
                    <a:pt x="5" y="0"/>
                    <a:pt x="12" y="0"/>
                    <a:pt x="2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4" name="Google Shape;284;p10"/>
            <p:cNvSpPr/>
            <p:nvPr/>
          </p:nvSpPr>
          <p:spPr>
            <a:xfrm>
              <a:off x="10836275" y="1529246"/>
              <a:ext cx="19050" cy="1231"/>
            </a:xfrm>
            <a:custGeom>
              <a:rect b="b" l="l" r="r" t="t"/>
              <a:pathLst>
                <a:path extrusionOk="0" h="1" w="20">
                  <a:moveTo>
                    <a:pt x="0" y="1"/>
                  </a:moveTo>
                  <a:lnTo>
                    <a:pt x="0" y="1"/>
                  </a:lnTo>
                  <a:lnTo>
                    <a:pt x="18" y="1"/>
                  </a:lnTo>
                  <a:cubicBezTo>
                    <a:pt x="20" y="1"/>
                    <a:pt x="18"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5" name="Google Shape;285;p10"/>
            <p:cNvSpPr/>
            <p:nvPr/>
          </p:nvSpPr>
          <p:spPr>
            <a:xfrm>
              <a:off x="10787063" y="1530477"/>
              <a:ext cx="30162" cy="1231"/>
            </a:xfrm>
            <a:custGeom>
              <a:rect b="b" l="l" r="r" t="t"/>
              <a:pathLst>
                <a:path extrusionOk="0" h="1" w="31">
                  <a:moveTo>
                    <a:pt x="0" y="0"/>
                  </a:moveTo>
                  <a:lnTo>
                    <a:pt x="0" y="0"/>
                  </a:lnTo>
                  <a:cubicBezTo>
                    <a:pt x="11" y="0"/>
                    <a:pt x="21" y="0"/>
                    <a:pt x="31" y="1"/>
                  </a:cubicBezTo>
                  <a:cubicBezTo>
                    <a:pt x="28" y="0"/>
                    <a:pt x="26" y="0"/>
                    <a:pt x="27" y="0"/>
                  </a:cubicBezTo>
                  <a:lnTo>
                    <a:pt x="0"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6" name="Google Shape;286;p10"/>
            <p:cNvSpPr/>
            <p:nvPr/>
          </p:nvSpPr>
          <p:spPr>
            <a:xfrm>
              <a:off x="4092575" y="1552634"/>
              <a:ext cx="20637" cy="2462"/>
            </a:xfrm>
            <a:custGeom>
              <a:rect b="b" l="l" r="r" t="t"/>
              <a:pathLst>
                <a:path extrusionOk="0" h="2" w="23">
                  <a:moveTo>
                    <a:pt x="23" y="0"/>
                  </a:moveTo>
                  <a:lnTo>
                    <a:pt x="23" y="0"/>
                  </a:lnTo>
                  <a:lnTo>
                    <a:pt x="19" y="0"/>
                  </a:lnTo>
                  <a:cubicBezTo>
                    <a:pt x="0" y="2"/>
                    <a:pt x="8" y="1"/>
                    <a:pt x="23"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7" name="Google Shape;287;p10"/>
            <p:cNvSpPr/>
            <p:nvPr/>
          </p:nvSpPr>
          <p:spPr>
            <a:xfrm>
              <a:off x="8528050" y="1567405"/>
              <a:ext cx="3175" cy="1231"/>
            </a:xfrm>
            <a:custGeom>
              <a:rect b="b" l="l" r="r" t="t"/>
              <a:pathLst>
                <a:path extrusionOk="0" h="1" w="3">
                  <a:moveTo>
                    <a:pt x="1" y="1"/>
                  </a:moveTo>
                  <a:lnTo>
                    <a:pt x="1" y="1"/>
                  </a:lnTo>
                  <a:lnTo>
                    <a:pt x="3" y="0"/>
                  </a:lnTo>
                  <a:lnTo>
                    <a:pt x="0" y="0"/>
                  </a:lnTo>
                  <a:lnTo>
                    <a:pt x="1"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8" name="Google Shape;288;p10"/>
            <p:cNvSpPr/>
            <p:nvPr/>
          </p:nvSpPr>
          <p:spPr>
            <a:xfrm>
              <a:off x="8461375" y="1556326"/>
              <a:ext cx="66675" cy="14771"/>
            </a:xfrm>
            <a:custGeom>
              <a:rect b="b" l="l" r="r" t="t"/>
              <a:pathLst>
                <a:path extrusionOk="0" h="17" w="69">
                  <a:moveTo>
                    <a:pt x="0" y="17"/>
                  </a:moveTo>
                  <a:lnTo>
                    <a:pt x="0" y="17"/>
                  </a:lnTo>
                  <a:cubicBezTo>
                    <a:pt x="30" y="11"/>
                    <a:pt x="47" y="12"/>
                    <a:pt x="69" y="13"/>
                  </a:cubicBezTo>
                  <a:lnTo>
                    <a:pt x="46" y="0"/>
                  </a:lnTo>
                  <a:lnTo>
                    <a:pt x="0" y="1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89" name="Google Shape;289;p10"/>
            <p:cNvSpPr/>
            <p:nvPr/>
          </p:nvSpPr>
          <p:spPr>
            <a:xfrm>
              <a:off x="1562100" y="1514475"/>
              <a:ext cx="9563103" cy="64008"/>
            </a:xfrm>
            <a:custGeom>
              <a:rect b="b" l="l" r="r" t="t"/>
              <a:pathLst>
                <a:path extrusionOk="0" h="75" w="10030">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0" name="Google Shape;290;p10"/>
            <p:cNvSpPr/>
            <p:nvPr/>
          </p:nvSpPr>
          <p:spPr>
            <a:xfrm>
              <a:off x="7508875" y="1560020"/>
              <a:ext cx="11112" cy="3693"/>
            </a:xfrm>
            <a:custGeom>
              <a:rect b="b" l="l" r="r" t="t"/>
              <a:pathLst>
                <a:path extrusionOk="0" h="3" w="12">
                  <a:moveTo>
                    <a:pt x="12" y="3"/>
                  </a:moveTo>
                  <a:lnTo>
                    <a:pt x="12" y="3"/>
                  </a:lnTo>
                  <a:cubicBezTo>
                    <a:pt x="8" y="2"/>
                    <a:pt x="7" y="1"/>
                    <a:pt x="6" y="0"/>
                  </a:cubicBezTo>
                  <a:cubicBezTo>
                    <a:pt x="1" y="1"/>
                    <a:pt x="0" y="2"/>
                    <a:pt x="12"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1" name="Google Shape;291;p10"/>
            <p:cNvSpPr/>
            <p:nvPr/>
          </p:nvSpPr>
          <p:spPr>
            <a:xfrm>
              <a:off x="5434013" y="1567405"/>
              <a:ext cx="4762" cy="1231"/>
            </a:xfrm>
            <a:custGeom>
              <a:rect b="b" l="l" r="r" t="t"/>
              <a:pathLst>
                <a:path extrusionOk="0" h="1" w="5">
                  <a:moveTo>
                    <a:pt x="5" y="1"/>
                  </a:moveTo>
                  <a:lnTo>
                    <a:pt x="5" y="1"/>
                  </a:lnTo>
                  <a:lnTo>
                    <a:pt x="3" y="0"/>
                  </a:lnTo>
                  <a:cubicBezTo>
                    <a:pt x="1" y="1"/>
                    <a:pt x="1" y="1"/>
                    <a:pt x="0" y="1"/>
                  </a:cubicBezTo>
                  <a:lnTo>
                    <a:pt x="5" y="1"/>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2" name="Google Shape;292;p10"/>
            <p:cNvSpPr/>
            <p:nvPr/>
          </p:nvSpPr>
          <p:spPr>
            <a:xfrm>
              <a:off x="9672638" y="1567405"/>
              <a:ext cx="25400" cy="2462"/>
            </a:xfrm>
            <a:custGeom>
              <a:rect b="b" l="l" r="r" t="t"/>
              <a:pathLst>
                <a:path extrusionOk="0" h="3" w="27">
                  <a:moveTo>
                    <a:pt x="27" y="3"/>
                  </a:moveTo>
                  <a:lnTo>
                    <a:pt x="27" y="3"/>
                  </a:lnTo>
                  <a:cubicBezTo>
                    <a:pt x="13" y="2"/>
                    <a:pt x="6" y="1"/>
                    <a:pt x="1" y="0"/>
                  </a:cubicBezTo>
                  <a:cubicBezTo>
                    <a:pt x="0" y="1"/>
                    <a:pt x="6" y="2"/>
                    <a:pt x="27"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3" name="Google Shape;293;p10"/>
            <p:cNvSpPr/>
            <p:nvPr/>
          </p:nvSpPr>
          <p:spPr>
            <a:xfrm>
              <a:off x="10966450" y="1529246"/>
              <a:ext cx="39687" cy="2462"/>
            </a:xfrm>
            <a:custGeom>
              <a:rect b="b" l="l" r="r" t="t"/>
              <a:pathLst>
                <a:path extrusionOk="0" h="3" w="42">
                  <a:moveTo>
                    <a:pt x="42" y="0"/>
                  </a:moveTo>
                  <a:lnTo>
                    <a:pt x="42" y="0"/>
                  </a:lnTo>
                  <a:lnTo>
                    <a:pt x="0" y="1"/>
                  </a:lnTo>
                  <a:cubicBezTo>
                    <a:pt x="20" y="1"/>
                    <a:pt x="27" y="2"/>
                    <a:pt x="38" y="3"/>
                  </a:cubicBezTo>
                  <a:cubicBezTo>
                    <a:pt x="37" y="2"/>
                    <a:pt x="29" y="0"/>
                    <a:pt x="42"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4" name="Google Shape;294;p10"/>
            <p:cNvSpPr/>
            <p:nvPr/>
          </p:nvSpPr>
          <p:spPr>
            <a:xfrm>
              <a:off x="11329988" y="1552634"/>
              <a:ext cx="44450" cy="2462"/>
            </a:xfrm>
            <a:custGeom>
              <a:rect b="b" l="l" r="r" t="t"/>
              <a:pathLst>
                <a:path extrusionOk="0" h="3" w="46">
                  <a:moveTo>
                    <a:pt x="27" y="3"/>
                  </a:moveTo>
                  <a:lnTo>
                    <a:pt x="27" y="3"/>
                  </a:lnTo>
                  <a:cubicBezTo>
                    <a:pt x="33" y="2"/>
                    <a:pt x="40" y="3"/>
                    <a:pt x="46" y="2"/>
                  </a:cubicBezTo>
                  <a:lnTo>
                    <a:pt x="44" y="0"/>
                  </a:lnTo>
                  <a:cubicBezTo>
                    <a:pt x="18" y="0"/>
                    <a:pt x="0" y="2"/>
                    <a:pt x="27"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5" name="Google Shape;295;p10"/>
            <p:cNvSpPr/>
            <p:nvPr/>
          </p:nvSpPr>
          <p:spPr>
            <a:xfrm>
              <a:off x="11042650" y="1540325"/>
              <a:ext cx="60325" cy="6155"/>
            </a:xfrm>
            <a:custGeom>
              <a:rect b="b" l="l" r="r" t="t"/>
              <a:pathLst>
                <a:path extrusionOk="0" h="7" w="63">
                  <a:moveTo>
                    <a:pt x="0" y="3"/>
                  </a:moveTo>
                  <a:lnTo>
                    <a:pt x="0" y="3"/>
                  </a:lnTo>
                  <a:cubicBezTo>
                    <a:pt x="3" y="7"/>
                    <a:pt x="30" y="6"/>
                    <a:pt x="60" y="5"/>
                  </a:cubicBezTo>
                  <a:lnTo>
                    <a:pt x="54" y="5"/>
                  </a:lnTo>
                  <a:cubicBezTo>
                    <a:pt x="63" y="0"/>
                    <a:pt x="31" y="1"/>
                    <a:pt x="0" y="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6" name="Google Shape;296;p10"/>
            <p:cNvSpPr/>
            <p:nvPr/>
          </p:nvSpPr>
          <p:spPr>
            <a:xfrm>
              <a:off x="11106150" y="1542787"/>
              <a:ext cx="28575" cy="1231"/>
            </a:xfrm>
            <a:custGeom>
              <a:rect b="b" l="l" r="r" t="t"/>
              <a:pathLst>
                <a:path extrusionOk="0" h="2" w="31">
                  <a:moveTo>
                    <a:pt x="0" y="2"/>
                  </a:moveTo>
                  <a:lnTo>
                    <a:pt x="0" y="2"/>
                  </a:lnTo>
                  <a:cubicBezTo>
                    <a:pt x="10" y="2"/>
                    <a:pt x="19" y="2"/>
                    <a:pt x="28" y="2"/>
                  </a:cubicBezTo>
                  <a:cubicBezTo>
                    <a:pt x="31" y="0"/>
                    <a:pt x="17" y="2"/>
                    <a:pt x="0"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7" name="Google Shape;297;p10"/>
            <p:cNvSpPr/>
            <p:nvPr/>
          </p:nvSpPr>
          <p:spPr>
            <a:xfrm>
              <a:off x="10679113" y="1525554"/>
              <a:ext cx="103187" cy="9847"/>
            </a:xfrm>
            <a:custGeom>
              <a:rect b="b" l="l" r="r" t="t"/>
              <a:pathLst>
                <a:path extrusionOk="0" h="12" w="109">
                  <a:moveTo>
                    <a:pt x="77" y="9"/>
                  </a:moveTo>
                  <a:lnTo>
                    <a:pt x="77" y="9"/>
                  </a:lnTo>
                  <a:cubicBezTo>
                    <a:pt x="91" y="10"/>
                    <a:pt x="86" y="4"/>
                    <a:pt x="94" y="6"/>
                  </a:cubicBezTo>
                  <a:cubicBezTo>
                    <a:pt x="109" y="0"/>
                    <a:pt x="0" y="12"/>
                    <a:pt x="77" y="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8" name="Google Shape;298;p10"/>
            <p:cNvSpPr/>
            <p:nvPr/>
          </p:nvSpPr>
          <p:spPr>
            <a:xfrm>
              <a:off x="11039475" y="1550172"/>
              <a:ext cx="26987" cy="4924"/>
            </a:xfrm>
            <a:custGeom>
              <a:rect b="b" l="l" r="r" t="t"/>
              <a:pathLst>
                <a:path extrusionOk="0" h="5" w="27">
                  <a:moveTo>
                    <a:pt x="27" y="5"/>
                  </a:moveTo>
                  <a:lnTo>
                    <a:pt x="27" y="5"/>
                  </a:lnTo>
                  <a:lnTo>
                    <a:pt x="16" y="0"/>
                  </a:lnTo>
                  <a:lnTo>
                    <a:pt x="0" y="4"/>
                  </a:lnTo>
                  <a:lnTo>
                    <a:pt x="27" y="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299" name="Google Shape;299;p10"/>
            <p:cNvSpPr/>
            <p:nvPr/>
          </p:nvSpPr>
          <p:spPr>
            <a:xfrm>
              <a:off x="10841038" y="1548941"/>
              <a:ext cx="58737" cy="2462"/>
            </a:xfrm>
            <a:custGeom>
              <a:rect b="b" l="l" r="r" t="t"/>
              <a:pathLst>
                <a:path extrusionOk="0" h="3" w="61">
                  <a:moveTo>
                    <a:pt x="1" y="2"/>
                  </a:moveTo>
                  <a:lnTo>
                    <a:pt x="1" y="2"/>
                  </a:lnTo>
                  <a:lnTo>
                    <a:pt x="49" y="3"/>
                  </a:lnTo>
                  <a:cubicBezTo>
                    <a:pt x="48" y="2"/>
                    <a:pt x="54" y="2"/>
                    <a:pt x="61" y="2"/>
                  </a:cubicBezTo>
                  <a:cubicBezTo>
                    <a:pt x="32" y="1"/>
                    <a:pt x="0" y="0"/>
                    <a:pt x="1"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0" name="Google Shape;300;p10"/>
            <p:cNvSpPr/>
            <p:nvPr/>
          </p:nvSpPr>
          <p:spPr>
            <a:xfrm>
              <a:off x="10899775" y="1550172"/>
              <a:ext cx="36512" cy="1231"/>
            </a:xfrm>
            <a:custGeom>
              <a:rect b="b" l="l" r="r" t="t"/>
              <a:pathLst>
                <a:path extrusionOk="0" h="1" w="38">
                  <a:moveTo>
                    <a:pt x="0" y="1"/>
                  </a:moveTo>
                  <a:lnTo>
                    <a:pt x="0" y="1"/>
                  </a:lnTo>
                  <a:cubicBezTo>
                    <a:pt x="15" y="1"/>
                    <a:pt x="30" y="1"/>
                    <a:pt x="38" y="0"/>
                  </a:cubicBezTo>
                  <a:cubicBezTo>
                    <a:pt x="30" y="0"/>
                    <a:pt x="12" y="0"/>
                    <a:pt x="0" y="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1" name="Google Shape;301;p10"/>
            <p:cNvSpPr/>
            <p:nvPr/>
          </p:nvSpPr>
          <p:spPr>
            <a:xfrm>
              <a:off x="10958513" y="1555096"/>
              <a:ext cx="46037" cy="0"/>
            </a:xfrm>
            <a:custGeom>
              <a:rect b="b" l="l" r="r" t="t"/>
              <a:pathLst>
                <a:path extrusionOk="0" h="1" w="47">
                  <a:moveTo>
                    <a:pt x="47" y="0"/>
                  </a:moveTo>
                  <a:lnTo>
                    <a:pt x="47" y="0"/>
                  </a:lnTo>
                  <a:lnTo>
                    <a:pt x="33" y="0"/>
                  </a:lnTo>
                  <a:lnTo>
                    <a:pt x="0" y="0"/>
                  </a:lnTo>
                  <a:lnTo>
                    <a:pt x="47"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2" name="Google Shape;302;p10"/>
            <p:cNvSpPr/>
            <p:nvPr/>
          </p:nvSpPr>
          <p:spPr>
            <a:xfrm>
              <a:off x="10304463" y="1548941"/>
              <a:ext cx="61912" cy="3693"/>
            </a:xfrm>
            <a:custGeom>
              <a:rect b="b" l="l" r="r" t="t"/>
              <a:pathLst>
                <a:path extrusionOk="0" h="4" w="65">
                  <a:moveTo>
                    <a:pt x="57" y="0"/>
                  </a:moveTo>
                  <a:lnTo>
                    <a:pt x="57" y="0"/>
                  </a:lnTo>
                  <a:lnTo>
                    <a:pt x="5" y="1"/>
                  </a:lnTo>
                  <a:cubicBezTo>
                    <a:pt x="0" y="3"/>
                    <a:pt x="14" y="4"/>
                    <a:pt x="33" y="4"/>
                  </a:cubicBezTo>
                  <a:cubicBezTo>
                    <a:pt x="45" y="2"/>
                    <a:pt x="65" y="2"/>
                    <a:pt x="5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3" name="Google Shape;303;p10"/>
            <p:cNvSpPr/>
            <p:nvPr/>
          </p:nvSpPr>
          <p:spPr>
            <a:xfrm>
              <a:off x="10483850" y="1557558"/>
              <a:ext cx="23812" cy="6155"/>
            </a:xfrm>
            <a:custGeom>
              <a:rect b="b" l="l" r="r" t="t"/>
              <a:pathLst>
                <a:path extrusionOk="0" h="7" w="25">
                  <a:moveTo>
                    <a:pt x="25" y="4"/>
                  </a:moveTo>
                  <a:lnTo>
                    <a:pt x="25" y="4"/>
                  </a:lnTo>
                  <a:cubicBezTo>
                    <a:pt x="11" y="3"/>
                    <a:pt x="10" y="2"/>
                    <a:pt x="2" y="0"/>
                  </a:cubicBezTo>
                  <a:lnTo>
                    <a:pt x="0" y="7"/>
                  </a:lnTo>
                  <a:lnTo>
                    <a:pt x="25"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4" name="Google Shape;304;p10"/>
            <p:cNvSpPr/>
            <p:nvPr/>
          </p:nvSpPr>
          <p:spPr>
            <a:xfrm>
              <a:off x="10291763" y="1563712"/>
              <a:ext cx="117475" cy="2462"/>
            </a:xfrm>
            <a:custGeom>
              <a:rect b="b" l="l" r="r" t="t"/>
              <a:pathLst>
                <a:path extrusionOk="0" h="4" w="123">
                  <a:moveTo>
                    <a:pt x="75" y="0"/>
                  </a:moveTo>
                  <a:lnTo>
                    <a:pt x="75" y="0"/>
                  </a:lnTo>
                  <a:cubicBezTo>
                    <a:pt x="70" y="1"/>
                    <a:pt x="0" y="4"/>
                    <a:pt x="66" y="4"/>
                  </a:cubicBezTo>
                  <a:cubicBezTo>
                    <a:pt x="71" y="2"/>
                    <a:pt x="123" y="1"/>
                    <a:pt x="75"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5" name="Google Shape;305;p10"/>
            <p:cNvSpPr/>
            <p:nvPr/>
          </p:nvSpPr>
          <p:spPr>
            <a:xfrm>
              <a:off x="9621838" y="1546479"/>
              <a:ext cx="11112" cy="8617"/>
            </a:xfrm>
            <a:custGeom>
              <a:rect b="b" l="l" r="r" t="t"/>
              <a:pathLst>
                <a:path extrusionOk="0" h="10" w="13">
                  <a:moveTo>
                    <a:pt x="0" y="10"/>
                  </a:moveTo>
                  <a:lnTo>
                    <a:pt x="0" y="10"/>
                  </a:lnTo>
                  <a:lnTo>
                    <a:pt x="13" y="10"/>
                  </a:lnTo>
                  <a:lnTo>
                    <a:pt x="12" y="0"/>
                  </a:lnTo>
                  <a:lnTo>
                    <a:pt x="0" y="1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6" name="Google Shape;306;p10"/>
            <p:cNvSpPr/>
            <p:nvPr/>
          </p:nvSpPr>
          <p:spPr>
            <a:xfrm>
              <a:off x="8951913" y="1568636"/>
              <a:ext cx="96837" cy="8617"/>
            </a:xfrm>
            <a:custGeom>
              <a:rect b="b" l="l" r="r" t="t"/>
              <a:pathLst>
                <a:path extrusionOk="0" h="10" w="101">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7" name="Google Shape;307;p10"/>
            <p:cNvSpPr/>
            <p:nvPr/>
          </p:nvSpPr>
          <p:spPr>
            <a:xfrm>
              <a:off x="9005888" y="1566174"/>
              <a:ext cx="17462" cy="2462"/>
            </a:xfrm>
            <a:custGeom>
              <a:rect b="b" l="l" r="r" t="t"/>
              <a:pathLst>
                <a:path extrusionOk="0" h="2" w="19">
                  <a:moveTo>
                    <a:pt x="0" y="2"/>
                  </a:moveTo>
                  <a:lnTo>
                    <a:pt x="0" y="2"/>
                  </a:lnTo>
                  <a:lnTo>
                    <a:pt x="19" y="0"/>
                  </a:lnTo>
                  <a:cubicBezTo>
                    <a:pt x="8" y="1"/>
                    <a:pt x="3" y="1"/>
                    <a:pt x="0" y="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8" name="Google Shape;308;p10"/>
            <p:cNvSpPr/>
            <p:nvPr/>
          </p:nvSpPr>
          <p:spPr>
            <a:xfrm>
              <a:off x="1587500" y="1516937"/>
              <a:ext cx="38100" cy="3693"/>
            </a:xfrm>
            <a:custGeom>
              <a:rect b="b" l="l" r="r" t="t"/>
              <a:pathLst>
                <a:path extrusionOk="0" h="4" w="39">
                  <a:moveTo>
                    <a:pt x="39" y="2"/>
                  </a:moveTo>
                  <a:lnTo>
                    <a:pt x="39" y="2"/>
                  </a:lnTo>
                  <a:lnTo>
                    <a:pt x="0" y="0"/>
                  </a:lnTo>
                  <a:lnTo>
                    <a:pt x="25" y="4"/>
                  </a:lnTo>
                  <a:lnTo>
                    <a:pt x="39" y="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09" name="Google Shape;309;p10"/>
            <p:cNvSpPr/>
            <p:nvPr/>
          </p:nvSpPr>
          <p:spPr>
            <a:xfrm>
              <a:off x="1522413" y="1519399"/>
              <a:ext cx="30162" cy="4924"/>
            </a:xfrm>
            <a:custGeom>
              <a:rect b="b" l="l" r="r" t="t"/>
              <a:pathLst>
                <a:path extrusionOk="0" h="6" w="32">
                  <a:moveTo>
                    <a:pt x="32" y="6"/>
                  </a:moveTo>
                  <a:lnTo>
                    <a:pt x="32" y="6"/>
                  </a:lnTo>
                  <a:lnTo>
                    <a:pt x="23" y="0"/>
                  </a:lnTo>
                  <a:lnTo>
                    <a:pt x="0" y="5"/>
                  </a:lnTo>
                  <a:cubicBezTo>
                    <a:pt x="8" y="5"/>
                    <a:pt x="26" y="5"/>
                    <a:pt x="32" y="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10" name="Google Shape;310;p10"/>
            <p:cNvSpPr/>
            <p:nvPr/>
          </p:nvSpPr>
          <p:spPr>
            <a:xfrm>
              <a:off x="6650038" y="1573559"/>
              <a:ext cx="33337" cy="3693"/>
            </a:xfrm>
            <a:custGeom>
              <a:rect b="b" l="l" r="r" t="t"/>
              <a:pathLst>
                <a:path extrusionOk="0" h="4" w="34">
                  <a:moveTo>
                    <a:pt x="31" y="4"/>
                  </a:moveTo>
                  <a:lnTo>
                    <a:pt x="31" y="4"/>
                  </a:lnTo>
                  <a:lnTo>
                    <a:pt x="34" y="2"/>
                  </a:lnTo>
                  <a:cubicBezTo>
                    <a:pt x="28" y="1"/>
                    <a:pt x="18" y="1"/>
                    <a:pt x="0" y="0"/>
                  </a:cubicBezTo>
                  <a:lnTo>
                    <a:pt x="31"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11" name="Google Shape;311;p10"/>
            <p:cNvSpPr/>
            <p:nvPr/>
          </p:nvSpPr>
          <p:spPr>
            <a:xfrm>
              <a:off x="6162675" y="1566174"/>
              <a:ext cx="15875" cy="4924"/>
            </a:xfrm>
            <a:custGeom>
              <a:rect b="b" l="l" r="r" t="t"/>
              <a:pathLst>
                <a:path extrusionOk="0" h="6" w="17">
                  <a:moveTo>
                    <a:pt x="8" y="6"/>
                  </a:moveTo>
                  <a:lnTo>
                    <a:pt x="8" y="6"/>
                  </a:lnTo>
                  <a:lnTo>
                    <a:pt x="17" y="6"/>
                  </a:lnTo>
                  <a:lnTo>
                    <a:pt x="0" y="0"/>
                  </a:lnTo>
                  <a:lnTo>
                    <a:pt x="8" y="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sp>
          <p:nvSpPr>
            <p:cNvPr id="312" name="Google Shape;312;p10"/>
            <p:cNvSpPr/>
            <p:nvPr/>
          </p:nvSpPr>
          <p:spPr>
            <a:xfrm>
              <a:off x="5738813" y="1571097"/>
              <a:ext cx="60325" cy="6155"/>
            </a:xfrm>
            <a:custGeom>
              <a:rect b="b" l="l" r="r" t="t"/>
              <a:pathLst>
                <a:path extrusionOk="0" h="8" w="63">
                  <a:moveTo>
                    <a:pt x="5" y="7"/>
                  </a:moveTo>
                  <a:lnTo>
                    <a:pt x="5" y="7"/>
                  </a:lnTo>
                  <a:cubicBezTo>
                    <a:pt x="23" y="8"/>
                    <a:pt x="45" y="6"/>
                    <a:pt x="63" y="7"/>
                  </a:cubicBezTo>
                  <a:cubicBezTo>
                    <a:pt x="23" y="8"/>
                    <a:pt x="0" y="0"/>
                    <a:pt x="5" y="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lt1"/>
                </a:solidFill>
                <a:latin typeface="Corbel"/>
                <a:ea typeface="Corbel"/>
                <a:cs typeface="Corbel"/>
                <a:sym typeface="Corbel"/>
              </a:endParaRPr>
            </a:p>
          </p:txBody>
        </p:sp>
      </p:grpSp>
      <p:sp>
        <p:nvSpPr>
          <p:cNvPr id="313" name="Google Shape;313;p10"/>
          <p:cNvSpPr txBox="1"/>
          <p:nvPr>
            <p:ph type="title"/>
          </p:nvPr>
        </p:nvSpPr>
        <p:spPr>
          <a:xfrm>
            <a:off x="1142108" y="205978"/>
            <a:ext cx="6859800" cy="765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lt1"/>
              </a:buClr>
              <a:buSzPts val="2400"/>
              <a:buFont typeface="Consola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4" name="Google Shape;314;p10"/>
          <p:cNvSpPr txBox="1"/>
          <p:nvPr>
            <p:ph idx="1" type="body"/>
          </p:nvPr>
        </p:nvSpPr>
        <p:spPr>
          <a:xfrm>
            <a:off x="1142107" y="1428750"/>
            <a:ext cx="3313200" cy="5715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0"/>
              </a:spcBef>
              <a:spcAft>
                <a:spcPts val="0"/>
              </a:spcAft>
              <a:buClr>
                <a:schemeClr val="lt1"/>
              </a:buClr>
              <a:buSzPts val="1400"/>
              <a:buNone/>
              <a:defRPr b="0" sz="1800"/>
            </a:lvl1pPr>
            <a:lvl2pPr indent="-228600" lvl="1" marL="914400" rtl="0" algn="l">
              <a:lnSpc>
                <a:spcPct val="90000"/>
              </a:lnSpc>
              <a:spcBef>
                <a:spcPts val="500"/>
              </a:spcBef>
              <a:spcAft>
                <a:spcPts val="0"/>
              </a:spcAft>
              <a:buClr>
                <a:schemeClr val="lt1"/>
              </a:buClr>
              <a:buSzPts val="1500"/>
              <a:buNone/>
              <a:defRPr b="1" sz="1500"/>
            </a:lvl2pPr>
            <a:lvl3pPr indent="-228600" lvl="2" marL="1371600" rtl="0" algn="l">
              <a:lnSpc>
                <a:spcPct val="90000"/>
              </a:lnSpc>
              <a:spcBef>
                <a:spcPts val="500"/>
              </a:spcBef>
              <a:spcAft>
                <a:spcPts val="0"/>
              </a:spcAft>
              <a:buClr>
                <a:schemeClr val="lt1"/>
              </a:buClr>
              <a:buSzPts val="1100"/>
              <a:buNone/>
              <a:defRPr b="1" sz="1400"/>
            </a:lvl3pPr>
            <a:lvl4pPr indent="-228600" lvl="3" marL="1828800" rtl="0" algn="l">
              <a:lnSpc>
                <a:spcPct val="90000"/>
              </a:lnSpc>
              <a:spcBef>
                <a:spcPts val="500"/>
              </a:spcBef>
              <a:spcAft>
                <a:spcPts val="0"/>
              </a:spcAft>
              <a:buClr>
                <a:schemeClr val="lt1"/>
              </a:buClr>
              <a:buSzPts val="1200"/>
              <a:buNone/>
              <a:defRPr b="1" sz="1200"/>
            </a:lvl4pPr>
            <a:lvl5pPr indent="-228600" lvl="4" marL="2286000" rtl="0" algn="l">
              <a:lnSpc>
                <a:spcPct val="90000"/>
              </a:lnSpc>
              <a:spcBef>
                <a:spcPts val="500"/>
              </a:spcBef>
              <a:spcAft>
                <a:spcPts val="0"/>
              </a:spcAft>
              <a:buClr>
                <a:schemeClr val="lt1"/>
              </a:buClr>
              <a:buSzPts val="1000"/>
              <a:buNone/>
              <a:defRPr b="1" sz="1200"/>
            </a:lvl5pPr>
            <a:lvl6pPr indent="-228600" lvl="5" marL="2743200" rtl="0" algn="l">
              <a:lnSpc>
                <a:spcPct val="90000"/>
              </a:lnSpc>
              <a:spcBef>
                <a:spcPts val="500"/>
              </a:spcBef>
              <a:spcAft>
                <a:spcPts val="0"/>
              </a:spcAft>
              <a:buClr>
                <a:schemeClr val="lt1"/>
              </a:buClr>
              <a:buSzPts val="1200"/>
              <a:buNone/>
              <a:defRPr b="1" sz="1200"/>
            </a:lvl6pPr>
            <a:lvl7pPr indent="-228600" lvl="6" marL="3200400" rtl="0" algn="l">
              <a:lnSpc>
                <a:spcPct val="90000"/>
              </a:lnSpc>
              <a:spcBef>
                <a:spcPts val="500"/>
              </a:spcBef>
              <a:spcAft>
                <a:spcPts val="0"/>
              </a:spcAft>
              <a:buClr>
                <a:schemeClr val="lt1"/>
              </a:buClr>
              <a:buSzPts val="1000"/>
              <a:buNone/>
              <a:defRPr b="1" sz="1200"/>
            </a:lvl7pPr>
            <a:lvl8pPr indent="-228600" lvl="7" marL="3657600" rtl="0" algn="l">
              <a:lnSpc>
                <a:spcPct val="90000"/>
              </a:lnSpc>
              <a:spcBef>
                <a:spcPts val="500"/>
              </a:spcBef>
              <a:spcAft>
                <a:spcPts val="0"/>
              </a:spcAft>
              <a:buClr>
                <a:schemeClr val="lt1"/>
              </a:buClr>
              <a:buSzPts val="1200"/>
              <a:buNone/>
              <a:defRPr b="1" sz="1200"/>
            </a:lvl8pPr>
            <a:lvl9pPr indent="-228600" lvl="8" marL="4114800" rtl="0" algn="l">
              <a:lnSpc>
                <a:spcPct val="90000"/>
              </a:lnSpc>
              <a:spcBef>
                <a:spcPts val="500"/>
              </a:spcBef>
              <a:spcAft>
                <a:spcPts val="0"/>
              </a:spcAft>
              <a:buClr>
                <a:schemeClr val="lt1"/>
              </a:buClr>
              <a:buSzPts val="1000"/>
              <a:buNone/>
              <a:defRPr b="1" sz="1200"/>
            </a:lvl9pPr>
          </a:lstStyle>
          <a:p/>
        </p:txBody>
      </p:sp>
      <p:sp>
        <p:nvSpPr>
          <p:cNvPr id="315" name="Google Shape;315;p10"/>
          <p:cNvSpPr txBox="1"/>
          <p:nvPr>
            <p:ph idx="2" type="body"/>
          </p:nvPr>
        </p:nvSpPr>
        <p:spPr>
          <a:xfrm>
            <a:off x="1142107" y="2114549"/>
            <a:ext cx="3313200" cy="2514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1400"/>
              </a:spcBef>
              <a:spcAft>
                <a:spcPts val="0"/>
              </a:spcAft>
              <a:buClr>
                <a:schemeClr val="lt1"/>
              </a:buClr>
              <a:buSzPts val="1400"/>
              <a:buNone/>
              <a:defRPr sz="1800"/>
            </a:lvl1pPr>
            <a:lvl2pPr indent="-228600" lvl="1" marL="914400" rtl="0" algn="l">
              <a:lnSpc>
                <a:spcPct val="90000"/>
              </a:lnSpc>
              <a:spcBef>
                <a:spcPts val="500"/>
              </a:spcBef>
              <a:spcAft>
                <a:spcPts val="0"/>
              </a:spcAft>
              <a:buClr>
                <a:schemeClr val="lt1"/>
              </a:buClr>
              <a:buSzPts val="1500"/>
              <a:buNone/>
              <a:defRPr sz="1500"/>
            </a:lvl2pPr>
            <a:lvl3pPr indent="-228600" lvl="2" marL="1371600" rtl="0" algn="l">
              <a:lnSpc>
                <a:spcPct val="90000"/>
              </a:lnSpc>
              <a:spcBef>
                <a:spcPts val="500"/>
              </a:spcBef>
              <a:spcAft>
                <a:spcPts val="0"/>
              </a:spcAft>
              <a:buClr>
                <a:schemeClr val="lt1"/>
              </a:buClr>
              <a:buSzPts val="1100"/>
              <a:buNone/>
              <a:defRPr sz="1400"/>
            </a:lvl3pPr>
            <a:lvl4pPr indent="-228600" lvl="3" marL="1828800" rtl="0" algn="l">
              <a:lnSpc>
                <a:spcPct val="90000"/>
              </a:lnSpc>
              <a:spcBef>
                <a:spcPts val="500"/>
              </a:spcBef>
              <a:spcAft>
                <a:spcPts val="0"/>
              </a:spcAft>
              <a:buClr>
                <a:schemeClr val="lt1"/>
              </a:buClr>
              <a:buSzPts val="1200"/>
              <a:buNone/>
              <a:defRPr sz="1200"/>
            </a:lvl4pPr>
            <a:lvl5pPr indent="-228600" lvl="4" marL="2286000" rtl="0" algn="l">
              <a:lnSpc>
                <a:spcPct val="90000"/>
              </a:lnSpc>
              <a:spcBef>
                <a:spcPts val="500"/>
              </a:spcBef>
              <a:spcAft>
                <a:spcPts val="0"/>
              </a:spcAft>
              <a:buClr>
                <a:schemeClr val="lt1"/>
              </a:buClr>
              <a:buSzPts val="1000"/>
              <a:buNone/>
              <a:defRPr sz="1200"/>
            </a:lvl5pPr>
            <a:lvl6pPr indent="-228600" lvl="5" marL="2743200" rtl="0" algn="l">
              <a:lnSpc>
                <a:spcPct val="90000"/>
              </a:lnSpc>
              <a:spcBef>
                <a:spcPts val="500"/>
              </a:spcBef>
              <a:spcAft>
                <a:spcPts val="0"/>
              </a:spcAft>
              <a:buClr>
                <a:schemeClr val="lt1"/>
              </a:buClr>
              <a:buSzPts val="1200"/>
              <a:buNone/>
              <a:defRPr sz="1200"/>
            </a:lvl6pPr>
            <a:lvl7pPr indent="-228600" lvl="6" marL="3200400" rtl="0" algn="l">
              <a:lnSpc>
                <a:spcPct val="90000"/>
              </a:lnSpc>
              <a:spcBef>
                <a:spcPts val="500"/>
              </a:spcBef>
              <a:spcAft>
                <a:spcPts val="0"/>
              </a:spcAft>
              <a:buClr>
                <a:schemeClr val="lt1"/>
              </a:buClr>
              <a:buSzPts val="1000"/>
              <a:buNone/>
              <a:defRPr sz="1200"/>
            </a:lvl7pPr>
            <a:lvl8pPr indent="-228600" lvl="7" marL="3657600" rtl="0" algn="l">
              <a:lnSpc>
                <a:spcPct val="90000"/>
              </a:lnSpc>
              <a:spcBef>
                <a:spcPts val="500"/>
              </a:spcBef>
              <a:spcAft>
                <a:spcPts val="0"/>
              </a:spcAft>
              <a:buClr>
                <a:schemeClr val="lt1"/>
              </a:buClr>
              <a:buSzPts val="1200"/>
              <a:buNone/>
              <a:defRPr sz="1200"/>
            </a:lvl8pPr>
            <a:lvl9pPr indent="-228600" lvl="8" marL="4114800" rtl="0" algn="l">
              <a:lnSpc>
                <a:spcPct val="90000"/>
              </a:lnSpc>
              <a:spcBef>
                <a:spcPts val="500"/>
              </a:spcBef>
              <a:spcAft>
                <a:spcPts val="0"/>
              </a:spcAft>
              <a:buClr>
                <a:schemeClr val="lt1"/>
              </a:buClr>
              <a:buSzPts val="1000"/>
              <a:buNone/>
              <a:defRPr sz="1200"/>
            </a:lvl9pPr>
          </a:lstStyle>
          <a:p/>
        </p:txBody>
      </p:sp>
      <p:sp>
        <p:nvSpPr>
          <p:cNvPr id="316" name="Google Shape;316;p10"/>
          <p:cNvSpPr txBox="1"/>
          <p:nvPr>
            <p:ph idx="3" type="body"/>
          </p:nvPr>
        </p:nvSpPr>
        <p:spPr>
          <a:xfrm>
            <a:off x="4688616" y="1428750"/>
            <a:ext cx="3313200" cy="5715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0"/>
              </a:spcBef>
              <a:spcAft>
                <a:spcPts val="0"/>
              </a:spcAft>
              <a:buClr>
                <a:schemeClr val="lt1"/>
              </a:buClr>
              <a:buSzPts val="1400"/>
              <a:buNone/>
              <a:defRPr b="0" sz="1800"/>
            </a:lvl1pPr>
            <a:lvl2pPr indent="-228600" lvl="1" marL="914400" rtl="0" algn="l">
              <a:lnSpc>
                <a:spcPct val="90000"/>
              </a:lnSpc>
              <a:spcBef>
                <a:spcPts val="500"/>
              </a:spcBef>
              <a:spcAft>
                <a:spcPts val="0"/>
              </a:spcAft>
              <a:buClr>
                <a:schemeClr val="lt1"/>
              </a:buClr>
              <a:buSzPts val="1500"/>
              <a:buNone/>
              <a:defRPr b="1" sz="1500"/>
            </a:lvl2pPr>
            <a:lvl3pPr indent="-228600" lvl="2" marL="1371600" rtl="0" algn="l">
              <a:lnSpc>
                <a:spcPct val="90000"/>
              </a:lnSpc>
              <a:spcBef>
                <a:spcPts val="500"/>
              </a:spcBef>
              <a:spcAft>
                <a:spcPts val="0"/>
              </a:spcAft>
              <a:buClr>
                <a:schemeClr val="lt1"/>
              </a:buClr>
              <a:buSzPts val="1100"/>
              <a:buNone/>
              <a:defRPr b="1" sz="1400"/>
            </a:lvl3pPr>
            <a:lvl4pPr indent="-228600" lvl="3" marL="1828800" rtl="0" algn="l">
              <a:lnSpc>
                <a:spcPct val="90000"/>
              </a:lnSpc>
              <a:spcBef>
                <a:spcPts val="500"/>
              </a:spcBef>
              <a:spcAft>
                <a:spcPts val="0"/>
              </a:spcAft>
              <a:buClr>
                <a:schemeClr val="lt1"/>
              </a:buClr>
              <a:buSzPts val="1200"/>
              <a:buNone/>
              <a:defRPr b="1" sz="1200"/>
            </a:lvl4pPr>
            <a:lvl5pPr indent="-228600" lvl="4" marL="2286000" rtl="0" algn="l">
              <a:lnSpc>
                <a:spcPct val="90000"/>
              </a:lnSpc>
              <a:spcBef>
                <a:spcPts val="500"/>
              </a:spcBef>
              <a:spcAft>
                <a:spcPts val="0"/>
              </a:spcAft>
              <a:buClr>
                <a:schemeClr val="lt1"/>
              </a:buClr>
              <a:buSzPts val="1000"/>
              <a:buNone/>
              <a:defRPr b="1" sz="1200"/>
            </a:lvl5pPr>
            <a:lvl6pPr indent="-228600" lvl="5" marL="2743200" rtl="0" algn="l">
              <a:lnSpc>
                <a:spcPct val="90000"/>
              </a:lnSpc>
              <a:spcBef>
                <a:spcPts val="500"/>
              </a:spcBef>
              <a:spcAft>
                <a:spcPts val="0"/>
              </a:spcAft>
              <a:buClr>
                <a:schemeClr val="lt1"/>
              </a:buClr>
              <a:buSzPts val="1200"/>
              <a:buNone/>
              <a:defRPr b="1" sz="1200"/>
            </a:lvl6pPr>
            <a:lvl7pPr indent="-228600" lvl="6" marL="3200400" rtl="0" algn="l">
              <a:lnSpc>
                <a:spcPct val="90000"/>
              </a:lnSpc>
              <a:spcBef>
                <a:spcPts val="500"/>
              </a:spcBef>
              <a:spcAft>
                <a:spcPts val="0"/>
              </a:spcAft>
              <a:buClr>
                <a:schemeClr val="lt1"/>
              </a:buClr>
              <a:buSzPts val="1000"/>
              <a:buNone/>
              <a:defRPr b="1" sz="1200"/>
            </a:lvl7pPr>
            <a:lvl8pPr indent="-228600" lvl="7" marL="3657600" rtl="0" algn="l">
              <a:lnSpc>
                <a:spcPct val="90000"/>
              </a:lnSpc>
              <a:spcBef>
                <a:spcPts val="500"/>
              </a:spcBef>
              <a:spcAft>
                <a:spcPts val="0"/>
              </a:spcAft>
              <a:buClr>
                <a:schemeClr val="lt1"/>
              </a:buClr>
              <a:buSzPts val="1200"/>
              <a:buNone/>
              <a:defRPr b="1" sz="1200"/>
            </a:lvl8pPr>
            <a:lvl9pPr indent="-228600" lvl="8" marL="4114800" rtl="0" algn="l">
              <a:lnSpc>
                <a:spcPct val="90000"/>
              </a:lnSpc>
              <a:spcBef>
                <a:spcPts val="500"/>
              </a:spcBef>
              <a:spcAft>
                <a:spcPts val="0"/>
              </a:spcAft>
              <a:buClr>
                <a:schemeClr val="lt1"/>
              </a:buClr>
              <a:buSzPts val="1000"/>
              <a:buNone/>
              <a:defRPr b="1" sz="1200"/>
            </a:lvl9pPr>
          </a:lstStyle>
          <a:p/>
        </p:txBody>
      </p:sp>
      <p:sp>
        <p:nvSpPr>
          <p:cNvPr id="317" name="Google Shape;317;p10"/>
          <p:cNvSpPr txBox="1"/>
          <p:nvPr>
            <p:ph idx="4" type="body"/>
          </p:nvPr>
        </p:nvSpPr>
        <p:spPr>
          <a:xfrm>
            <a:off x="4688616" y="2114549"/>
            <a:ext cx="3313200" cy="25146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1400"/>
              </a:spcBef>
              <a:spcAft>
                <a:spcPts val="0"/>
              </a:spcAft>
              <a:buClr>
                <a:schemeClr val="lt1"/>
              </a:buClr>
              <a:buSzPts val="1400"/>
              <a:buNone/>
              <a:defRPr sz="1800"/>
            </a:lvl1pPr>
            <a:lvl2pPr indent="-228600" lvl="1" marL="914400" rtl="0" algn="l">
              <a:lnSpc>
                <a:spcPct val="90000"/>
              </a:lnSpc>
              <a:spcBef>
                <a:spcPts val="500"/>
              </a:spcBef>
              <a:spcAft>
                <a:spcPts val="0"/>
              </a:spcAft>
              <a:buClr>
                <a:schemeClr val="lt1"/>
              </a:buClr>
              <a:buSzPts val="1500"/>
              <a:buNone/>
              <a:defRPr sz="1500"/>
            </a:lvl2pPr>
            <a:lvl3pPr indent="-228600" lvl="2" marL="1371600" rtl="0" algn="l">
              <a:lnSpc>
                <a:spcPct val="90000"/>
              </a:lnSpc>
              <a:spcBef>
                <a:spcPts val="500"/>
              </a:spcBef>
              <a:spcAft>
                <a:spcPts val="0"/>
              </a:spcAft>
              <a:buClr>
                <a:schemeClr val="lt1"/>
              </a:buClr>
              <a:buSzPts val="1100"/>
              <a:buNone/>
              <a:defRPr sz="1400"/>
            </a:lvl3pPr>
            <a:lvl4pPr indent="-228600" lvl="3" marL="1828800" rtl="0" algn="l">
              <a:lnSpc>
                <a:spcPct val="90000"/>
              </a:lnSpc>
              <a:spcBef>
                <a:spcPts val="500"/>
              </a:spcBef>
              <a:spcAft>
                <a:spcPts val="0"/>
              </a:spcAft>
              <a:buClr>
                <a:schemeClr val="lt1"/>
              </a:buClr>
              <a:buSzPts val="1200"/>
              <a:buNone/>
              <a:defRPr sz="1200"/>
            </a:lvl4pPr>
            <a:lvl5pPr indent="-228600" lvl="4" marL="2286000" rtl="0" algn="l">
              <a:lnSpc>
                <a:spcPct val="90000"/>
              </a:lnSpc>
              <a:spcBef>
                <a:spcPts val="500"/>
              </a:spcBef>
              <a:spcAft>
                <a:spcPts val="0"/>
              </a:spcAft>
              <a:buClr>
                <a:schemeClr val="lt1"/>
              </a:buClr>
              <a:buSzPts val="1000"/>
              <a:buNone/>
              <a:defRPr sz="1200"/>
            </a:lvl5pPr>
            <a:lvl6pPr indent="-228600" lvl="5" marL="2743200" rtl="0" algn="l">
              <a:lnSpc>
                <a:spcPct val="90000"/>
              </a:lnSpc>
              <a:spcBef>
                <a:spcPts val="500"/>
              </a:spcBef>
              <a:spcAft>
                <a:spcPts val="0"/>
              </a:spcAft>
              <a:buClr>
                <a:schemeClr val="lt1"/>
              </a:buClr>
              <a:buSzPts val="1200"/>
              <a:buNone/>
              <a:defRPr sz="1200"/>
            </a:lvl6pPr>
            <a:lvl7pPr indent="-228600" lvl="6" marL="3200400" rtl="0" algn="l">
              <a:lnSpc>
                <a:spcPct val="90000"/>
              </a:lnSpc>
              <a:spcBef>
                <a:spcPts val="500"/>
              </a:spcBef>
              <a:spcAft>
                <a:spcPts val="0"/>
              </a:spcAft>
              <a:buClr>
                <a:schemeClr val="lt1"/>
              </a:buClr>
              <a:buSzPts val="1000"/>
              <a:buNone/>
              <a:defRPr sz="1200"/>
            </a:lvl7pPr>
            <a:lvl8pPr indent="-228600" lvl="7" marL="3657600" rtl="0" algn="l">
              <a:lnSpc>
                <a:spcPct val="90000"/>
              </a:lnSpc>
              <a:spcBef>
                <a:spcPts val="500"/>
              </a:spcBef>
              <a:spcAft>
                <a:spcPts val="0"/>
              </a:spcAft>
              <a:buClr>
                <a:schemeClr val="lt1"/>
              </a:buClr>
              <a:buSzPts val="1200"/>
              <a:buNone/>
              <a:defRPr sz="1200"/>
            </a:lvl8pPr>
            <a:lvl9pPr indent="-228600" lvl="8" marL="4114800" rtl="0" algn="l">
              <a:lnSpc>
                <a:spcPct val="90000"/>
              </a:lnSpc>
              <a:spcBef>
                <a:spcPts val="500"/>
              </a:spcBef>
              <a:spcAft>
                <a:spcPts val="0"/>
              </a:spcAft>
              <a:buClr>
                <a:schemeClr val="lt1"/>
              </a:buClr>
              <a:buSzPts val="1000"/>
              <a:buNone/>
              <a:defRPr sz="1200"/>
            </a:lvl9pPr>
          </a:lstStyle>
          <a:p/>
        </p:txBody>
      </p:sp>
      <p:sp>
        <p:nvSpPr>
          <p:cNvPr id="318" name="Google Shape;318;p10"/>
          <p:cNvSpPr txBox="1"/>
          <p:nvPr>
            <p:ph idx="10" type="dt"/>
          </p:nvPr>
        </p:nvSpPr>
        <p:spPr>
          <a:xfrm>
            <a:off x="6058287" y="4800601"/>
            <a:ext cx="933000" cy="2073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19" name="Google Shape;319;p10"/>
          <p:cNvSpPr txBox="1"/>
          <p:nvPr>
            <p:ph idx="11" type="ftr"/>
          </p:nvPr>
        </p:nvSpPr>
        <p:spPr>
          <a:xfrm>
            <a:off x="1142107" y="4800601"/>
            <a:ext cx="4744800" cy="2073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0" name="Google Shape;320;p10"/>
          <p:cNvSpPr txBox="1"/>
          <p:nvPr>
            <p:ph idx="12" type="sldNum"/>
          </p:nvPr>
        </p:nvSpPr>
        <p:spPr>
          <a:xfrm>
            <a:off x="7144420" y="4800601"/>
            <a:ext cx="857400" cy="2073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p:nvPr/>
        </p:nvSpPr>
        <p:spPr>
          <a:xfrm>
            <a:off x="-18288" y="4818900"/>
            <a:ext cx="9180600" cy="339900"/>
          </a:xfrm>
          <a:prstGeom prst="rect">
            <a:avLst/>
          </a:prstGeom>
          <a:solidFill>
            <a:srgbClr val="2E3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2600" y="-24600"/>
            <a:ext cx="9180600" cy="538800"/>
          </a:xfrm>
          <a:prstGeom prst="rect">
            <a:avLst/>
          </a:prstGeom>
          <a:solidFill>
            <a:srgbClr val="2E3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52275" y="-24750"/>
            <a:ext cx="7848300" cy="5388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rgbClr val="FFF2CC"/>
              </a:buClr>
              <a:buSzPts val="1400"/>
              <a:buNone/>
              <a:defRPr b="1" i="0" sz="1800" u="none" cap="none" strike="noStrike">
                <a:solidFill>
                  <a:srgbClr val="FFF2CC"/>
                </a:solidFill>
              </a:defRPr>
            </a:lvl1pPr>
            <a:lvl2pPr lvl="1" marR="0" rtl="0" algn="l">
              <a:spcBef>
                <a:spcPts val="0"/>
              </a:spcBef>
              <a:spcAft>
                <a:spcPts val="0"/>
              </a:spcAft>
              <a:buClr>
                <a:srgbClr val="FFF2CC"/>
              </a:buClr>
              <a:buSzPts val="1400"/>
              <a:buNone/>
              <a:defRPr b="1" i="0" sz="1800" u="none" cap="none" strike="noStrike">
                <a:solidFill>
                  <a:srgbClr val="FFF2CC"/>
                </a:solidFill>
              </a:defRPr>
            </a:lvl2pPr>
            <a:lvl3pPr lvl="2" marR="0" rtl="0" algn="l">
              <a:spcBef>
                <a:spcPts val="0"/>
              </a:spcBef>
              <a:spcAft>
                <a:spcPts val="0"/>
              </a:spcAft>
              <a:buClr>
                <a:srgbClr val="FFF2CC"/>
              </a:buClr>
              <a:buSzPts val="1400"/>
              <a:buNone/>
              <a:defRPr b="1" i="0" sz="1800" u="none" cap="none" strike="noStrike">
                <a:solidFill>
                  <a:srgbClr val="FFF2CC"/>
                </a:solidFill>
              </a:defRPr>
            </a:lvl3pPr>
            <a:lvl4pPr lvl="3" marR="0" rtl="0" algn="l">
              <a:spcBef>
                <a:spcPts val="0"/>
              </a:spcBef>
              <a:spcAft>
                <a:spcPts val="0"/>
              </a:spcAft>
              <a:buClr>
                <a:srgbClr val="FFF2CC"/>
              </a:buClr>
              <a:buSzPts val="1400"/>
              <a:buNone/>
              <a:defRPr b="1" i="0" sz="1800" u="none" cap="none" strike="noStrike">
                <a:solidFill>
                  <a:srgbClr val="FFF2CC"/>
                </a:solidFill>
              </a:defRPr>
            </a:lvl4pPr>
            <a:lvl5pPr lvl="4" marR="0" rtl="0" algn="l">
              <a:spcBef>
                <a:spcPts val="0"/>
              </a:spcBef>
              <a:spcAft>
                <a:spcPts val="0"/>
              </a:spcAft>
              <a:buClr>
                <a:srgbClr val="FFF2CC"/>
              </a:buClr>
              <a:buSzPts val="1400"/>
              <a:buNone/>
              <a:defRPr b="1" i="0" sz="1800" u="none" cap="none" strike="noStrike">
                <a:solidFill>
                  <a:srgbClr val="FFF2CC"/>
                </a:solidFill>
              </a:defRPr>
            </a:lvl5pPr>
            <a:lvl6pPr lvl="5" marR="0" rtl="0" algn="l">
              <a:spcBef>
                <a:spcPts val="0"/>
              </a:spcBef>
              <a:spcAft>
                <a:spcPts val="0"/>
              </a:spcAft>
              <a:buClr>
                <a:srgbClr val="FFF2CC"/>
              </a:buClr>
              <a:buSzPts val="1400"/>
              <a:buNone/>
              <a:defRPr b="1" i="0" sz="1800" u="none" cap="none" strike="noStrike">
                <a:solidFill>
                  <a:srgbClr val="FFF2CC"/>
                </a:solidFill>
              </a:defRPr>
            </a:lvl6pPr>
            <a:lvl7pPr lvl="6" marR="0" rtl="0" algn="l">
              <a:spcBef>
                <a:spcPts val="0"/>
              </a:spcBef>
              <a:spcAft>
                <a:spcPts val="0"/>
              </a:spcAft>
              <a:buClr>
                <a:srgbClr val="FFF2CC"/>
              </a:buClr>
              <a:buSzPts val="1400"/>
              <a:buNone/>
              <a:defRPr b="1" i="0" sz="1800" u="none" cap="none" strike="noStrike">
                <a:solidFill>
                  <a:srgbClr val="FFF2CC"/>
                </a:solidFill>
              </a:defRPr>
            </a:lvl7pPr>
            <a:lvl8pPr lvl="7" marR="0" rtl="0" algn="l">
              <a:spcBef>
                <a:spcPts val="0"/>
              </a:spcBef>
              <a:spcAft>
                <a:spcPts val="0"/>
              </a:spcAft>
              <a:buClr>
                <a:srgbClr val="FFF2CC"/>
              </a:buClr>
              <a:buSzPts val="1400"/>
              <a:buNone/>
              <a:defRPr b="1" i="0" sz="1800" u="none" cap="none" strike="noStrike">
                <a:solidFill>
                  <a:srgbClr val="FFF2CC"/>
                </a:solidFill>
              </a:defRPr>
            </a:lvl8pPr>
            <a:lvl9pPr lvl="8" marR="0" rtl="0" algn="l">
              <a:spcBef>
                <a:spcPts val="0"/>
              </a:spcBef>
              <a:spcAft>
                <a:spcPts val="0"/>
              </a:spcAft>
              <a:buClr>
                <a:srgbClr val="FFF2CC"/>
              </a:buClr>
              <a:buSzPts val="1400"/>
              <a:buNone/>
              <a:defRPr b="1" i="0" sz="1800" u="none" cap="none" strike="noStrike">
                <a:solidFill>
                  <a:srgbClr val="FFF2CC"/>
                </a:solidFill>
              </a:defRPr>
            </a:lvl9pPr>
          </a:lstStyle>
          <a:p/>
        </p:txBody>
      </p:sp>
      <p:sp>
        <p:nvSpPr>
          <p:cNvPr id="13" name="Google Shape;13;p1"/>
          <p:cNvSpPr txBox="1"/>
          <p:nvPr>
            <p:ph idx="1" type="body"/>
          </p:nvPr>
        </p:nvSpPr>
        <p:spPr>
          <a:xfrm>
            <a:off x="152280" y="685800"/>
            <a:ext cx="7391100" cy="4057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mc:Choice Requires="p14">
      <p:transition spd="slow" p14:dur="1300">
        <p14:prism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malwarebytes.com/blog/news/2014/02/hiding-in-plain-sight-a-story-about-a-sneaky-banking-trojan" TargetMode="External"/><Relationship Id="rId4" Type="http://schemas.openxmlformats.org/officeDocument/2006/relationships/hyperlink" Target="https://www.darkreading.com/endpoint-security/attack-harbors-malware-in-images" TargetMode="External"/><Relationship Id="rId5" Type="http://schemas.openxmlformats.org/officeDocument/2006/relationships/image" Target="../media/image8.png"/><Relationship Id="rId6" Type="http://schemas.openxmlformats.org/officeDocument/2006/relationships/image" Target="../media/image12.jpg"/><Relationship Id="rId7" Type="http://schemas.openxmlformats.org/officeDocument/2006/relationships/hyperlink" Target="https://www.malwarebytes.com/blog/news/2014/02/hiding-in-plain-sight-a-story-about-a-sneaky-banking-trojan"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www.sonicvisualiser.org/download.html" TargetMode="External"/><Relationship Id="rId4" Type="http://schemas.openxmlformats.org/officeDocument/2006/relationships/image" Target="../media/image7.png"/><Relationship Id="rId9" Type="http://schemas.openxmlformats.org/officeDocument/2006/relationships/hyperlink" Target="http://drive.google.com/file/d/1tjv-Y4XlbLq3zROMcF2srgBApISq4UG1/view" TargetMode="External"/><Relationship Id="rId5" Type="http://schemas.openxmlformats.org/officeDocument/2006/relationships/hyperlink" Target="https://colab.research.google.com/drive/1PRDZU8MouZvZpsGFqDsgGeyJh6MgrveB?usp=sharing" TargetMode="External"/><Relationship Id="rId6" Type="http://schemas.openxmlformats.org/officeDocument/2006/relationships/image" Target="../media/image141.png"/><Relationship Id="rId7" Type="http://schemas.openxmlformats.org/officeDocument/2006/relationships/hyperlink" Target="http://drive.google.com/file/d/1fE9jQnEPKoZe9PS0h0n398nD3rECoo2j/view" TargetMode="External"/><Relationship Id="rId8" Type="http://schemas.openxmlformats.org/officeDocument/2006/relationships/image" Target="../media/image11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156.png"/><Relationship Id="rId4" Type="http://schemas.openxmlformats.org/officeDocument/2006/relationships/image" Target="../media/image151.png"/><Relationship Id="rId9" Type="http://schemas.openxmlformats.org/officeDocument/2006/relationships/image" Target="../media/image145.png"/><Relationship Id="rId5" Type="http://schemas.openxmlformats.org/officeDocument/2006/relationships/hyperlink" Target="http://drive.google.com/file/d/1fE9jQnEPKoZe9PS0h0n398nD3rECoo2j/view" TargetMode="External"/><Relationship Id="rId6" Type="http://schemas.openxmlformats.org/officeDocument/2006/relationships/image" Target="../media/image115.png"/><Relationship Id="rId7" Type="http://schemas.openxmlformats.org/officeDocument/2006/relationships/hyperlink" Target="http://drive.google.com/file/d/1tjv-Y4XlbLq3zROMcF2srgBApISq4UG1/view" TargetMode="External"/><Relationship Id="rId8" Type="http://schemas.openxmlformats.org/officeDocument/2006/relationships/image" Target="../media/image13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png"/><Relationship Id="rId4" Type="http://schemas.openxmlformats.org/officeDocument/2006/relationships/hyperlink" Target="https://colab.research.google.com/drive/156b03ss26DPqpyc3UpgJSPT6XiQ5eaQc?usp=sharing" TargetMode="External"/><Relationship Id="rId5" Type="http://schemas.openxmlformats.org/officeDocument/2006/relationships/hyperlink" Target="http://drive.google.com/file/d/1mStAF6syGYXXICDxv-SA7MMac2mvGRVo/view" TargetMode="External"/><Relationship Id="rId6" Type="http://schemas.openxmlformats.org/officeDocument/2006/relationships/image" Target="../media/image115.png"/><Relationship Id="rId7" Type="http://schemas.openxmlformats.org/officeDocument/2006/relationships/hyperlink" Target="http://drive.google.com/file/d/1c7bQQ25R6q1HKQc4FvtJ5DY5kWqZ_zZa/view"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7.png"/><Relationship Id="rId4" Type="http://schemas.openxmlformats.org/officeDocument/2006/relationships/image" Target="../media/image146.png"/><Relationship Id="rId5" Type="http://schemas.openxmlformats.org/officeDocument/2006/relationships/hyperlink" Target="https://github.com/Jpinsoft/DeepSound"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152.png"/></Relationships>
</file>

<file path=ppt/slides/_rels/slide106.xml.rels><?xml version="1.0" encoding="UTF-8" standalone="yes"?><Relationships xmlns="http://schemas.openxmlformats.org/package/2006/relationships"><Relationship Id="rId11" Type="http://schemas.openxmlformats.org/officeDocument/2006/relationships/hyperlink" Target="https://upload.wikimedia.org/wikipedia/commons/9/9f/Dtmf7.ogg" TargetMode="External"/><Relationship Id="rId10" Type="http://schemas.openxmlformats.org/officeDocument/2006/relationships/hyperlink" Target="https://upload.wikimedia.org/wikipedia/commons/5/5a/DtmfB.ogg" TargetMode="External"/><Relationship Id="rId13" Type="http://schemas.openxmlformats.org/officeDocument/2006/relationships/hyperlink" Target="https://upload.wikimedia.org/wikipedia/commons/5/59/Dtmf9.ogg" TargetMode="External"/><Relationship Id="rId12" Type="http://schemas.openxmlformats.org/officeDocument/2006/relationships/hyperlink" Target="https://upload.wikimedia.org/wikipedia/commons/f/f7/Dtmf8.ogg" TargetMode="External"/><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upload.wikimedia.org/wikipedia/commons/b/bf/Dtmf1.ogg" TargetMode="External"/><Relationship Id="rId4" Type="http://schemas.openxmlformats.org/officeDocument/2006/relationships/hyperlink" Target="https://upload.wikimedia.org/wikipedia/commons/7/7d/Dtmf2.ogg" TargetMode="External"/><Relationship Id="rId9" Type="http://schemas.openxmlformats.org/officeDocument/2006/relationships/hyperlink" Target="https://upload.wikimedia.org/wikipedia/commons/7/7b/Dtmf6.ogg" TargetMode="External"/><Relationship Id="rId15" Type="http://schemas.openxmlformats.org/officeDocument/2006/relationships/hyperlink" Target="https://upload.wikimedia.org/wikipedia/commons/e/e7/DtmfStar.ogg" TargetMode="External"/><Relationship Id="rId14" Type="http://schemas.openxmlformats.org/officeDocument/2006/relationships/hyperlink" Target="https://upload.wikimedia.org/wikipedia/commons/9/96/DtmfC.ogg" TargetMode="External"/><Relationship Id="rId17" Type="http://schemas.openxmlformats.org/officeDocument/2006/relationships/hyperlink" Target="https://upload.wikimedia.org/wikipedia/commons/c/c4/Dtmf-.ogg" TargetMode="External"/><Relationship Id="rId16" Type="http://schemas.openxmlformats.org/officeDocument/2006/relationships/hyperlink" Target="https://upload.wikimedia.org/wikipedia/commons/2/2d/Dtmf0.ogg" TargetMode="External"/><Relationship Id="rId5" Type="http://schemas.openxmlformats.org/officeDocument/2006/relationships/hyperlink" Target="https://upload.wikimedia.org/wikipedia/commons/2/28/Dtmf3.ogg" TargetMode="External"/><Relationship Id="rId6" Type="http://schemas.openxmlformats.org/officeDocument/2006/relationships/hyperlink" Target="https://upload.wikimedia.org/wikipedia/commons/d/d5/DtmfA.ogg" TargetMode="External"/><Relationship Id="rId18" Type="http://schemas.openxmlformats.org/officeDocument/2006/relationships/hyperlink" Target="https://upload.wikimedia.org/wikipedia/commons/9/99/DtmfD.ogg" TargetMode="External"/><Relationship Id="rId7" Type="http://schemas.openxmlformats.org/officeDocument/2006/relationships/hyperlink" Target="https://upload.wikimedia.org/wikipedia/commons/9/9f/Dtmf4.ogg" TargetMode="External"/><Relationship Id="rId8" Type="http://schemas.openxmlformats.org/officeDocument/2006/relationships/hyperlink" Target="https://upload.wikimedia.org/wikipedia/commons/1/1c/Dtmf5.ogg" TargetMode="External"/></Relationships>
</file>

<file path=ppt/slides/_rels/slide107.xml.rels><?xml version="1.0" encoding="UTF-8" standalone="yes"?><Relationships xmlns="http://schemas.openxmlformats.org/package/2006/relationships"><Relationship Id="rId10" Type="http://schemas.openxmlformats.org/officeDocument/2006/relationships/image" Target="../media/image115.png"/><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png"/><Relationship Id="rId4" Type="http://schemas.openxmlformats.org/officeDocument/2006/relationships/hyperlink" Target="https://colab.research.google.com/drive/1MK9uL9ZfzeoGwY1anV_MLcLzLgNFskoq?usp=sharing" TargetMode="External"/><Relationship Id="rId9" Type="http://schemas.openxmlformats.org/officeDocument/2006/relationships/hyperlink" Target="http://drive.google.com/file/d/1XAOcitN0-bXbBgbaYshBhvKcXcPHDd9P/view" TargetMode="External"/><Relationship Id="rId5" Type="http://schemas.openxmlformats.org/officeDocument/2006/relationships/hyperlink" Target="http://dialabc.com/sound/detect/" TargetMode="External"/><Relationship Id="rId6" Type="http://schemas.openxmlformats.org/officeDocument/2006/relationships/hyperlink" Target="http://freecode.com/projects/dtmf2num" TargetMode="External"/><Relationship Id="rId7" Type="http://schemas.openxmlformats.org/officeDocument/2006/relationships/hyperlink" Target="http://dl.djsoft.net/DTMFChecker.zip" TargetMode="External"/><Relationship Id="rId8" Type="http://schemas.openxmlformats.org/officeDocument/2006/relationships/hyperlink" Target="http://www.tapiex.com/ToneDecoder.Net.htm"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50.gif"/></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hyperlink" Target="https://www.malwarebytes.com/blog/news/2014/02/hiding-in-plain-sight-a-story-about-a-sneaky-banking-trojan" TargetMode="External"/><Relationship Id="rId5" Type="http://schemas.openxmlformats.org/officeDocument/2006/relationships/image" Target="../media/image32.png"/><Relationship Id="rId6" Type="http://schemas.openxmlformats.org/officeDocument/2006/relationships/image" Target="../media/image1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149.gif"/><Relationship Id="rId4" Type="http://schemas.openxmlformats.org/officeDocument/2006/relationships/hyperlink" Target="https://leoneckert.com/project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7.png"/><Relationship Id="rId4" Type="http://schemas.openxmlformats.org/officeDocument/2006/relationships/hyperlink" Target="https://colab.research.google.com/drive/1XeMEZAlZjw1zvycP2Tq0vl9ZsyZMcZh3?usp=sharing" TargetMode="External"/><Relationship Id="rId5" Type="http://schemas.openxmlformats.org/officeDocument/2006/relationships/image" Target="../media/image147.png"/><Relationship Id="rId6" Type="http://schemas.openxmlformats.org/officeDocument/2006/relationships/hyperlink" Target="https://peerj.com/articles/cs-843/"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54.gi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148.png"/><Relationship Id="rId4" Type="http://schemas.openxmlformats.org/officeDocument/2006/relationships/hyperlink" Target="https://forum.zenon.org/t/steganography-nft-what-can-it-be-used-for/952"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hyperlink" Target="https://builtin.com/cybersecurity/steganography"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5.xml"/><Relationship Id="rId3" Type="http://schemas.openxmlformats.org/officeDocument/2006/relationships/hyperlink" Target="https://trends.google.com/trends/hottrends/visualize?nrow=5&amp;ncol=5" TargetMode="External"/><Relationship Id="rId4" Type="http://schemas.openxmlformats.org/officeDocument/2006/relationships/hyperlink" Target="https://trends.google.com/trends/hottrends/visualize?nrow=5&amp;ncol=5" TargetMode="External"/><Relationship Id="rId5" Type="http://schemas.openxmlformats.org/officeDocument/2006/relationships/image" Target="../media/image15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x.com/David3141593/status/1057042085029822464" TargetMode="External"/><Relationship Id="rId4" Type="http://schemas.openxmlformats.org/officeDocument/2006/relationships/hyperlink" Target="https://x.com/David3141593/status/1057609354403287040" TargetMode="External"/><Relationship Id="rId9" Type="http://schemas.openxmlformats.org/officeDocument/2006/relationships/hyperlink" Target="https://x.com/David3141593/status/1057609354403287040?s=20" TargetMode="External"/><Relationship Id="rId5" Type="http://schemas.openxmlformats.org/officeDocument/2006/relationships/image" Target="../media/image59.png"/><Relationship Id="rId6" Type="http://schemas.openxmlformats.org/officeDocument/2006/relationships/image" Target="../media/image14.jpg"/><Relationship Id="rId7" Type="http://schemas.openxmlformats.org/officeDocument/2006/relationships/image" Target="../media/image20.jpg"/><Relationship Id="rId8" Type="http://schemas.openxmlformats.org/officeDocument/2006/relationships/hyperlink" Target="https://x.com/David3141593/status/1057042085029822464?s=2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x.com/angealbertini/status/1372082666632327169?s=20" TargetMode="Externa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twitter.com/David3141593/status/1371978592679309315" TargetMode="External"/><Relationship Id="rId4" Type="http://schemas.openxmlformats.org/officeDocument/2006/relationships/hyperlink" Target="https://twitter.com/David3141593/status/1371974874856587268" TargetMode="External"/><Relationship Id="rId5" Type="http://schemas.openxmlformats.org/officeDocument/2006/relationships/image" Target="../media/image39.png"/><Relationship Id="rId6"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www.bleepingcomputer.com/news/security/hackers-use-new-icebreaker-malware-to-breach-gaming-companies/" TargetMode="External"/><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arxiv.org/pdf/2110.02504.pdf"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www.slideshare.net/null0x00/nullcon-2010-steganography-stegananalysis-a-technical-psychological-perspectiv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mdpi.com/1424-8220/23/6/3288" TargetMode="Externa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hyperlink" Target="https://arxiv.org/pdf/2110.02504.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gif"/><Relationship Id="rId4" Type="http://schemas.openxmlformats.org/officeDocument/2006/relationships/hyperlink" Target="https://inside.battelle.org/blog-details/battelle-publishes-open-source-binary-visualization-too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s://www.behance.net/gallery/105775659/creative-coding-explorations" TargetMode="External"/><Relationship Id="rId4" Type="http://schemas.openxmlformats.org/officeDocument/2006/relationships/image" Target="../media/image81.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hyperlink" Target="https://medium.com/@T_Barker90/steganography-1-creating-a-digital-microdot-5188b3675680" TargetMode="External"/><Relationship Id="rId4" Type="http://schemas.openxmlformats.org/officeDocument/2006/relationships/image" Target="../media/image3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7.gif"/><Relationship Id="rId4" Type="http://schemas.openxmlformats.org/officeDocument/2006/relationships/hyperlink" Target="https://medium.com/@T_Barker90/steganography-1-creating-a-digital-microdot-5188b3675680" TargetMode="External"/><Relationship Id="rId5" Type="http://schemas.openxmlformats.org/officeDocument/2006/relationships/image" Target="../media/image3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towardsdatascience.com/steganography-hiding-an-image-inside-another-77ca66b2acb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colab.research.google.com/drive/1XxzYDvNPN3gL9gJ9OxILA9JunHQ30RNo?usp=sharing" TargetMode="External"/><Relationship Id="rId4" Type="http://schemas.openxmlformats.org/officeDocument/2006/relationships/hyperlink" Target="https://colab.research.google.com/drive/1XxzYDvNPN3gL9gJ9OxILA9JunHQ30RNo?usp=sharing" TargetMode="External"/><Relationship Id="rId5"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7.png"/></Relationships>
</file>

<file path=ppt/slides/_rels/slide35.xml.rels><?xml version="1.0" encoding="UTF-8" standalone="yes"?><Relationships xmlns="http://schemas.openxmlformats.org/package/2006/relationships"><Relationship Id="rId11" Type="http://schemas.openxmlformats.org/officeDocument/2006/relationships/hyperlink" Target="http://www.merijn.org/files/hijackthis.zip" TargetMode="External"/><Relationship Id="rId10" Type="http://schemas.openxmlformats.org/officeDocument/2006/relationships/hyperlink" Target="http://www.sysinternals.com/utilities/streams.html" TargetMode="External"/><Relationship Id="rId13" Type="http://schemas.openxmlformats.org/officeDocument/2006/relationships/hyperlink" Target="http://www.codeproject.com/KB/shell/csadsdetectorarticle.aspx" TargetMode="External"/><Relationship Id="rId12" Type="http://schemas.openxmlformats.org/officeDocument/2006/relationships/hyperlink" Target="http://www.gmer.net/index.php" TargetMode="External"/><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hyperlink" Target="https://drive.google.com/file/d/15SF3QwirP5V2lEC-HwBETXCuVP62YXw1/view?usp=sharing" TargetMode="External"/><Relationship Id="rId4" Type="http://schemas.openxmlformats.org/officeDocument/2006/relationships/image" Target="../media/image7.png"/><Relationship Id="rId9" Type="http://schemas.openxmlformats.org/officeDocument/2006/relationships/hyperlink" Target="http://www.foundstone.com/" TargetMode="External"/><Relationship Id="rId5" Type="http://schemas.openxmlformats.org/officeDocument/2006/relationships/hyperlink" Target="http://www.diamondcs.com/" TargetMode="External"/><Relationship Id="rId6" Type="http://schemas.openxmlformats.org/officeDocument/2006/relationships/hyperlink" Target="http://www.heysoft.de/" TargetMode="External"/><Relationship Id="rId7" Type="http://schemas.openxmlformats.org/officeDocument/2006/relationships/hyperlink" Target="http://ntsecurity.nu/toolbox/lns/" TargetMode="External"/><Relationship Id="rId8" Type="http://schemas.openxmlformats.org/officeDocument/2006/relationships/hyperlink" Target="http://www.spywareinfo.com/~merijn/files/adsspy.zip"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4.gif"/><Relationship Id="rId4" Type="http://schemas.openxmlformats.org/officeDocument/2006/relationships/hyperlink" Target="https://www.behance.net/gallery/105775659/creative-coding-exploration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hyperlink" Target="https://thedreamwithinpictures.com/blog/a-look-at-photo-steganography-the-hiding-of-secrets-inside-digital-imag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8.jpg"/><Relationship Id="rId4" Type="http://schemas.openxmlformats.org/officeDocument/2006/relationships/image" Target="../media/image36.jpg"/><Relationship Id="rId5" Type="http://schemas.openxmlformats.org/officeDocument/2006/relationships/image" Target="../media/image4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hyperlink" Target="https://online-learning-college.com/knowledge-hub/gcses/gcse-physics-help/electromagnetic-spectrum/" TargetMode="External"/><Relationship Id="rId5" Type="http://schemas.openxmlformats.org/officeDocument/2006/relationships/image" Target="../media/image42.png"/><Relationship Id="rId6" Type="http://schemas.openxmlformats.org/officeDocument/2006/relationships/image" Target="../media/image49.png"/><Relationship Id="rId7" Type="http://schemas.openxmlformats.org/officeDocument/2006/relationships/image" Target="../media/image43.png"/><Relationship Id="rId8"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alamy.com" TargetMode="External"/><Relationship Id="rId4" Type="http://schemas.openxmlformats.org/officeDocument/2006/relationships/hyperlink" Target="http://shutterstock.com" TargetMode="External"/><Relationship Id="rId5" Type="http://schemas.openxmlformats.org/officeDocument/2006/relationships/image" Target="../media/image69.png"/><Relationship Id="rId6" Type="http://schemas.openxmlformats.org/officeDocument/2006/relationships/image" Target="../media/image58.png"/><Relationship Id="rId7" Type="http://schemas.openxmlformats.org/officeDocument/2006/relationships/image" Target="../media/image47.png"/><Relationship Id="rId8"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8.pn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8.png"/><Relationship Id="rId4" Type="http://schemas.openxmlformats.org/officeDocument/2006/relationships/image" Target="../media/image65.png"/><Relationship Id="rId5" Type="http://schemas.openxmlformats.org/officeDocument/2006/relationships/image" Target="../media/image73.jpg"/><Relationship Id="rId6" Type="http://schemas.openxmlformats.org/officeDocument/2006/relationships/image" Target="../media/image77.jpg"/><Relationship Id="rId7" Type="http://schemas.openxmlformats.org/officeDocument/2006/relationships/image" Target="../media/image51.png"/><Relationship Id="rId8"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www.youtube.com/watch?v=mpXqdW-9VRw" TargetMode="External"/><Relationship Id="rId4" Type="http://schemas.openxmlformats.org/officeDocument/2006/relationships/image" Target="../media/image56.jpg"/><Relationship Id="rId5" Type="http://schemas.openxmlformats.org/officeDocument/2006/relationships/hyperlink" Target="https://www.youtube.com/watch?v=mpXqdW-9VRw"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5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5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gif"/><Relationship Id="rId4" Type="http://schemas.openxmlformats.org/officeDocument/2006/relationships/image" Target="../media/image11.gif"/><Relationship Id="rId5"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double-helix.industries/applications/visualcryptography/" TargetMode="External"/><Relationship Id="rId4" Type="http://schemas.openxmlformats.org/officeDocument/2006/relationships/image" Target="../media/image54.gif"/><Relationship Id="rId5" Type="http://schemas.openxmlformats.org/officeDocument/2006/relationships/image" Target="../media/image11.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png"/><Relationship Id="rId4" Type="http://schemas.openxmlformats.org/officeDocument/2006/relationships/image" Target="../media/image74.png"/><Relationship Id="rId5" Type="http://schemas.openxmlformats.org/officeDocument/2006/relationships/image" Target="../media/image64.png"/><Relationship Id="rId6" Type="http://schemas.openxmlformats.org/officeDocument/2006/relationships/image" Target="../media/image63.png"/><Relationship Id="rId7" Type="http://schemas.openxmlformats.org/officeDocument/2006/relationships/hyperlink" Target="http://datagenetics.com/blog/november32013/index.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png"/><Relationship Id="rId4" Type="http://schemas.openxmlformats.org/officeDocument/2006/relationships/hyperlink" Target="http://datagenetics.com/blog/november32013/index.html" TargetMode="External"/><Relationship Id="rId5" Type="http://schemas.openxmlformats.org/officeDocument/2006/relationships/image" Target="../media/image67.png"/><Relationship Id="rId6" Type="http://schemas.openxmlformats.org/officeDocument/2006/relationships/image" Target="../media/image6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hyperlink" Target="http://www.wechall.net/forum/show/thread/527/Stegsolve_1.3/page-1" TargetMode="External"/><Relationship Id="rId5" Type="http://schemas.openxmlformats.org/officeDocument/2006/relationships/image" Target="../media/image61.jpg"/><Relationship Id="rId6" Type="http://schemas.openxmlformats.org/officeDocument/2006/relationships/image" Target="../media/image7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png"/><Relationship Id="rId4" Type="http://schemas.openxmlformats.org/officeDocument/2006/relationships/image" Target="../media/image12.jpg"/><Relationship Id="rId5" Type="http://schemas.openxmlformats.org/officeDocument/2006/relationships/hyperlink" Target="https://www.malwarebytes.com/blog/news/2014/02/hiding-in-plain-sight-a-story-about-a-sneaky-banking-trojan"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drive.google.com/file/d/1GrYYn85tXUr549mHjU8FazQorgzZEvh9/view?usp=sharing" TargetMode="External"/><Relationship Id="rId4" Type="http://schemas.openxmlformats.org/officeDocument/2006/relationships/image" Target="../media/image7.png"/><Relationship Id="rId5" Type="http://schemas.openxmlformats.org/officeDocument/2006/relationships/hyperlink" Target="https://colab.research.google.com/drive/1amDXeu8mKa-pzffLErFZbc4RfM0bNn7G?usp=sharing"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hyperlink" Target="https://colab.research.google.com/drive/1amDXeu8mKa-pzffLErFZbc4RfM0bNn7G?usp=shari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hyperlink" Target="https://colab.research.google.com/drive/1amDXeu8mKa-pzffLErFZbc4RfM0bNn7G?usp=sharing" TargetMode="External"/><Relationship Id="rId5" Type="http://schemas.openxmlformats.org/officeDocument/2006/relationships/image" Target="../media/image68.jpg"/><Relationship Id="rId6" Type="http://schemas.openxmlformats.org/officeDocument/2006/relationships/hyperlink" Target="https://georgeom.net/StegOnline/checklist"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hyperlink" Target="https://reverseengineering.stackexchange.com/a/16942" TargetMode="External"/><Relationship Id="rId5" Type="http://schemas.openxmlformats.org/officeDocument/2006/relationships/image" Target="../media/image70.png"/><Relationship Id="rId6" Type="http://schemas.openxmlformats.org/officeDocument/2006/relationships/image" Target="../media/image72.png"/><Relationship Id="rId7" Type="http://schemas.openxmlformats.org/officeDocument/2006/relationships/image" Target="../media/image7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binvis.io/#/" TargetMode="External"/><Relationship Id="rId4" Type="http://schemas.openxmlformats.org/officeDocument/2006/relationships/hyperlink" Target="https://khosann.com/entropi-nedir-ve-kuantum-dolaniklikla-nasil-olusur/" TargetMode="External"/><Relationship Id="rId5" Type="http://schemas.openxmlformats.org/officeDocument/2006/relationships/image" Target="../media/image120.png"/><Relationship Id="rId6" Type="http://schemas.openxmlformats.org/officeDocument/2006/relationships/image" Target="../media/image7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45.jpg"/><Relationship Id="rId4" Type="http://schemas.openxmlformats.org/officeDocument/2006/relationships/hyperlink" Target="https://en.wikipedia.org/wiki/UV_marker" TargetMode="External"/><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hyperlink" Target="https://colab.research.google.com/drive/1szhMLWCNYxmOln_WhtJazndleFibj3Sj?usp=sharing" TargetMode="External"/><Relationship Id="rId4" Type="http://schemas.openxmlformats.org/officeDocument/2006/relationships/image" Target="../media/image7.png"/><Relationship Id="rId5" Type="http://schemas.openxmlformats.org/officeDocument/2006/relationships/hyperlink" Target="https://colab.research.google.com/drive/1szhMLWCNYxmOln_WhtJazndleFibj3Sj?usp=sharing" TargetMode="External"/><Relationship Id="rId6" Type="http://schemas.openxmlformats.org/officeDocument/2006/relationships/image" Target="../media/image101.png"/><Relationship Id="rId7" Type="http://schemas.openxmlformats.org/officeDocument/2006/relationships/image" Target="../media/image79.jpg"/><Relationship Id="rId8" Type="http://schemas.openxmlformats.org/officeDocument/2006/relationships/image" Target="../media/image104.jpg"/></Relationships>
</file>

<file path=ppt/slides/_rels/slide61.xml.rels><?xml version="1.0" encoding="UTF-8" standalone="yes"?><Relationships xmlns="http://schemas.openxmlformats.org/package/2006/relationships"><Relationship Id="rId11" Type="http://schemas.openxmlformats.org/officeDocument/2006/relationships/hyperlink" Target="https://colab.research.google.com/drive/1szhMLWCNYxmOln_WhtJazndleFibj3Sj?usp=sharing" TargetMode="External"/><Relationship Id="rId10" Type="http://schemas.openxmlformats.org/officeDocument/2006/relationships/hyperlink" Target="https://colab.research.google.com/drive/1szhMLWCNYxmOln_WhtJazndleFibj3Sj?usp=sharing" TargetMode="External"/><Relationship Id="rId12"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5.png"/><Relationship Id="rId4" Type="http://schemas.openxmlformats.org/officeDocument/2006/relationships/image" Target="../media/image91.png"/><Relationship Id="rId9" Type="http://schemas.openxmlformats.org/officeDocument/2006/relationships/hyperlink" Target="http://en.wikipedia.org/wiki/Phil_Katz" TargetMode="External"/><Relationship Id="rId5" Type="http://schemas.openxmlformats.org/officeDocument/2006/relationships/image" Target="../media/image82.png"/><Relationship Id="rId6" Type="http://schemas.openxmlformats.org/officeDocument/2006/relationships/image" Target="../media/image90.png"/><Relationship Id="rId7" Type="http://schemas.openxmlformats.org/officeDocument/2006/relationships/image" Target="../media/image83.png"/><Relationship Id="rId8" Type="http://schemas.openxmlformats.org/officeDocument/2006/relationships/image" Target="../media/image10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gps-coordinates.net/" TargetMode="External"/><Relationship Id="rId4" Type="http://schemas.openxmlformats.org/officeDocument/2006/relationships/image" Target="../media/image7.png"/><Relationship Id="rId5" Type="http://schemas.openxmlformats.org/officeDocument/2006/relationships/hyperlink" Target="https://drive.google.com/file/d/19GCLog5JLkqSUvA9YlZhfPC2KyocQ4WH/view?usp=sharing"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84.gif"/><Relationship Id="rId4" Type="http://schemas.openxmlformats.org/officeDocument/2006/relationships/hyperlink" Target="https://github.com/steganogram/stegano-r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0.png"/><Relationship Id="rId6" Type="http://schemas.openxmlformats.org/officeDocument/2006/relationships/hyperlink" Target="http://rgbtohex.net"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swanwicksleep.com/blogs/blue-light-101/blue-light-glasses-test" TargetMode="External"/><Relationship Id="rId4" Type="http://schemas.openxmlformats.org/officeDocument/2006/relationships/image" Target="../media/image96.png"/><Relationship Id="rId5" Type="http://schemas.openxmlformats.org/officeDocument/2006/relationships/image" Target="../media/image94.png"/><Relationship Id="rId6" Type="http://schemas.openxmlformats.org/officeDocument/2006/relationships/image" Target="../media/image85.png"/><Relationship Id="rId7" Type="http://schemas.openxmlformats.org/officeDocument/2006/relationships/image" Target="../media/image109.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9.png"/><Relationship Id="rId4" Type="http://schemas.openxmlformats.org/officeDocument/2006/relationships/hyperlink" Target="https://digamation.wordpress.com/2008/07/18/understanding-bit-depth/" TargetMode="External"/><Relationship Id="rId5" Type="http://schemas.openxmlformats.org/officeDocument/2006/relationships/image" Target="../media/image88.png"/><Relationship Id="rId6" Type="http://schemas.openxmlformats.org/officeDocument/2006/relationships/image" Target="../media/image9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95.png"/><Relationship Id="rId4" Type="http://schemas.openxmlformats.org/officeDocument/2006/relationships/hyperlink" Target="https://www.chegg.com/homework-help/questions-and-answers/given-following-original-stego-images-determine-maximum-percentage-changed-bits-actual-num-q2972499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hyperlink" Target="https://en.wikipedia.org/wiki/UV_marker" TargetMode="External"/><Relationship Id="rId5"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towardsdatascience.com/hiding-data-in-an-image-image-steganography-using-python-e491b68b1372" TargetMode="External"/><Relationship Id="rId4" Type="http://schemas.openxmlformats.org/officeDocument/2006/relationships/image" Target="../media/image9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png"/><Relationship Id="rId4" Type="http://schemas.openxmlformats.org/officeDocument/2006/relationships/hyperlink" Target="https://colab.research.google.com/drive/1oAbcNPkhb0YKvHfktkxRJMhHi9DNGCj3?usp=sharing" TargetMode="External"/><Relationship Id="rId5" Type="http://schemas.openxmlformats.org/officeDocument/2006/relationships/hyperlink" Target="https://www.istockphoto.com/tr/foto%C4%9Fraf/cami-ve-bo%C4%9Faz-k%C3%B6pr%C3%BCs%C3%BC-gm1283504873-380907596" TargetMode="External"/><Relationship Id="rId6" Type="http://schemas.openxmlformats.org/officeDocument/2006/relationships/image" Target="../media/image10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02.png"/><Relationship Id="rId4" Type="http://schemas.openxmlformats.org/officeDocument/2006/relationships/hyperlink" Target="https://www.w3.org/TR/PNG-Chunks.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png"/><Relationship Id="rId4" Type="http://schemas.openxmlformats.org/officeDocument/2006/relationships/hyperlink" Target="https://colab.research.google.com/drive/1J4PbFP-kgkigqU-7AcciN8WFQCKUQ_wU?usp=sharing" TargetMode="External"/><Relationship Id="rId5" Type="http://schemas.openxmlformats.org/officeDocument/2006/relationships/hyperlink" Target="https://www.istockphoto.com/tr/foto%C4%9Fraf/cami-ve-bo%C4%9Faz-k%C3%B6pr%C3%BCs%C3%BC-gm1283504873-380907596" TargetMode="External"/><Relationship Id="rId6" Type="http://schemas.openxmlformats.org/officeDocument/2006/relationships/image" Target="../media/image10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png"/><Relationship Id="rId4" Type="http://schemas.openxmlformats.org/officeDocument/2006/relationships/hyperlink" Target="https://colab.research.google.com/drive/1FGg2E5wDqq-UGZwINJwPBqVb__n4KSpm?usp=sharing" TargetMode="External"/><Relationship Id="rId5" Type="http://schemas.openxmlformats.org/officeDocument/2006/relationships/image" Target="../media/image9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png"/><Relationship Id="rId4" Type="http://schemas.openxmlformats.org/officeDocument/2006/relationships/hyperlink" Target="https://drive.google.com/drive/folders/1GUlrPOEvZgQu3k_miBbq4hhsx0rTpcBT?usp=sharing" TargetMode="External"/><Relationship Id="rId5" Type="http://schemas.openxmlformats.org/officeDocument/2006/relationships/hyperlink" Target="https://drive.google.com/drive/folders/1GUlrPOEvZgQu3k_miBbq4hhsx0rTpcBT?usp=sharing" TargetMode="External"/><Relationship Id="rId6" Type="http://schemas.openxmlformats.org/officeDocument/2006/relationships/image" Target="../media/image105.png"/><Relationship Id="rId7" Type="http://schemas.openxmlformats.org/officeDocument/2006/relationships/image" Target="../media/image98.png"/><Relationship Id="rId8" Type="http://schemas.openxmlformats.org/officeDocument/2006/relationships/hyperlink" Target="https://www.turkcewiki.org/wiki/Steganografi"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nifty.stanford.edu/2011/parlante-image-puzzle/" TargetMode="External"/><Relationship Id="rId4" Type="http://schemas.openxmlformats.org/officeDocument/2006/relationships/image" Target="../media/image108.jpg"/><Relationship Id="rId5" Type="http://schemas.openxmlformats.org/officeDocument/2006/relationships/image" Target="../media/image125.png"/><Relationship Id="rId6" Type="http://schemas.openxmlformats.org/officeDocument/2006/relationships/image" Target="../media/image1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png"/><Relationship Id="rId4" Type="http://schemas.openxmlformats.org/officeDocument/2006/relationships/hyperlink" Target="https://colab.research.google.com/drive/1MY9AL18QzAZMBfkva07NLfhV8ChHEec3?usp=sharing" TargetMode="External"/><Relationship Id="rId5" Type="http://schemas.openxmlformats.org/officeDocument/2006/relationships/hyperlink" Target="https://www.turkcewiki.org/wiki/Steganografi" TargetMode="External"/><Relationship Id="rId6" Type="http://schemas.openxmlformats.org/officeDocument/2006/relationships/image" Target="../media/image108.jpg"/><Relationship Id="rId7" Type="http://schemas.openxmlformats.org/officeDocument/2006/relationships/image" Target="../media/image125.png"/><Relationship Id="rId8"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www.youtube.com/watch?v=rufnWLVQcKg" TargetMode="External"/><Relationship Id="rId4" Type="http://schemas.openxmlformats.org/officeDocument/2006/relationships/image" Target="../media/image5.jpg"/><Relationship Id="rId5" Type="http://schemas.openxmlformats.org/officeDocument/2006/relationships/hyperlink" Target="https://youtu.be/rufnWLVQcK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png"/><Relationship Id="rId4" Type="http://schemas.openxmlformats.org/officeDocument/2006/relationships/hyperlink" Target="https://colab.research.google.com/drive/1X7ccvr4Q8eqrggidGIWbJZu-T4IiCSrR?usp=sharing" TargetMode="External"/><Relationship Id="rId5" Type="http://schemas.openxmlformats.org/officeDocument/2006/relationships/hyperlink" Target="https://colab.research.google.com/drive/1X7ccvr4Q8eqrggidGIWbJZu-T4IiCSrR?usp=sharing" TargetMode="External"/><Relationship Id="rId6" Type="http://schemas.openxmlformats.org/officeDocument/2006/relationships/image" Target="../media/image103.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png"/><Relationship Id="rId4" Type="http://schemas.openxmlformats.org/officeDocument/2006/relationships/hyperlink" Target="https://colab.research.google.com/drive/1HvNFiByX-Rx_8UXsDYgUjjzsy43Fsel7?usp=sharing" TargetMode="External"/><Relationship Id="rId5" Type="http://schemas.openxmlformats.org/officeDocument/2006/relationships/image" Target="../media/image103.jpg"/><Relationship Id="rId6" Type="http://schemas.openxmlformats.org/officeDocument/2006/relationships/image" Target="../media/image12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png"/><Relationship Id="rId4" Type="http://schemas.openxmlformats.org/officeDocument/2006/relationships/hyperlink" Target="https://colab.research.google.com/drive/1HvNFiByX-Rx_8UXsDYgUjjzsy43Fsel7?usp=sharing" TargetMode="External"/><Relationship Id="rId5" Type="http://schemas.openxmlformats.org/officeDocument/2006/relationships/hyperlink" Target="https://github.com/brannondorsey/naive-hashcat/releases/download/data/rockyou.txt" TargetMode="External"/><Relationship Id="rId6" Type="http://schemas.openxmlformats.org/officeDocument/2006/relationships/image" Target="../media/image110.gif"/><Relationship Id="rId7" Type="http://schemas.openxmlformats.org/officeDocument/2006/relationships/hyperlink" Target="https://www.kitploit.com/2020/12/stegseek-worlds-fastest-steghide.html" TargetMode="External"/></Relationships>
</file>

<file path=ppt/slides/_rels/slide83.xml.rels><?xml version="1.0" encoding="UTF-8" standalone="yes"?><Relationships xmlns="http://schemas.openxmlformats.org/package/2006/relationships"><Relationship Id="rId11" Type="http://schemas.openxmlformats.org/officeDocument/2006/relationships/image" Target="../media/image114.png"/><Relationship Id="rId10" Type="http://schemas.openxmlformats.org/officeDocument/2006/relationships/image" Target="../media/image112.png"/><Relationship Id="rId12" Type="http://schemas.openxmlformats.org/officeDocument/2006/relationships/hyperlink" Target="https://github.com/bannsec/stegoVeritas/tree/master/tests" TargetMode="External"/><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7.png"/><Relationship Id="rId4" Type="http://schemas.openxmlformats.org/officeDocument/2006/relationships/hyperlink" Target="https://github.com/bannsec/stegoVeritas" TargetMode="External"/><Relationship Id="rId9" Type="http://schemas.openxmlformats.org/officeDocument/2006/relationships/image" Target="../media/image125.png"/><Relationship Id="rId5" Type="http://schemas.openxmlformats.org/officeDocument/2006/relationships/image" Target="../media/image117.jpg"/><Relationship Id="rId6" Type="http://schemas.openxmlformats.org/officeDocument/2006/relationships/image" Target="../media/image118.jpg"/><Relationship Id="rId7" Type="http://schemas.openxmlformats.org/officeDocument/2006/relationships/image" Target="../media/image113.gif"/><Relationship Id="rId8" Type="http://schemas.openxmlformats.org/officeDocument/2006/relationships/image" Target="../media/image1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55.gif"/><Relationship Id="rId4" Type="http://schemas.openxmlformats.org/officeDocument/2006/relationships/hyperlink" Target="https://www.pinterest.com/pin/418342252888717429/"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6.xml"/><Relationship Id="rId3" Type="http://schemas.openxmlformats.org/officeDocument/2006/relationships/hyperlink" Target="https://theory.labster.com/hearing-range-dbs/" TargetMode="External"/><Relationship Id="rId4" Type="http://schemas.openxmlformats.org/officeDocument/2006/relationships/image" Target="../media/image129.png"/><Relationship Id="rId5" Type="http://schemas.openxmlformats.org/officeDocument/2006/relationships/image" Target="../media/image12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7.xml"/><Relationship Id="rId3" Type="http://schemas.openxmlformats.org/officeDocument/2006/relationships/hyperlink" Target="https://theory.labster.com/hearing-range-dbs/" TargetMode="External"/><Relationship Id="rId4" Type="http://schemas.openxmlformats.org/officeDocument/2006/relationships/image" Target="../media/image135.png"/><Relationship Id="rId5" Type="http://schemas.openxmlformats.org/officeDocument/2006/relationships/hyperlink" Target="http://www.youtube.com/watch?v=Zcgf77T71QM" TargetMode="External"/><Relationship Id="rId6" Type="http://schemas.openxmlformats.org/officeDocument/2006/relationships/image" Target="../media/image121.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hyperlink" Target="http://drive.google.com/file/d/1si3LsPEeZidhondVkYT4YXQEh8nEH-R1/view" TargetMode="External"/><Relationship Id="rId6" Type="http://schemas.openxmlformats.org/officeDocument/2006/relationships/image" Target="../media/image1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 Id="rId3" Type="http://schemas.openxmlformats.org/officeDocument/2006/relationships/image" Target="../media/image140.gif"/><Relationship Id="rId4" Type="http://schemas.openxmlformats.org/officeDocument/2006/relationships/hyperlink" Target="https://github.com/steganogram/stegano-rs" TargetMode="External"/><Relationship Id="rId5" Type="http://schemas.openxmlformats.org/officeDocument/2006/relationships/hyperlink" Target="https://github.com/steganogram/stegano-r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hyperlink" Target="https://colab.research.google.com/drive/1LB9dq_3PlupN2fDmuekBaXKeCIqRsbf-?usp=sharing" TargetMode="External"/><Relationship Id="rId4" Type="http://schemas.openxmlformats.org/officeDocument/2006/relationships/hyperlink" Target="https://colab.research.google.com/drive/1LB9dq_3PlupN2fDmuekBaXKeCIqRsbf-?usp=sharing" TargetMode="External"/><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hyperlink" Target="https://the-daily-dabble.com/help-me-in-morse-code/"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134.png"/><Relationship Id="rId4" Type="http://schemas.openxmlformats.org/officeDocument/2006/relationships/hyperlink" Target="https://support.zoom.com/hc/en/article?id=zm_kb&amp;sysparm_article=KB0064838"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hyperlink" Target="https://audiowatermarking.info/papers-vdaw-sbw.php" TargetMode="External"/><Relationship Id="rId4" Type="http://schemas.openxmlformats.org/officeDocument/2006/relationships/image" Target="../media/image133.png"/><Relationship Id="rId5" Type="http://schemas.openxmlformats.org/officeDocument/2006/relationships/image" Target="../media/image124.png"/><Relationship Id="rId6" Type="http://schemas.openxmlformats.org/officeDocument/2006/relationships/hyperlink" Target="http://drive.google.com/file/d/1kV9D5ITy1-p-nZVAoZm8jrSFKZ4a_A2N/view" TargetMode="External"/><Relationship Id="rId7" Type="http://schemas.openxmlformats.org/officeDocument/2006/relationships/image" Target="../media/image115.png"/><Relationship Id="rId8" Type="http://schemas.openxmlformats.org/officeDocument/2006/relationships/hyperlink" Target="http://drive.google.com/file/d/1i-R4efog2xhJNQXg3QO9Lf9HNZGXTJrn/view"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 Id="rId3" Type="http://schemas.openxmlformats.org/officeDocument/2006/relationships/hyperlink" Target="https://deepmind.google/technologies/synthid/" TargetMode="External"/><Relationship Id="rId4" Type="http://schemas.openxmlformats.org/officeDocument/2006/relationships/hyperlink" Target="http://www.youtube.com/watch?v=a-SkjHQl1Dw" TargetMode="External"/><Relationship Id="rId5" Type="http://schemas.openxmlformats.org/officeDocument/2006/relationships/image" Target="../media/image132.jpg"/><Relationship Id="rId6" Type="http://schemas.openxmlformats.org/officeDocument/2006/relationships/hyperlink" Target="https://deepmind.google/discover/blog/transforming-the-future-of-music-creation/" TargetMode="External"/><Relationship Id="rId7" Type="http://schemas.openxmlformats.org/officeDocument/2006/relationships/hyperlink" Target="https://www.youtube.com/watch?v=a-SkjHQl1Dw&amp;t=22s"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hyperlink" Target="https://deepmind.google/technologies/synthid/" TargetMode="External"/><Relationship Id="rId4" Type="http://schemas.openxmlformats.org/officeDocument/2006/relationships/image" Target="../media/image142.png"/><Relationship Id="rId5" Type="http://schemas.openxmlformats.org/officeDocument/2006/relationships/hyperlink" Target="https://deepmind.google/technologies/synthid/"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png"/><Relationship Id="rId4" Type="http://schemas.openxmlformats.org/officeDocument/2006/relationships/hyperlink" Target="https://colab.research.google.com/drive/15OOD0cAaxyqSwXcGiJrmcFHv8SP6hGNA?usp=sharin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7.png"/><Relationship Id="rId4" Type="http://schemas.openxmlformats.org/officeDocument/2006/relationships/hyperlink" Target="https://colab.research.google.com/drive/15OOD0cAaxyqSwXcGiJrmcFHv8SP6hGNA?usp=sharing" TargetMode="External"/><Relationship Id="rId5" Type="http://schemas.openxmlformats.org/officeDocument/2006/relationships/image" Target="../media/image144.png"/><Relationship Id="rId6" Type="http://schemas.openxmlformats.org/officeDocument/2006/relationships/image" Target="../media/image13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hyperlink" Target="http://www.dcode.fr/music-sheet-cipher" TargetMode="External"/><Relationship Id="rId4" Type="http://schemas.openxmlformats.org/officeDocument/2006/relationships/hyperlink" Target="https://en.wikipedia.org/wiki/Musical_cryptogram" TargetMode="External"/><Relationship Id="rId9" Type="http://schemas.openxmlformats.org/officeDocument/2006/relationships/hyperlink" Target="https://en.wikipedia.org/wiki/Musical_cryptogram" TargetMode="External"/><Relationship Id="rId5" Type="http://schemas.openxmlformats.org/officeDocument/2006/relationships/hyperlink" Target="https://upload.wikimedia.org/wikipedia/commons/transcoded/3/35/Boulez_-_Messagesquisse%2C_Sacher_hexachord.mid/Boulez_-_Messagesquisse%2C_Sacher_hexachord.mid.mp3" TargetMode="External"/><Relationship Id="rId6" Type="http://schemas.openxmlformats.org/officeDocument/2006/relationships/image" Target="../media/image7.png"/><Relationship Id="rId7" Type="http://schemas.openxmlformats.org/officeDocument/2006/relationships/image" Target="../media/image138.png"/><Relationship Id="rId8" Type="http://schemas.openxmlformats.org/officeDocument/2006/relationships/image" Target="../media/image1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hyperlink" Target="http://www.youtube.com/watch?v=AstnTLOSHT0" TargetMode="External"/><Relationship Id="rId4" Type="http://schemas.openxmlformats.org/officeDocument/2006/relationships/image" Target="../media/image130.jpg"/><Relationship Id="rId5" Type="http://schemas.openxmlformats.org/officeDocument/2006/relationships/hyperlink" Target="https://www.youtube.com/watch?v=AstnTLOSHT0&amp;t=5s"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hyperlink" Target="https://www.abc.se/~re/Coagula/Coagula.html" TargetMode="External"/><Relationship Id="rId4" Type="http://schemas.openxmlformats.org/officeDocument/2006/relationships/image" Target="../media/image7.png"/><Relationship Id="rId9" Type="http://schemas.openxmlformats.org/officeDocument/2006/relationships/image" Target="../media/image156.png"/><Relationship Id="rId5" Type="http://schemas.openxmlformats.org/officeDocument/2006/relationships/hyperlink" Target="https://drive.google.com/drive/folders/1FwLNidykMqcw-IbLpJ-_L-r2dS0-fvpC?usp=sharing" TargetMode="External"/><Relationship Id="rId6" Type="http://schemas.openxmlformats.org/officeDocument/2006/relationships/hyperlink" Target="https://drive.google.com/drive/folders/1FwLNidykMqcw-IbLpJ-_L-r2dS0-fvpC?usp=sharing" TargetMode="External"/><Relationship Id="rId7" Type="http://schemas.openxmlformats.org/officeDocument/2006/relationships/image" Target="../media/image131.png"/><Relationship Id="rId8" Type="http://schemas.openxmlformats.org/officeDocument/2006/relationships/hyperlink" Target="https://nsspot.herokuapp.com/imagetoaudio/"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7.png"/><Relationship Id="rId4" Type="http://schemas.openxmlformats.org/officeDocument/2006/relationships/hyperlink" Target="https://nsspot.herokuapp.com/imagetoaudio/" TargetMode="External"/><Relationship Id="rId9" Type="http://schemas.openxmlformats.org/officeDocument/2006/relationships/image" Target="../media/image115.png"/><Relationship Id="rId5" Type="http://schemas.openxmlformats.org/officeDocument/2006/relationships/hyperlink" Target="https://nsspot.herokuapp.com/imagetoaudio/" TargetMode="External"/><Relationship Id="rId6" Type="http://schemas.openxmlformats.org/officeDocument/2006/relationships/image" Target="../media/image157.png"/><Relationship Id="rId7" Type="http://schemas.openxmlformats.org/officeDocument/2006/relationships/image" Target="../media/image143.png"/><Relationship Id="rId8" Type="http://schemas.openxmlformats.org/officeDocument/2006/relationships/hyperlink" Target="http://drive.google.com/file/d/1rVrMEo2mtFb4p2P1xKgnuSaIYlspNO2o/vi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11"/>
          <p:cNvSpPr txBox="1"/>
          <p:nvPr/>
        </p:nvSpPr>
        <p:spPr>
          <a:xfrm>
            <a:off x="0" y="538500"/>
            <a:ext cx="9144000" cy="429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3400"/>
              <a:t>Bilgiyi Saklama Sanatı </a:t>
            </a:r>
            <a:endParaRPr b="1" sz="3400"/>
          </a:p>
          <a:p>
            <a:pPr indent="0" lvl="0" marL="0" marR="0" rtl="0" algn="ctr">
              <a:lnSpc>
                <a:spcPct val="100000"/>
              </a:lnSpc>
              <a:spcBef>
                <a:spcPts val="0"/>
              </a:spcBef>
              <a:spcAft>
                <a:spcPts val="0"/>
              </a:spcAft>
              <a:buNone/>
            </a:pPr>
            <a:r>
              <a:rPr b="1" lang="en-US" sz="3400"/>
              <a:t>S</a:t>
            </a:r>
            <a:r>
              <a:rPr b="1" lang="en-US" sz="3400"/>
              <a:t>teganografi</a:t>
            </a:r>
            <a:endParaRPr b="1" i="0" sz="34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8" name="Shape 398"/>
        <p:cNvGrpSpPr/>
        <p:nvPr/>
      </p:nvGrpSpPr>
      <p:grpSpPr>
        <a:xfrm>
          <a:off x="0" y="0"/>
          <a:ext cx="0" cy="0"/>
          <a:chOff x="0" y="0"/>
          <a:chExt cx="0" cy="0"/>
        </a:xfrm>
      </p:grpSpPr>
      <p:sp>
        <p:nvSpPr>
          <p:cNvPr id="399" name="Google Shape;399;p20"/>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Steganografinin zararlı yazılımlarda kullanımı</a:t>
            </a:r>
            <a:endParaRPr sz="2200">
              <a:solidFill>
                <a:srgbClr val="FFFFFF"/>
              </a:solidFill>
            </a:endParaRPr>
          </a:p>
        </p:txBody>
      </p:sp>
      <p:sp>
        <p:nvSpPr>
          <p:cNvPr id="400" name="Google Shape;400;p20"/>
          <p:cNvSpPr txBox="1"/>
          <p:nvPr/>
        </p:nvSpPr>
        <p:spPr>
          <a:xfrm>
            <a:off x="3499550" y="635000"/>
            <a:ext cx="5591400" cy="4225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1400"/>
              </a:spcBef>
              <a:spcAft>
                <a:spcPts val="0"/>
              </a:spcAft>
              <a:buClr>
                <a:schemeClr val="lt1"/>
              </a:buClr>
              <a:buSzPts val="1500"/>
              <a:buChar char="❏"/>
            </a:pPr>
            <a:r>
              <a:rPr lang="en-US" sz="1500">
                <a:solidFill>
                  <a:srgbClr val="FFFFFF"/>
                </a:solidFill>
              </a:rPr>
              <a:t>2011’de, </a:t>
            </a:r>
            <a:r>
              <a:rPr lang="en-US" sz="1500">
                <a:solidFill>
                  <a:srgbClr val="FFFFFF"/>
                </a:solidFill>
              </a:rPr>
              <a:t>Duqu  zararlı yazılımı </a:t>
            </a:r>
            <a:r>
              <a:rPr lang="en-US" sz="1500">
                <a:solidFill>
                  <a:schemeClr val="lt1"/>
                </a:solidFill>
              </a:rPr>
              <a:t>elde ettiği veriler jpeg resim dosyalarına saklayarak dışarı sızdırdı.</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a:solidFill>
                  <a:srgbClr val="FFFFFF"/>
                </a:solidFill>
              </a:rPr>
              <a:t>Böylece ilk kez bir siber saldırıda steganografi kullanıldı. </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a:solidFill>
                  <a:srgbClr val="FFFFFF"/>
                </a:solidFill>
              </a:rPr>
              <a:t>2014'te, </a:t>
            </a:r>
            <a:r>
              <a:rPr lang="en-US" sz="1500" u="sng">
                <a:solidFill>
                  <a:schemeClr val="hlink"/>
                </a:solidFill>
                <a:hlinkClick r:id="rId3"/>
              </a:rPr>
              <a:t>Zeus bankacılık Truva atı (ZeusVM)</a:t>
            </a:r>
            <a:r>
              <a:rPr lang="en-US" sz="1500">
                <a:solidFill>
                  <a:srgbClr val="FFFFFF"/>
                </a:solidFill>
              </a:rPr>
              <a:t>, gönderdiği zararlı komutları görüntü steganografi ile gizledi.</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u="sng">
                <a:solidFill>
                  <a:schemeClr val="hlink"/>
                </a:solidFill>
                <a:hlinkClick r:id="rId4"/>
              </a:rPr>
              <a:t>Lurk</a:t>
            </a:r>
            <a:r>
              <a:rPr lang="en-US" sz="1500">
                <a:solidFill>
                  <a:srgbClr val="FFFFFF"/>
                </a:solidFill>
              </a:rPr>
              <a:t> fidye yazılımı, şifreli URL'yi bir BMP dosyasına gizleyerek zararlı payload'u sisteme yükledi.</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a:solidFill>
                  <a:srgbClr val="FFFFFF"/>
                </a:solidFill>
              </a:rPr>
              <a:t>Hackerlar için, kodları resim veya ses dosyasına gizlemek sadece işin yarısıdır. Ayrıca, kodu çalıştırmak için hedef bilgisayarda kötücül veya hatalı program olması gerekir. Suçlular, kötü yazılımları zaten ele geçirilmiş sistemlere iletmek için steganografiyi kullanırlar.</a:t>
            </a:r>
            <a:endParaRPr sz="1500">
              <a:solidFill>
                <a:srgbClr val="FFFFFF"/>
              </a:solidFill>
            </a:endParaRPr>
          </a:p>
        </p:txBody>
      </p:sp>
      <p:pic>
        <p:nvPicPr>
          <p:cNvPr id="401" name="Google Shape;401;p20"/>
          <p:cNvPicPr preferRelativeResize="0"/>
          <p:nvPr/>
        </p:nvPicPr>
        <p:blipFill>
          <a:blip r:embed="rId5">
            <a:alphaModFix/>
          </a:blip>
          <a:stretch>
            <a:fillRect/>
          </a:stretch>
        </p:blipFill>
        <p:spPr>
          <a:xfrm>
            <a:off x="114225" y="1922600"/>
            <a:ext cx="3452350" cy="2700725"/>
          </a:xfrm>
          <a:prstGeom prst="rect">
            <a:avLst/>
          </a:prstGeom>
          <a:noFill/>
          <a:ln>
            <a:noFill/>
          </a:ln>
        </p:spPr>
      </p:pic>
      <p:pic>
        <p:nvPicPr>
          <p:cNvPr id="402" name="Google Shape;402;p20"/>
          <p:cNvPicPr preferRelativeResize="0"/>
          <p:nvPr/>
        </p:nvPicPr>
        <p:blipFill rotWithShape="1">
          <a:blip r:embed="rId6">
            <a:alphaModFix/>
          </a:blip>
          <a:srcRect b="0" l="0" r="0" t="10015"/>
          <a:stretch/>
        </p:blipFill>
        <p:spPr>
          <a:xfrm>
            <a:off x="253650" y="744325"/>
            <a:ext cx="1496775" cy="1066474"/>
          </a:xfrm>
          <a:prstGeom prst="rect">
            <a:avLst/>
          </a:prstGeom>
          <a:noFill/>
          <a:ln>
            <a:noFill/>
          </a:ln>
        </p:spPr>
      </p:pic>
      <p:sp>
        <p:nvSpPr>
          <p:cNvPr id="403" name="Google Shape;403;p20"/>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7"/>
              </a:rPr>
              <a:t>malwarebytes.com</a:t>
            </a:r>
            <a:endParaRPr sz="1000">
              <a:solidFill>
                <a:srgbClr val="FFF2CC"/>
              </a:solidFill>
            </a:endParaRPr>
          </a:p>
        </p:txBody>
      </p:sp>
      <p:pic>
        <p:nvPicPr>
          <p:cNvPr id="404" name="Google Shape;404;p20"/>
          <p:cNvPicPr preferRelativeResize="0"/>
          <p:nvPr/>
        </p:nvPicPr>
        <p:blipFill rotWithShape="1">
          <a:blip r:embed="rId6">
            <a:alphaModFix/>
          </a:blip>
          <a:srcRect b="0" l="0" r="0" t="10015"/>
          <a:stretch/>
        </p:blipFill>
        <p:spPr>
          <a:xfrm>
            <a:off x="1942950" y="744325"/>
            <a:ext cx="1496775" cy="1066474"/>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6" name="Shape 1286"/>
        <p:cNvGrpSpPr/>
        <p:nvPr/>
      </p:nvGrpSpPr>
      <p:grpSpPr>
        <a:xfrm>
          <a:off x="0" y="0"/>
          <a:ext cx="0" cy="0"/>
          <a:chOff x="0" y="0"/>
          <a:chExt cx="0" cy="0"/>
        </a:xfrm>
      </p:grpSpPr>
      <p:sp>
        <p:nvSpPr>
          <p:cNvPr id="1287" name="Google Shape;1287;p110"/>
          <p:cNvSpPr txBox="1"/>
          <p:nvPr>
            <p:ph idx="1" type="body"/>
          </p:nvPr>
        </p:nvSpPr>
        <p:spPr>
          <a:xfrm>
            <a:off x="5501575" y="770800"/>
            <a:ext cx="3500100" cy="3914700"/>
          </a:xfrm>
          <a:prstGeom prst="rect">
            <a:avLst/>
          </a:prstGeom>
          <a:noFill/>
          <a:ln>
            <a:noFill/>
          </a:ln>
        </p:spPr>
        <p:txBody>
          <a:bodyPr anchorCtr="0" anchor="t" bIns="34275" lIns="68575" spcFirstLastPara="1" rIns="68575" wrap="square" tIns="34275">
            <a:normAutofit fontScale="92500" lnSpcReduction="10000"/>
          </a:bodyPr>
          <a:lstStyle/>
          <a:p>
            <a:pPr indent="-310832" lvl="0" marL="457200" rtl="0" algn="l">
              <a:lnSpc>
                <a:spcPct val="150000"/>
              </a:lnSpc>
              <a:spcBef>
                <a:spcPts val="1400"/>
              </a:spcBef>
              <a:spcAft>
                <a:spcPts val="0"/>
              </a:spcAft>
              <a:buClr>
                <a:srgbClr val="FFFFFF"/>
              </a:buClr>
              <a:buSzPct val="77777"/>
              <a:buChar char="❏"/>
            </a:pPr>
            <a:r>
              <a:rPr lang="en-US">
                <a:solidFill>
                  <a:srgbClr val="FFFFFF"/>
                </a:solidFill>
              </a:rPr>
              <a:t>mix.mp3 müzik dosyasını dinleyip gizlenen bilgi olup olmadığı  kontrol edin.</a:t>
            </a:r>
            <a:endParaRPr>
              <a:solidFill>
                <a:srgbClr val="FFFFFF"/>
              </a:solidFill>
            </a:endParaRPr>
          </a:p>
          <a:p>
            <a:pPr indent="-310832" lvl="0" marL="457200" rtl="0" algn="l">
              <a:lnSpc>
                <a:spcPct val="150000"/>
              </a:lnSpc>
              <a:spcBef>
                <a:spcPts val="0"/>
              </a:spcBef>
              <a:spcAft>
                <a:spcPts val="0"/>
              </a:spcAft>
              <a:buClr>
                <a:srgbClr val="FFFFFF"/>
              </a:buClr>
              <a:buSzPct val="77777"/>
              <a:buChar char="❏"/>
            </a:pPr>
            <a:r>
              <a:rPr lang="en-US">
                <a:solidFill>
                  <a:srgbClr val="FFFFFF"/>
                </a:solidFill>
              </a:rPr>
              <a:t>mix.mp3 dosyasını </a:t>
            </a:r>
            <a:r>
              <a:rPr lang="en-US" u="sng">
                <a:solidFill>
                  <a:schemeClr val="hlink"/>
                </a:solidFill>
                <a:hlinkClick r:id="rId3"/>
              </a:rPr>
              <a:t>sonic visualizer </a:t>
            </a:r>
            <a:r>
              <a:rPr lang="en-US">
                <a:solidFill>
                  <a:srgbClr val="FFFFFF"/>
                </a:solidFill>
              </a:rPr>
              <a:t> programında açın. </a:t>
            </a:r>
            <a:endParaRPr>
              <a:solidFill>
                <a:srgbClr val="FFFFFF"/>
              </a:solidFill>
            </a:endParaRPr>
          </a:p>
          <a:p>
            <a:pPr indent="-310832" lvl="0" marL="457200" rtl="0" algn="l">
              <a:lnSpc>
                <a:spcPct val="150000"/>
              </a:lnSpc>
              <a:spcBef>
                <a:spcPts val="0"/>
              </a:spcBef>
              <a:spcAft>
                <a:spcPts val="0"/>
              </a:spcAft>
              <a:buClr>
                <a:srgbClr val="FFFFFF"/>
              </a:buClr>
              <a:buSzPct val="77777"/>
              <a:buChar char="❏"/>
            </a:pPr>
            <a:r>
              <a:rPr lang="en-US">
                <a:solidFill>
                  <a:srgbClr val="FFFFFF"/>
                </a:solidFill>
              </a:rPr>
              <a:t>Programın layer bölümünden add melodic range spectrogram seçip kanallar ile oynayarak gizli bilgiyi bulun.</a:t>
            </a:r>
            <a:endParaRPr>
              <a:solidFill>
                <a:srgbClr val="FFFFFF"/>
              </a:solidFill>
            </a:endParaRPr>
          </a:p>
          <a:p>
            <a:pPr indent="-310832" lvl="0" marL="457200" rtl="0" algn="l">
              <a:lnSpc>
                <a:spcPct val="150000"/>
              </a:lnSpc>
              <a:spcBef>
                <a:spcPts val="0"/>
              </a:spcBef>
              <a:spcAft>
                <a:spcPts val="0"/>
              </a:spcAft>
              <a:buClr>
                <a:srgbClr val="FFFFFF"/>
              </a:buClr>
              <a:buSzPct val="77777"/>
              <a:buChar char="❏"/>
            </a:pPr>
            <a:r>
              <a:rPr lang="en-US">
                <a:solidFill>
                  <a:srgbClr val="FFFFFF"/>
                </a:solidFill>
              </a:rPr>
              <a:t>World on fire.wav dosyası için benzer çalışmayı yapın.</a:t>
            </a:r>
            <a:endParaRPr>
              <a:solidFill>
                <a:srgbClr val="FFFFFF"/>
              </a:solidFill>
            </a:endParaRPr>
          </a:p>
        </p:txBody>
      </p:sp>
      <p:pic>
        <p:nvPicPr>
          <p:cNvPr id="1288" name="Google Shape;1288;p110"/>
          <p:cNvPicPr preferRelativeResize="0"/>
          <p:nvPr/>
        </p:nvPicPr>
        <p:blipFill>
          <a:blip r:embed="rId4">
            <a:alphaModFix/>
          </a:blip>
          <a:stretch>
            <a:fillRect/>
          </a:stretch>
        </p:blipFill>
        <p:spPr>
          <a:xfrm>
            <a:off x="79800" y="26587"/>
            <a:ext cx="986649" cy="436125"/>
          </a:xfrm>
          <a:prstGeom prst="rect">
            <a:avLst/>
          </a:prstGeom>
          <a:noFill/>
          <a:ln>
            <a:noFill/>
          </a:ln>
        </p:spPr>
      </p:pic>
      <p:sp>
        <p:nvSpPr>
          <p:cNvPr id="1289" name="Google Shape;1289;p110"/>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chemeClr val="lt1"/>
                </a:solidFill>
              </a:rPr>
              <a:t>Uygulama: </a:t>
            </a:r>
            <a:r>
              <a:rPr lang="en-US" sz="2200" u="sng">
                <a:solidFill>
                  <a:schemeClr val="hlink"/>
                </a:solidFill>
                <a:hlinkClick r:id="rId5"/>
              </a:rPr>
              <a:t>Mel spektrum frekans ile gizlenen veriyi bulma</a:t>
            </a:r>
            <a:endParaRPr sz="2200">
              <a:solidFill>
                <a:srgbClr val="FFFFFF"/>
              </a:solidFill>
            </a:endParaRPr>
          </a:p>
        </p:txBody>
      </p:sp>
      <p:pic>
        <p:nvPicPr>
          <p:cNvPr id="1290" name="Google Shape;1290;p110"/>
          <p:cNvPicPr preferRelativeResize="0"/>
          <p:nvPr>
            <p:ph idx="4294967295" type="body"/>
          </p:nvPr>
        </p:nvPicPr>
        <p:blipFill rotWithShape="1">
          <a:blip r:embed="rId6">
            <a:alphaModFix/>
          </a:blip>
          <a:srcRect b="0" l="0" r="0" t="0"/>
          <a:stretch/>
        </p:blipFill>
        <p:spPr>
          <a:xfrm>
            <a:off x="175975" y="1367550"/>
            <a:ext cx="5325600" cy="3187200"/>
          </a:xfrm>
          <a:prstGeom prst="rect">
            <a:avLst/>
          </a:prstGeom>
          <a:noFill/>
          <a:ln>
            <a:noFill/>
          </a:ln>
        </p:spPr>
      </p:pic>
      <p:grpSp>
        <p:nvGrpSpPr>
          <p:cNvPr id="1291" name="Google Shape;1291;p110"/>
          <p:cNvGrpSpPr/>
          <p:nvPr/>
        </p:nvGrpSpPr>
        <p:grpSpPr>
          <a:xfrm>
            <a:off x="175975" y="712188"/>
            <a:ext cx="1662000" cy="457213"/>
            <a:chOff x="175975" y="712188"/>
            <a:chExt cx="1662000" cy="457213"/>
          </a:xfrm>
        </p:grpSpPr>
        <p:pic>
          <p:nvPicPr>
            <p:cNvPr id="1292" name="Google Shape;1292;p110" title="mix_test.mp3">
              <a:hlinkClick r:id="rId7"/>
            </p:cNvPr>
            <p:cNvPicPr preferRelativeResize="0"/>
            <p:nvPr/>
          </p:nvPicPr>
          <p:blipFill>
            <a:blip r:embed="rId8">
              <a:alphaModFix/>
            </a:blip>
            <a:stretch>
              <a:fillRect/>
            </a:stretch>
          </p:blipFill>
          <p:spPr>
            <a:xfrm>
              <a:off x="175975" y="712188"/>
              <a:ext cx="457200" cy="457200"/>
            </a:xfrm>
            <a:prstGeom prst="rect">
              <a:avLst/>
            </a:prstGeom>
            <a:noFill/>
            <a:ln>
              <a:noFill/>
            </a:ln>
          </p:spPr>
        </p:pic>
        <p:sp>
          <p:nvSpPr>
            <p:cNvPr id="1293" name="Google Shape;1293;p110"/>
            <p:cNvSpPr txBox="1"/>
            <p:nvPr/>
          </p:nvSpPr>
          <p:spPr>
            <a:xfrm>
              <a:off x="633175" y="712200"/>
              <a:ext cx="1204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lt1"/>
                  </a:solidFill>
                </a:rPr>
                <a:t>mix.mp3</a:t>
              </a:r>
              <a:endParaRPr sz="1800">
                <a:solidFill>
                  <a:schemeClr val="lt1"/>
                </a:solidFill>
              </a:endParaRPr>
            </a:p>
          </p:txBody>
        </p:sp>
      </p:grpSp>
      <p:grpSp>
        <p:nvGrpSpPr>
          <p:cNvPr id="1294" name="Google Shape;1294;p110"/>
          <p:cNvGrpSpPr/>
          <p:nvPr/>
        </p:nvGrpSpPr>
        <p:grpSpPr>
          <a:xfrm>
            <a:off x="2432350" y="712188"/>
            <a:ext cx="2905200" cy="457213"/>
            <a:chOff x="2432350" y="712188"/>
            <a:chExt cx="2905200" cy="457213"/>
          </a:xfrm>
        </p:grpSpPr>
        <p:pic>
          <p:nvPicPr>
            <p:cNvPr id="1295" name="Google Shape;1295;p110" title="World_On_Fire.wav">
              <a:hlinkClick r:id="rId9"/>
            </p:cNvPr>
            <p:cNvPicPr preferRelativeResize="0"/>
            <p:nvPr/>
          </p:nvPicPr>
          <p:blipFill>
            <a:blip r:embed="rId8">
              <a:alphaModFix/>
            </a:blip>
            <a:stretch>
              <a:fillRect/>
            </a:stretch>
          </p:blipFill>
          <p:spPr>
            <a:xfrm>
              <a:off x="2432350" y="712188"/>
              <a:ext cx="457200" cy="457200"/>
            </a:xfrm>
            <a:prstGeom prst="rect">
              <a:avLst/>
            </a:prstGeom>
            <a:noFill/>
            <a:ln>
              <a:noFill/>
            </a:ln>
          </p:spPr>
        </p:pic>
        <p:sp>
          <p:nvSpPr>
            <p:cNvPr id="1296" name="Google Shape;1296;p110"/>
            <p:cNvSpPr txBox="1"/>
            <p:nvPr/>
          </p:nvSpPr>
          <p:spPr>
            <a:xfrm>
              <a:off x="2889550" y="712200"/>
              <a:ext cx="24480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lt1"/>
                  </a:solidFill>
                </a:rPr>
                <a:t>World on fire.wav</a:t>
              </a:r>
              <a:endParaRPr sz="1800">
                <a:solidFill>
                  <a:schemeClr val="lt1"/>
                </a:solidFill>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0" name="Shape 1300"/>
        <p:cNvGrpSpPr/>
        <p:nvPr/>
      </p:nvGrpSpPr>
      <p:grpSpPr>
        <a:xfrm>
          <a:off x="0" y="0"/>
          <a:ext cx="0" cy="0"/>
          <a:chOff x="0" y="0"/>
          <a:chExt cx="0" cy="0"/>
        </a:xfrm>
      </p:grpSpPr>
      <p:sp>
        <p:nvSpPr>
          <p:cNvPr id="1301" name="Google Shape;1301;p111"/>
          <p:cNvSpPr txBox="1"/>
          <p:nvPr>
            <p:ph type="title"/>
          </p:nvPr>
        </p:nvSpPr>
        <p:spPr>
          <a:xfrm>
            <a:off x="229150" y="-24750"/>
            <a:ext cx="86454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chemeClr val="lt1"/>
                </a:solidFill>
              </a:rPr>
              <a:t>Mel spektrum frekans ile gizlenen veriyi bulma</a:t>
            </a:r>
            <a:endParaRPr sz="2200">
              <a:solidFill>
                <a:srgbClr val="FFFFFF"/>
              </a:solidFill>
            </a:endParaRPr>
          </a:p>
        </p:txBody>
      </p:sp>
      <p:pic>
        <p:nvPicPr>
          <p:cNvPr id="1302" name="Google Shape;1302;p111"/>
          <p:cNvPicPr preferRelativeResize="0"/>
          <p:nvPr/>
        </p:nvPicPr>
        <p:blipFill rotWithShape="1">
          <a:blip r:embed="rId3">
            <a:alphaModFix/>
          </a:blip>
          <a:srcRect b="13832" l="13005" r="0" t="8588"/>
          <a:stretch/>
        </p:blipFill>
        <p:spPr>
          <a:xfrm>
            <a:off x="229162" y="1001900"/>
            <a:ext cx="3139127" cy="1414476"/>
          </a:xfrm>
          <a:prstGeom prst="rect">
            <a:avLst/>
          </a:prstGeom>
          <a:noFill/>
          <a:ln>
            <a:noFill/>
          </a:ln>
        </p:spPr>
      </p:pic>
      <p:pic>
        <p:nvPicPr>
          <p:cNvPr id="1303" name="Google Shape;1303;p111"/>
          <p:cNvPicPr preferRelativeResize="0"/>
          <p:nvPr/>
        </p:nvPicPr>
        <p:blipFill rotWithShape="1">
          <a:blip r:embed="rId4">
            <a:alphaModFix/>
          </a:blip>
          <a:srcRect b="17795" l="11457" r="0" t="9981"/>
          <a:stretch/>
        </p:blipFill>
        <p:spPr>
          <a:xfrm>
            <a:off x="229150" y="3126351"/>
            <a:ext cx="3139152" cy="1503499"/>
          </a:xfrm>
          <a:prstGeom prst="rect">
            <a:avLst/>
          </a:prstGeom>
          <a:noFill/>
          <a:ln>
            <a:noFill/>
          </a:ln>
        </p:spPr>
      </p:pic>
      <p:grpSp>
        <p:nvGrpSpPr>
          <p:cNvPr id="1304" name="Google Shape;1304;p111"/>
          <p:cNvGrpSpPr/>
          <p:nvPr/>
        </p:nvGrpSpPr>
        <p:grpSpPr>
          <a:xfrm>
            <a:off x="178450" y="620438"/>
            <a:ext cx="1662000" cy="457213"/>
            <a:chOff x="175975" y="712188"/>
            <a:chExt cx="1662000" cy="457213"/>
          </a:xfrm>
        </p:grpSpPr>
        <p:pic>
          <p:nvPicPr>
            <p:cNvPr id="1305" name="Google Shape;1305;p111" title="mix_test.mp3">
              <a:hlinkClick r:id="rId5"/>
            </p:cNvPr>
            <p:cNvPicPr preferRelativeResize="0"/>
            <p:nvPr/>
          </p:nvPicPr>
          <p:blipFill>
            <a:blip r:embed="rId6">
              <a:alphaModFix/>
            </a:blip>
            <a:stretch>
              <a:fillRect/>
            </a:stretch>
          </p:blipFill>
          <p:spPr>
            <a:xfrm>
              <a:off x="175975" y="712188"/>
              <a:ext cx="457200" cy="457200"/>
            </a:xfrm>
            <a:prstGeom prst="rect">
              <a:avLst/>
            </a:prstGeom>
            <a:noFill/>
            <a:ln>
              <a:noFill/>
            </a:ln>
          </p:spPr>
        </p:pic>
        <p:sp>
          <p:nvSpPr>
            <p:cNvPr id="1306" name="Google Shape;1306;p111"/>
            <p:cNvSpPr txBox="1"/>
            <p:nvPr/>
          </p:nvSpPr>
          <p:spPr>
            <a:xfrm>
              <a:off x="633175" y="712200"/>
              <a:ext cx="1204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lt1"/>
                  </a:solidFill>
                </a:rPr>
                <a:t>mix.mp3</a:t>
              </a:r>
              <a:endParaRPr sz="1800">
                <a:solidFill>
                  <a:schemeClr val="lt1"/>
                </a:solidFill>
              </a:endParaRPr>
            </a:p>
          </p:txBody>
        </p:sp>
      </p:grpSp>
      <p:grpSp>
        <p:nvGrpSpPr>
          <p:cNvPr id="1307" name="Google Shape;1307;p111"/>
          <p:cNvGrpSpPr/>
          <p:nvPr/>
        </p:nvGrpSpPr>
        <p:grpSpPr>
          <a:xfrm>
            <a:off x="175475" y="2669138"/>
            <a:ext cx="2905200" cy="457213"/>
            <a:chOff x="2432350" y="712188"/>
            <a:chExt cx="2905200" cy="457213"/>
          </a:xfrm>
        </p:grpSpPr>
        <p:pic>
          <p:nvPicPr>
            <p:cNvPr id="1308" name="Google Shape;1308;p111" title="World_On_Fire.wav">
              <a:hlinkClick r:id="rId7"/>
            </p:cNvPr>
            <p:cNvPicPr preferRelativeResize="0"/>
            <p:nvPr/>
          </p:nvPicPr>
          <p:blipFill>
            <a:blip r:embed="rId6">
              <a:alphaModFix/>
            </a:blip>
            <a:stretch>
              <a:fillRect/>
            </a:stretch>
          </p:blipFill>
          <p:spPr>
            <a:xfrm>
              <a:off x="2432350" y="712188"/>
              <a:ext cx="457200" cy="457200"/>
            </a:xfrm>
            <a:prstGeom prst="rect">
              <a:avLst/>
            </a:prstGeom>
            <a:noFill/>
            <a:ln>
              <a:noFill/>
            </a:ln>
          </p:spPr>
        </p:pic>
        <p:sp>
          <p:nvSpPr>
            <p:cNvPr id="1309" name="Google Shape;1309;p111"/>
            <p:cNvSpPr txBox="1"/>
            <p:nvPr/>
          </p:nvSpPr>
          <p:spPr>
            <a:xfrm>
              <a:off x="2889550" y="712200"/>
              <a:ext cx="24480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lt1"/>
                  </a:solidFill>
                </a:rPr>
                <a:t>World on fire.wav</a:t>
              </a:r>
              <a:endParaRPr sz="1800">
                <a:solidFill>
                  <a:schemeClr val="lt1"/>
                </a:solidFill>
              </a:endParaRPr>
            </a:p>
          </p:txBody>
        </p:sp>
      </p:grpSp>
      <p:pic>
        <p:nvPicPr>
          <p:cNvPr id="1310" name="Google Shape;1310;p111"/>
          <p:cNvPicPr preferRelativeResize="0"/>
          <p:nvPr/>
        </p:nvPicPr>
        <p:blipFill rotWithShape="1">
          <a:blip r:embed="rId8">
            <a:alphaModFix/>
          </a:blip>
          <a:srcRect b="14416" l="21576" r="23715" t="9549"/>
          <a:stretch/>
        </p:blipFill>
        <p:spPr>
          <a:xfrm>
            <a:off x="3730599" y="1001900"/>
            <a:ext cx="2598743" cy="3611575"/>
          </a:xfrm>
          <a:prstGeom prst="rect">
            <a:avLst/>
          </a:prstGeom>
          <a:noFill/>
          <a:ln>
            <a:noFill/>
          </a:ln>
        </p:spPr>
      </p:pic>
      <p:pic>
        <p:nvPicPr>
          <p:cNvPr id="1311" name="Google Shape;1311;p111"/>
          <p:cNvPicPr preferRelativeResize="0"/>
          <p:nvPr/>
        </p:nvPicPr>
        <p:blipFill rotWithShape="1">
          <a:blip r:embed="rId9">
            <a:alphaModFix/>
          </a:blip>
          <a:srcRect b="15716" l="8583" r="20830" t="12092"/>
          <a:stretch/>
        </p:blipFill>
        <p:spPr>
          <a:xfrm>
            <a:off x="6574200" y="2077863"/>
            <a:ext cx="2414575" cy="9877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5" name="Shape 1315"/>
        <p:cNvGrpSpPr/>
        <p:nvPr/>
      </p:nvGrpSpPr>
      <p:grpSpPr>
        <a:xfrm>
          <a:off x="0" y="0"/>
          <a:ext cx="0" cy="0"/>
          <a:chOff x="0" y="0"/>
          <a:chExt cx="0" cy="0"/>
        </a:xfrm>
      </p:grpSpPr>
      <p:pic>
        <p:nvPicPr>
          <p:cNvPr id="1316" name="Google Shape;1316;p112"/>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317" name="Google Shape;1317;p112"/>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Ses dosyasını tersine çevirme</a:t>
            </a:r>
            <a:endParaRPr sz="2200">
              <a:solidFill>
                <a:srgbClr val="FFFFFF"/>
              </a:solidFill>
            </a:endParaRPr>
          </a:p>
        </p:txBody>
      </p:sp>
      <p:sp>
        <p:nvSpPr>
          <p:cNvPr id="1318" name="Google Shape;1318;p112"/>
          <p:cNvSpPr txBox="1"/>
          <p:nvPr/>
        </p:nvSpPr>
        <p:spPr>
          <a:xfrm>
            <a:off x="353975" y="1147750"/>
            <a:ext cx="5071800" cy="35853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050">
                <a:solidFill>
                  <a:srgbClr val="2E95D3"/>
                </a:solidFill>
                <a:latin typeface="Courier New"/>
                <a:ea typeface="Courier New"/>
                <a:cs typeface="Courier New"/>
                <a:sym typeface="Courier New"/>
              </a:rPr>
              <a:t>import</a:t>
            </a:r>
            <a:r>
              <a:rPr b="1" lang="en-US" sz="1050">
                <a:solidFill>
                  <a:srgbClr val="FFFFFF"/>
                </a:solidFill>
                <a:latin typeface="Courier New"/>
                <a:ea typeface="Courier New"/>
                <a:cs typeface="Courier New"/>
                <a:sym typeface="Courier New"/>
              </a:rPr>
              <a:t> pydub</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2E95D3"/>
                </a:solidFill>
                <a:latin typeface="Courier New"/>
                <a:ea typeface="Courier New"/>
                <a:cs typeface="Courier New"/>
                <a:sym typeface="Courier New"/>
              </a:rPr>
              <a:t>import</a:t>
            </a:r>
            <a:r>
              <a:rPr b="1" lang="en-US" sz="1050">
                <a:solidFill>
                  <a:srgbClr val="FFFFFF"/>
                </a:solidFill>
                <a:latin typeface="Courier New"/>
                <a:ea typeface="Courier New"/>
                <a:cs typeface="Courier New"/>
                <a:sym typeface="Courier New"/>
              </a:rPr>
              <a:t> os</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2E95D3"/>
                </a:solidFill>
                <a:latin typeface="Courier New"/>
                <a:ea typeface="Courier New"/>
                <a:cs typeface="Courier New"/>
                <a:sym typeface="Courier New"/>
              </a:rPr>
              <a:t>def</a:t>
            </a:r>
            <a:r>
              <a:rPr b="1" lang="en-US" sz="1050">
                <a:solidFill>
                  <a:srgbClr val="FFFFFF"/>
                </a:solidFill>
                <a:latin typeface="Courier New"/>
                <a:ea typeface="Courier New"/>
                <a:cs typeface="Courier New"/>
                <a:sym typeface="Courier New"/>
              </a:rPr>
              <a:t> </a:t>
            </a:r>
            <a:r>
              <a:rPr b="1" lang="en-US" sz="1050">
                <a:solidFill>
                  <a:srgbClr val="F22C3D"/>
                </a:solidFill>
                <a:latin typeface="Courier New"/>
                <a:ea typeface="Courier New"/>
                <a:cs typeface="Courier New"/>
                <a:sym typeface="Courier New"/>
              </a:rPr>
              <a:t>reverse_audio_mp3</a:t>
            </a:r>
            <a:r>
              <a:rPr b="1" lang="en-US" sz="1050">
                <a:solidFill>
                  <a:srgbClr val="FFFFFF"/>
                </a:solidFill>
                <a:latin typeface="Courier New"/>
                <a:ea typeface="Courier New"/>
                <a:cs typeface="Courier New"/>
                <a:sym typeface="Courier New"/>
              </a:rPr>
              <a:t>(input_file):</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    # Orijinal dosya adını ve uzantısını ayırma</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file_name, file_extension = os.path.splitext(input_file)</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output_file = </a:t>
            </a:r>
            <a:r>
              <a:rPr b="1" lang="en-US" sz="1050">
                <a:solidFill>
                  <a:srgbClr val="00A67D"/>
                </a:solidFill>
                <a:latin typeface="Courier New"/>
                <a:ea typeface="Courier New"/>
                <a:cs typeface="Courier New"/>
                <a:sym typeface="Courier New"/>
              </a:rPr>
              <a:t>f"{file_name}_reversed{file_extension}"</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    # MP3 dosyasını yükleme</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audio = pydub.AudioSegment.from_file(input_file)</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    # Ses dosyasını tersine çevirme</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reversed_audio = audio.reverse()</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    # Ters çevrilmiş ses dosyasını kaydetme</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reversed_audio.export(output_file</a:t>
            </a:r>
            <a:r>
              <a:rPr b="1" lang="en-US" sz="1050">
                <a:solidFill>
                  <a:srgbClr val="FFFFFF"/>
                </a:solidFill>
                <a:latin typeface="Courier New"/>
                <a:ea typeface="Courier New"/>
                <a:cs typeface="Courier New"/>
                <a:sym typeface="Courier New"/>
              </a:rPr>
              <a:t>,</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a:t>
            </a:r>
            <a:r>
              <a:rPr b="1" lang="en-US" sz="1050">
                <a:solidFill>
                  <a:srgbClr val="E9950C"/>
                </a:solidFill>
                <a:latin typeface="Courier New"/>
                <a:ea typeface="Courier New"/>
                <a:cs typeface="Courier New"/>
                <a:sym typeface="Courier New"/>
              </a:rPr>
              <a:t>format</a:t>
            </a:r>
            <a:r>
              <a:rPr b="1" lang="en-US" sz="1050">
                <a:solidFill>
                  <a:srgbClr val="FFFFFF"/>
                </a:solidFill>
                <a:latin typeface="Courier New"/>
                <a:ea typeface="Courier New"/>
                <a:cs typeface="Courier New"/>
                <a:sym typeface="Courier New"/>
              </a:rPr>
              <a:t>=file_extension.strip(</a:t>
            </a:r>
            <a:r>
              <a:rPr b="1" lang="en-US" sz="1050">
                <a:solidFill>
                  <a:srgbClr val="00A67D"/>
                </a:solidFill>
                <a:latin typeface="Courier New"/>
                <a:ea typeface="Courier New"/>
                <a:cs typeface="Courier New"/>
                <a:sym typeface="Courier New"/>
              </a:rPr>
              <a:t>'.'</a:t>
            </a:r>
            <a:r>
              <a:rPr b="1" lang="en-US" sz="1050">
                <a:solidFill>
                  <a:srgbClr val="FFFFFF"/>
                </a:solidFill>
                <a:latin typeface="Courier New"/>
                <a:ea typeface="Courier New"/>
                <a:cs typeface="Courier New"/>
                <a:sym typeface="Courier New"/>
              </a:rPr>
              <a:t>))</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a:t>
            </a:r>
            <a:r>
              <a:rPr b="1" lang="en-US" sz="1050">
                <a:solidFill>
                  <a:srgbClr val="2E95D3"/>
                </a:solidFill>
                <a:latin typeface="Courier New"/>
                <a:ea typeface="Courier New"/>
                <a:cs typeface="Courier New"/>
                <a:sym typeface="Courier New"/>
              </a:rPr>
              <a:t>return</a:t>
            </a:r>
            <a:r>
              <a:rPr b="1" lang="en-US" sz="1050">
                <a:solidFill>
                  <a:srgbClr val="FFFFFF"/>
                </a:solidFill>
                <a:latin typeface="Courier New"/>
                <a:ea typeface="Courier New"/>
                <a:cs typeface="Courier New"/>
                <a:sym typeface="Courier New"/>
              </a:rPr>
              <a:t> output_file</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100">
              <a:solidFill>
                <a:schemeClr val="dk1"/>
              </a:solidFill>
            </a:endParaRPr>
          </a:p>
          <a:p>
            <a:pPr indent="0" lvl="0" marL="0" rtl="0" algn="l">
              <a:spcBef>
                <a:spcPts val="0"/>
              </a:spcBef>
              <a:spcAft>
                <a:spcPts val="0"/>
              </a:spcAft>
              <a:buClr>
                <a:schemeClr val="dk1"/>
              </a:buClr>
              <a:buSzPts val="1100"/>
              <a:buFont typeface="Arial"/>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2E95D3"/>
              </a:solidFill>
              <a:latin typeface="Courier New"/>
              <a:ea typeface="Courier New"/>
              <a:cs typeface="Courier New"/>
              <a:sym typeface="Courier New"/>
            </a:endParaRPr>
          </a:p>
        </p:txBody>
      </p:sp>
      <p:sp>
        <p:nvSpPr>
          <p:cNvPr id="1319" name="Google Shape;1319;p112"/>
          <p:cNvSpPr txBox="1"/>
          <p:nvPr/>
        </p:nvSpPr>
        <p:spPr>
          <a:xfrm>
            <a:off x="211675" y="600050"/>
            <a:ext cx="85530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US" sz="1800">
                <a:solidFill>
                  <a:schemeClr val="lt1"/>
                </a:solidFill>
              </a:rPr>
              <a:t>Ses dosyasını tersine çevirerek oluşan değişimi gözlemleyin.</a:t>
            </a:r>
            <a:endParaRPr sz="1800">
              <a:solidFill>
                <a:schemeClr val="lt1"/>
              </a:solidFill>
            </a:endParaRPr>
          </a:p>
        </p:txBody>
      </p:sp>
      <p:grpSp>
        <p:nvGrpSpPr>
          <p:cNvPr id="1320" name="Google Shape;1320;p112"/>
          <p:cNvGrpSpPr/>
          <p:nvPr/>
        </p:nvGrpSpPr>
        <p:grpSpPr>
          <a:xfrm>
            <a:off x="5578175" y="1214150"/>
            <a:ext cx="3296400" cy="457200"/>
            <a:chOff x="5578175" y="1214150"/>
            <a:chExt cx="3296400" cy="457200"/>
          </a:xfrm>
        </p:grpSpPr>
        <p:pic>
          <p:nvPicPr>
            <p:cNvPr id="1321" name="Google Shape;1321;p112" title="tercespot.mp3">
              <a:hlinkClick r:id="rId5"/>
            </p:cNvPr>
            <p:cNvPicPr preferRelativeResize="0"/>
            <p:nvPr/>
          </p:nvPicPr>
          <p:blipFill>
            <a:blip r:embed="rId6">
              <a:alphaModFix/>
            </a:blip>
            <a:stretch>
              <a:fillRect/>
            </a:stretch>
          </p:blipFill>
          <p:spPr>
            <a:xfrm>
              <a:off x="5578175" y="1214150"/>
              <a:ext cx="457200" cy="457200"/>
            </a:xfrm>
            <a:prstGeom prst="rect">
              <a:avLst/>
            </a:prstGeom>
            <a:noFill/>
            <a:ln>
              <a:noFill/>
            </a:ln>
          </p:spPr>
        </p:pic>
        <p:sp>
          <p:nvSpPr>
            <p:cNvPr id="1322" name="Google Shape;1322;p112"/>
            <p:cNvSpPr txBox="1"/>
            <p:nvPr/>
          </p:nvSpPr>
          <p:spPr>
            <a:xfrm>
              <a:off x="6035375" y="1214150"/>
              <a:ext cx="2839200" cy="45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800">
                  <a:solidFill>
                    <a:schemeClr val="lt1"/>
                  </a:solidFill>
                </a:rPr>
                <a:t>ters_ses_dosyası.mp3</a:t>
              </a:r>
              <a:endParaRPr sz="1800"/>
            </a:p>
          </p:txBody>
        </p:sp>
      </p:grpSp>
      <p:pic>
        <p:nvPicPr>
          <p:cNvPr id="1323" name="Google Shape;1323;p112" title="orjinal_ses_dosyası.mp3">
            <a:hlinkClick r:id="rId7"/>
          </p:cNvPr>
          <p:cNvPicPr preferRelativeResize="0"/>
          <p:nvPr/>
        </p:nvPicPr>
        <p:blipFill>
          <a:blip r:embed="rId6">
            <a:alphaModFix/>
          </a:blip>
          <a:stretch>
            <a:fillRect/>
          </a:stretch>
        </p:blipFill>
        <p:spPr>
          <a:xfrm>
            <a:off x="5578175" y="1823750"/>
            <a:ext cx="457200" cy="457200"/>
          </a:xfrm>
          <a:prstGeom prst="rect">
            <a:avLst/>
          </a:prstGeom>
          <a:noFill/>
          <a:ln>
            <a:noFill/>
          </a:ln>
        </p:spPr>
      </p:pic>
      <p:sp>
        <p:nvSpPr>
          <p:cNvPr id="1324" name="Google Shape;1324;p112"/>
          <p:cNvSpPr txBox="1"/>
          <p:nvPr/>
        </p:nvSpPr>
        <p:spPr>
          <a:xfrm>
            <a:off x="6035375" y="1823750"/>
            <a:ext cx="2839200" cy="45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800">
                <a:solidFill>
                  <a:schemeClr val="lt1"/>
                </a:solidFill>
              </a:rPr>
              <a:t>orijinal_ses_dosyası</a:t>
            </a:r>
            <a:r>
              <a:rPr lang="en-US" sz="1800">
                <a:solidFill>
                  <a:schemeClr val="lt1"/>
                </a:solidFill>
              </a:rPr>
              <a:t>.mp3</a:t>
            </a:r>
            <a:endParaRPr sz="18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8" name="Shape 1328"/>
        <p:cNvGrpSpPr/>
        <p:nvPr/>
      </p:nvGrpSpPr>
      <p:grpSpPr>
        <a:xfrm>
          <a:off x="0" y="0"/>
          <a:ext cx="0" cy="0"/>
          <a:chOff x="0" y="0"/>
          <a:chExt cx="0" cy="0"/>
        </a:xfrm>
      </p:grpSpPr>
      <p:pic>
        <p:nvPicPr>
          <p:cNvPr id="1329" name="Google Shape;1329;p113"/>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330" name="Google Shape;1330;p113"/>
          <p:cNvSpPr txBox="1"/>
          <p:nvPr>
            <p:ph type="title"/>
          </p:nvPr>
        </p:nvSpPr>
        <p:spPr>
          <a:xfrm>
            <a:off x="1066450" y="-24750"/>
            <a:ext cx="80775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Ses içerisine dosya </a:t>
            </a:r>
            <a:r>
              <a:rPr lang="en-US" sz="2200">
                <a:solidFill>
                  <a:srgbClr val="FFFFFF"/>
                </a:solidFill>
              </a:rPr>
              <a:t>gizleme (DeepSound)</a:t>
            </a:r>
            <a:endParaRPr sz="2200">
              <a:solidFill>
                <a:srgbClr val="FFFFFF"/>
              </a:solidFill>
            </a:endParaRPr>
          </a:p>
        </p:txBody>
      </p:sp>
      <p:pic>
        <p:nvPicPr>
          <p:cNvPr id="1331" name="Google Shape;1331;p113"/>
          <p:cNvPicPr preferRelativeResize="0"/>
          <p:nvPr/>
        </p:nvPicPr>
        <p:blipFill rotWithShape="1">
          <a:blip r:embed="rId4">
            <a:alphaModFix/>
          </a:blip>
          <a:srcRect b="0" l="0" r="0" t="0"/>
          <a:stretch/>
        </p:blipFill>
        <p:spPr>
          <a:xfrm>
            <a:off x="257200" y="822750"/>
            <a:ext cx="5376476" cy="3654226"/>
          </a:xfrm>
          <a:prstGeom prst="rect">
            <a:avLst/>
          </a:prstGeom>
          <a:noFill/>
          <a:ln>
            <a:noFill/>
          </a:ln>
        </p:spPr>
      </p:pic>
      <p:sp>
        <p:nvSpPr>
          <p:cNvPr id="1332" name="Google Shape;1332;p113"/>
          <p:cNvSpPr txBox="1"/>
          <p:nvPr/>
        </p:nvSpPr>
        <p:spPr>
          <a:xfrm>
            <a:off x="5860175" y="822750"/>
            <a:ext cx="3062100" cy="361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rPr>
              <a:t>Windows üzerinde çalışan </a:t>
            </a:r>
            <a:r>
              <a:rPr lang="en-US" sz="1800" u="sng">
                <a:solidFill>
                  <a:schemeClr val="hlink"/>
                </a:solidFill>
                <a:hlinkClick r:id="rId5"/>
              </a:rPr>
              <a:t>deepSound</a:t>
            </a:r>
            <a:r>
              <a:rPr lang="en-US" sz="1800">
                <a:solidFill>
                  <a:srgbClr val="FFFFFF"/>
                </a:solidFill>
              </a:rPr>
              <a:t> uygulamasını kurun.</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US" sz="1800">
                <a:solidFill>
                  <a:srgbClr val="FFFFFF"/>
                </a:solidFill>
              </a:rPr>
              <a:t>Deepsound içerisinde farklı formatlarda dosya gizlenebilir.</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US" sz="1800">
                <a:solidFill>
                  <a:srgbClr val="FFFFFF"/>
                </a:solidFill>
              </a:rPr>
              <a:t>Gizlenecek dosya için şifreleme uygulanabilir.</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n-US" sz="1800">
                <a:solidFill>
                  <a:srgbClr val="FFFFFF"/>
                </a:solidFill>
              </a:rPr>
              <a:t>Gizlerken</a:t>
            </a:r>
            <a:r>
              <a:rPr lang="en-US" sz="1800">
                <a:solidFill>
                  <a:srgbClr val="FFFFFF"/>
                </a:solidFill>
              </a:rPr>
              <a:t> algoritma seçimi yapılabilir.</a:t>
            </a:r>
            <a:endParaRPr sz="1800">
              <a:solidFill>
                <a:srgbClr val="FFFFFF"/>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6" name="Shape 1336"/>
        <p:cNvGrpSpPr/>
        <p:nvPr/>
      </p:nvGrpSpPr>
      <p:grpSpPr>
        <a:xfrm>
          <a:off x="0" y="0"/>
          <a:ext cx="0" cy="0"/>
          <a:chOff x="0" y="0"/>
          <a:chExt cx="0" cy="0"/>
        </a:xfrm>
      </p:grpSpPr>
      <p:sp>
        <p:nvSpPr>
          <p:cNvPr id="1337" name="Google Shape;1337;p114"/>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DTMF (Dual-Tone Multi-Frequency) kodları</a:t>
            </a:r>
            <a:endParaRPr sz="2200">
              <a:solidFill>
                <a:srgbClr val="FFFFFF"/>
              </a:solidFill>
            </a:endParaRPr>
          </a:p>
        </p:txBody>
      </p:sp>
      <p:sp>
        <p:nvSpPr>
          <p:cNvPr id="1338" name="Google Shape;1338;p114"/>
          <p:cNvSpPr txBox="1"/>
          <p:nvPr/>
        </p:nvSpPr>
        <p:spPr>
          <a:xfrm>
            <a:off x="411800" y="728575"/>
            <a:ext cx="8521200" cy="3685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US" sz="1600"/>
              <a:t>Amerikan ordusu için Bell telefon laboratuvarlarında geliştirilmiş bir kodlama sistemidir.</a:t>
            </a:r>
            <a:endParaRPr sz="1600"/>
          </a:p>
          <a:p>
            <a:pPr indent="-330200" lvl="0" marL="457200" rtl="0" algn="l">
              <a:lnSpc>
                <a:spcPct val="150000"/>
              </a:lnSpc>
              <a:spcBef>
                <a:spcPts val="0"/>
              </a:spcBef>
              <a:spcAft>
                <a:spcPts val="0"/>
              </a:spcAft>
              <a:buSzPts val="1600"/>
              <a:buChar char="❏"/>
            </a:pPr>
            <a:r>
              <a:rPr lang="en-US" sz="1600"/>
              <a:t>Telefon şebekelerinde bilgi yollamanın güvenli yolu olarak tercih edilmiş ve telefon abonesinin santrala aradığı abone ile ilgili  bilgileri ilettiği standart yöntem olarak günümüzde yaygın olarak kullanılmaktadır. </a:t>
            </a:r>
            <a:endParaRPr sz="1600"/>
          </a:p>
          <a:p>
            <a:pPr indent="-330200" lvl="0" marL="457200" rtl="0" algn="l">
              <a:lnSpc>
                <a:spcPct val="150000"/>
              </a:lnSpc>
              <a:spcBef>
                <a:spcPts val="0"/>
              </a:spcBef>
              <a:spcAft>
                <a:spcPts val="0"/>
              </a:spcAft>
              <a:buSzPts val="1600"/>
              <a:buChar char="❏"/>
            </a:pPr>
            <a:r>
              <a:rPr lang="en-US" sz="1600"/>
              <a:t>Günümüzde telsiz cihazlarının çoğunda DTMF sinyallerini yollamaya ve almaya yarayan modüller ile tuş takımı bulunmaktadır.</a:t>
            </a:r>
            <a:endParaRPr sz="1600"/>
          </a:p>
          <a:p>
            <a:pPr indent="-330200" lvl="0" marL="457200" rtl="0" algn="l">
              <a:lnSpc>
                <a:spcPct val="150000"/>
              </a:lnSpc>
              <a:spcBef>
                <a:spcPts val="0"/>
              </a:spcBef>
              <a:spcAft>
                <a:spcPts val="0"/>
              </a:spcAft>
              <a:buSzPts val="1600"/>
              <a:buChar char="❏"/>
            </a:pPr>
            <a:r>
              <a:rPr lang="en-US" sz="1600"/>
              <a:t>Bu sinyallerin çözümlenmesi oldukça kritik ve karmaşık bir DSP – Digital Signal Processing – tekniği gerektirmektedir.</a:t>
            </a:r>
            <a:endParaRPr sz="1600"/>
          </a:p>
          <a:p>
            <a:pPr indent="-330200" lvl="0" marL="457200" rtl="0" algn="l">
              <a:lnSpc>
                <a:spcPct val="150000"/>
              </a:lnSpc>
              <a:spcBef>
                <a:spcPts val="0"/>
              </a:spcBef>
              <a:spcAft>
                <a:spcPts val="0"/>
              </a:spcAft>
              <a:buSzPts val="1600"/>
              <a:buChar char="❏"/>
            </a:pPr>
            <a:r>
              <a:rPr lang="en-US" sz="1600"/>
              <a:t>Çözümleme için geçerli bir ton çifti ve zamanlama aralığı gereklidir.</a:t>
            </a:r>
            <a:endParaRPr sz="1600"/>
          </a:p>
          <a:p>
            <a:pPr indent="-330200" lvl="0" marL="457200" rtl="0" algn="l">
              <a:lnSpc>
                <a:spcPct val="150000"/>
              </a:lnSpc>
              <a:spcBef>
                <a:spcPts val="0"/>
              </a:spcBef>
              <a:spcAft>
                <a:spcPts val="0"/>
              </a:spcAft>
              <a:buSzPts val="1600"/>
              <a:buChar char="❏"/>
            </a:pPr>
            <a:r>
              <a:rPr lang="en-US" sz="1600"/>
              <a:t>Çözüm için genelde Goertzel algoritması kullanılıyor.</a:t>
            </a:r>
            <a:endParaRPr sz="16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42" name="Shape 1342"/>
        <p:cNvGrpSpPr/>
        <p:nvPr/>
      </p:nvGrpSpPr>
      <p:grpSpPr>
        <a:xfrm>
          <a:off x="0" y="0"/>
          <a:ext cx="0" cy="0"/>
          <a:chOff x="0" y="0"/>
          <a:chExt cx="0" cy="0"/>
        </a:xfrm>
      </p:grpSpPr>
      <p:sp>
        <p:nvSpPr>
          <p:cNvPr id="1343" name="Google Shape;1343;p115"/>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DTMF (Dual-Tone Multi-Frequency) kodları</a:t>
            </a:r>
            <a:endParaRPr sz="2200">
              <a:solidFill>
                <a:srgbClr val="FFFFFF"/>
              </a:solidFill>
            </a:endParaRPr>
          </a:p>
        </p:txBody>
      </p:sp>
      <p:sp>
        <p:nvSpPr>
          <p:cNvPr id="1344" name="Google Shape;1344;p115"/>
          <p:cNvSpPr txBox="1"/>
          <p:nvPr/>
        </p:nvSpPr>
        <p:spPr>
          <a:xfrm>
            <a:off x="3515175" y="632000"/>
            <a:ext cx="5417700" cy="4107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US" sz="1600"/>
              <a:t>Dual-Tone Multi-Frequency (DTMF), telefon sistemlerinde kullanılan bir teknolojidir.</a:t>
            </a:r>
            <a:endParaRPr sz="1600"/>
          </a:p>
          <a:p>
            <a:pPr indent="-330200" lvl="0" marL="457200" rtl="0" algn="l">
              <a:lnSpc>
                <a:spcPct val="150000"/>
              </a:lnSpc>
              <a:spcBef>
                <a:spcPts val="0"/>
              </a:spcBef>
              <a:spcAft>
                <a:spcPts val="0"/>
              </a:spcAft>
              <a:buSzPts val="1600"/>
              <a:buChar char="❏"/>
            </a:pPr>
            <a:r>
              <a:rPr lang="en-US" sz="1600"/>
              <a:t>Telefon tuş takımındaki her rakam ve bazı özel karakterler iki ses frekansı ile temsil edilir.</a:t>
            </a:r>
            <a:endParaRPr sz="1600"/>
          </a:p>
          <a:p>
            <a:pPr indent="-330200" lvl="0" marL="457200" rtl="0" algn="l">
              <a:lnSpc>
                <a:spcPct val="150000"/>
              </a:lnSpc>
              <a:spcBef>
                <a:spcPts val="0"/>
              </a:spcBef>
              <a:spcAft>
                <a:spcPts val="0"/>
              </a:spcAft>
              <a:buSzPts val="1600"/>
              <a:buChar char="❏"/>
            </a:pPr>
            <a:r>
              <a:rPr lang="en-US" sz="1600"/>
              <a:t>İlk olarak telefon hatları üzerinden dijital sinyalleri iletmek için tasarlanmıştır.</a:t>
            </a:r>
            <a:endParaRPr sz="1600"/>
          </a:p>
          <a:p>
            <a:pPr indent="-330200" lvl="0" marL="457200" rtl="0" algn="l">
              <a:lnSpc>
                <a:spcPct val="150000"/>
              </a:lnSpc>
              <a:spcBef>
                <a:spcPts val="0"/>
              </a:spcBef>
              <a:spcAft>
                <a:spcPts val="0"/>
              </a:spcAft>
              <a:buSzPts val="1600"/>
              <a:buChar char="❏"/>
            </a:pPr>
            <a:r>
              <a:rPr lang="en-US" sz="1600"/>
              <a:t>Günümüzde çağrı merkezlerindeki IVR sistemleri ve güvenlik sistemlerinde yaygın olarak kullanılır.</a:t>
            </a:r>
            <a:endParaRPr sz="1600"/>
          </a:p>
          <a:p>
            <a:pPr indent="-330200" lvl="0" marL="457200" rtl="0" algn="l">
              <a:lnSpc>
                <a:spcPct val="150000"/>
              </a:lnSpc>
              <a:spcBef>
                <a:spcPts val="0"/>
              </a:spcBef>
              <a:spcAft>
                <a:spcPts val="0"/>
              </a:spcAft>
              <a:buSzPts val="1600"/>
              <a:buChar char="❏"/>
            </a:pPr>
            <a:r>
              <a:rPr lang="en-US" sz="1600">
                <a:solidFill>
                  <a:schemeClr val="dk1"/>
                </a:solidFill>
              </a:rPr>
              <a:t>Ses dalgalarıyla veri iletimini kolay ve güvenilir kılar.</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Telefon hatlarının veri taşıma kapasitesini artırır.</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Hızlı ve doğru veri girişi için ideal bir yöntemdir.</a:t>
            </a:r>
            <a:endParaRPr sz="1600">
              <a:solidFill>
                <a:schemeClr val="dk1"/>
              </a:solidFill>
            </a:endParaRPr>
          </a:p>
        </p:txBody>
      </p:sp>
      <p:pic>
        <p:nvPicPr>
          <p:cNvPr id="1345" name="Google Shape;1345;p115"/>
          <p:cNvPicPr preferRelativeResize="0"/>
          <p:nvPr/>
        </p:nvPicPr>
        <p:blipFill rotWithShape="1">
          <a:blip r:embed="rId3">
            <a:alphaModFix/>
          </a:blip>
          <a:srcRect b="0" l="10607" r="13681" t="0"/>
          <a:stretch/>
        </p:blipFill>
        <p:spPr>
          <a:xfrm>
            <a:off x="352350" y="748625"/>
            <a:ext cx="2914176" cy="3848926"/>
          </a:xfrm>
          <a:prstGeom prst="rect">
            <a:avLst/>
          </a:prstGeom>
          <a:noFill/>
          <a:ln>
            <a:noFill/>
          </a:ln>
        </p:spPr>
      </p:pic>
      <p:sp>
        <p:nvSpPr>
          <p:cNvPr id="1346" name="Google Shape;1346;p115"/>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a:t>
            </a:r>
            <a:endParaRPr sz="800">
              <a:solidFill>
                <a:srgbClr val="FFF2CC"/>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0" name="Shape 1350"/>
        <p:cNvGrpSpPr/>
        <p:nvPr/>
      </p:nvGrpSpPr>
      <p:grpSpPr>
        <a:xfrm>
          <a:off x="0" y="0"/>
          <a:ext cx="0" cy="0"/>
          <a:chOff x="0" y="0"/>
          <a:chExt cx="0" cy="0"/>
        </a:xfrm>
      </p:grpSpPr>
      <p:sp>
        <p:nvSpPr>
          <p:cNvPr id="1351" name="Google Shape;1351;p116"/>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DTMF (Dual-Tone Multi-Frequency) kodları</a:t>
            </a:r>
            <a:endParaRPr sz="2200">
              <a:solidFill>
                <a:srgbClr val="FFFFFF"/>
              </a:solidFill>
            </a:endParaRPr>
          </a:p>
        </p:txBody>
      </p:sp>
      <p:graphicFrame>
        <p:nvGraphicFramePr>
          <p:cNvPr id="1352" name="Google Shape;1352;p116"/>
          <p:cNvGraphicFramePr/>
          <p:nvPr/>
        </p:nvGraphicFramePr>
        <p:xfrm>
          <a:off x="196090" y="801166"/>
          <a:ext cx="3000000" cy="3000000"/>
        </p:xfrm>
        <a:graphic>
          <a:graphicData uri="http://schemas.openxmlformats.org/drawingml/2006/table">
            <a:tbl>
              <a:tblPr bandRow="1" firstRow="1">
                <a:noFill/>
                <a:tableStyleId>{464EC060-F425-4817-BEDF-9F4A70CF06AA}</a:tableStyleId>
              </a:tblPr>
              <a:tblGrid>
                <a:gridCol w="856850"/>
                <a:gridCol w="856850"/>
                <a:gridCol w="856850"/>
                <a:gridCol w="856850"/>
                <a:gridCol w="856850"/>
              </a:tblGrid>
              <a:tr h="649175">
                <a:tc gridSpan="5">
                  <a:txBody>
                    <a:bodyPr/>
                    <a:lstStyle/>
                    <a:p>
                      <a:pPr indent="0" lvl="0" marL="0" marR="0" rtl="0" algn="ctr">
                        <a:spcBef>
                          <a:spcPts val="0"/>
                        </a:spcBef>
                        <a:spcAft>
                          <a:spcPts val="0"/>
                        </a:spcAft>
                        <a:buNone/>
                      </a:pPr>
                      <a:r>
                        <a:rPr i="0" lang="en-US" sz="2100" u="none" cap="none" strike="noStrike">
                          <a:solidFill>
                            <a:schemeClr val="lt1"/>
                          </a:solidFill>
                          <a:latin typeface="Roboto"/>
                          <a:ea typeface="Roboto"/>
                          <a:cs typeface="Roboto"/>
                          <a:sym typeface="Roboto"/>
                        </a:rPr>
                        <a:t>DTMF tuş takımı frekansları</a:t>
                      </a:r>
                      <a:endParaRPr sz="2100" u="none" cap="none" strike="noStrike">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6"/>
                    </a:solidFill>
                  </a:tcPr>
                </a:tc>
                <a:tc hMerge="1"/>
                <a:tc hMerge="1"/>
                <a:tc hMerge="1"/>
                <a:tc hMerge="1"/>
              </a:tr>
              <a:tr h="649175">
                <a:tc>
                  <a:txBody>
                    <a:bodyPr/>
                    <a:lstStyle/>
                    <a:p>
                      <a:pPr indent="0" lvl="0" marL="0" marR="0" rtl="0" algn="ctr">
                        <a:spcBef>
                          <a:spcPts val="0"/>
                        </a:spcBef>
                        <a:spcAft>
                          <a:spcPts val="0"/>
                        </a:spcAft>
                        <a:buNone/>
                      </a:pPr>
                      <a:r>
                        <a:t/>
                      </a:r>
                      <a:endParaRPr b="1" sz="2100" u="none" cap="none" strike="noStrike"/>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u="none" cap="none" strike="noStrike">
                          <a:latin typeface="Roboto"/>
                          <a:ea typeface="Roboto"/>
                          <a:cs typeface="Roboto"/>
                          <a:sym typeface="Roboto"/>
                        </a:rPr>
                        <a:t>1209 Hz</a:t>
                      </a:r>
                      <a:endParaRPr>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u="none" cap="none" strike="noStrike">
                          <a:latin typeface="Roboto"/>
                          <a:ea typeface="Roboto"/>
                          <a:cs typeface="Roboto"/>
                          <a:sym typeface="Roboto"/>
                        </a:rPr>
                        <a:t>1336 Hz</a:t>
                      </a:r>
                      <a:endParaRPr>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u="none" cap="none" strike="noStrike">
                          <a:latin typeface="Roboto"/>
                          <a:ea typeface="Roboto"/>
                          <a:cs typeface="Roboto"/>
                          <a:sym typeface="Roboto"/>
                        </a:rPr>
                        <a:t>1477 Hz</a:t>
                      </a:r>
                      <a:endParaRPr>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u="none" cap="none" strike="noStrike">
                          <a:latin typeface="Roboto"/>
                          <a:ea typeface="Roboto"/>
                          <a:cs typeface="Roboto"/>
                          <a:sym typeface="Roboto"/>
                        </a:rPr>
                        <a:t>1633 Hz</a:t>
                      </a:r>
                      <a:endParaRPr>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9175">
                <a:tc>
                  <a:txBody>
                    <a:bodyPr/>
                    <a:lstStyle/>
                    <a:p>
                      <a:pPr indent="0" lvl="0" marL="0" marR="0" rtl="0" algn="ctr">
                        <a:spcBef>
                          <a:spcPts val="0"/>
                        </a:spcBef>
                        <a:spcAft>
                          <a:spcPts val="0"/>
                        </a:spcAft>
                        <a:buNone/>
                      </a:pPr>
                      <a:r>
                        <a:rPr b="1" lang="en-US" u="none" cap="none" strike="noStrike">
                          <a:latin typeface="Roboto"/>
                          <a:ea typeface="Roboto"/>
                          <a:cs typeface="Roboto"/>
                          <a:sym typeface="Roboto"/>
                        </a:rPr>
                        <a:t>697 Hz</a:t>
                      </a:r>
                      <a:endParaRPr>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3">
                            <a:extLst>
                              <a:ext uri="{A12FA001-AC4F-418D-AE19-62706E023703}">
                                <ahyp:hlinkClr val="tx"/>
                              </a:ext>
                            </a:extLst>
                          </a:hlinkClick>
                        </a:rPr>
                        <a:t>1</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4">
                            <a:extLst>
                              <a:ext uri="{A12FA001-AC4F-418D-AE19-62706E023703}">
                                <ahyp:hlinkClr val="tx"/>
                              </a:ext>
                            </a:extLst>
                          </a:hlinkClick>
                        </a:rPr>
                        <a:t>2</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5">
                            <a:extLst>
                              <a:ext uri="{A12FA001-AC4F-418D-AE19-62706E023703}">
                                <ahyp:hlinkClr val="tx"/>
                              </a:ext>
                            </a:extLst>
                          </a:hlinkClick>
                        </a:rPr>
                        <a:t>3</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6">
                            <a:extLst>
                              <a:ext uri="{A12FA001-AC4F-418D-AE19-62706E023703}">
                                <ahyp:hlinkClr val="tx"/>
                              </a:ext>
                            </a:extLst>
                          </a:hlinkClick>
                        </a:rPr>
                        <a:t>A</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9175">
                <a:tc>
                  <a:txBody>
                    <a:bodyPr/>
                    <a:lstStyle/>
                    <a:p>
                      <a:pPr indent="0" lvl="0" marL="0" marR="0" rtl="0" algn="ctr">
                        <a:spcBef>
                          <a:spcPts val="0"/>
                        </a:spcBef>
                        <a:spcAft>
                          <a:spcPts val="0"/>
                        </a:spcAft>
                        <a:buNone/>
                      </a:pPr>
                      <a:r>
                        <a:rPr b="1" lang="en-US" u="none" cap="none" strike="noStrike">
                          <a:latin typeface="Roboto"/>
                          <a:ea typeface="Roboto"/>
                          <a:cs typeface="Roboto"/>
                          <a:sym typeface="Roboto"/>
                        </a:rPr>
                        <a:t>770 Hz</a:t>
                      </a:r>
                      <a:endParaRPr>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7">
                            <a:extLst>
                              <a:ext uri="{A12FA001-AC4F-418D-AE19-62706E023703}">
                                <ahyp:hlinkClr val="tx"/>
                              </a:ext>
                            </a:extLst>
                          </a:hlinkClick>
                        </a:rPr>
                        <a:t>4</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8">
                            <a:extLst>
                              <a:ext uri="{A12FA001-AC4F-418D-AE19-62706E023703}">
                                <ahyp:hlinkClr val="tx"/>
                              </a:ext>
                            </a:extLst>
                          </a:hlinkClick>
                        </a:rPr>
                        <a:t>5</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9">
                            <a:extLst>
                              <a:ext uri="{A12FA001-AC4F-418D-AE19-62706E023703}">
                                <ahyp:hlinkClr val="tx"/>
                              </a:ext>
                            </a:extLst>
                          </a:hlinkClick>
                        </a:rPr>
                        <a:t>6</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10">
                            <a:extLst>
                              <a:ext uri="{A12FA001-AC4F-418D-AE19-62706E023703}">
                                <ahyp:hlinkClr val="tx"/>
                              </a:ext>
                            </a:extLst>
                          </a:hlinkClick>
                        </a:rPr>
                        <a:t>B</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9175">
                <a:tc>
                  <a:txBody>
                    <a:bodyPr/>
                    <a:lstStyle/>
                    <a:p>
                      <a:pPr indent="0" lvl="0" marL="0" marR="0" rtl="0" algn="ctr">
                        <a:spcBef>
                          <a:spcPts val="0"/>
                        </a:spcBef>
                        <a:spcAft>
                          <a:spcPts val="0"/>
                        </a:spcAft>
                        <a:buNone/>
                      </a:pPr>
                      <a:r>
                        <a:rPr b="1" lang="en-US" u="none" cap="none" strike="noStrike">
                          <a:latin typeface="Roboto"/>
                          <a:ea typeface="Roboto"/>
                          <a:cs typeface="Roboto"/>
                          <a:sym typeface="Roboto"/>
                        </a:rPr>
                        <a:t>852 Hz</a:t>
                      </a:r>
                      <a:endParaRPr>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11">
                            <a:extLst>
                              <a:ext uri="{A12FA001-AC4F-418D-AE19-62706E023703}">
                                <ahyp:hlinkClr val="tx"/>
                              </a:ext>
                            </a:extLst>
                          </a:hlinkClick>
                        </a:rPr>
                        <a:t>7</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12">
                            <a:extLst>
                              <a:ext uri="{A12FA001-AC4F-418D-AE19-62706E023703}">
                                <ahyp:hlinkClr val="tx"/>
                              </a:ext>
                            </a:extLst>
                          </a:hlinkClick>
                        </a:rPr>
                        <a:t>8</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13">
                            <a:extLst>
                              <a:ext uri="{A12FA001-AC4F-418D-AE19-62706E023703}">
                                <ahyp:hlinkClr val="tx"/>
                              </a:ext>
                            </a:extLst>
                          </a:hlinkClick>
                        </a:rPr>
                        <a:t>9</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14">
                            <a:extLst>
                              <a:ext uri="{A12FA001-AC4F-418D-AE19-62706E023703}">
                                <ahyp:hlinkClr val="tx"/>
                              </a:ext>
                            </a:extLst>
                          </a:hlinkClick>
                        </a:rPr>
                        <a:t>C</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49175">
                <a:tc>
                  <a:txBody>
                    <a:bodyPr/>
                    <a:lstStyle/>
                    <a:p>
                      <a:pPr indent="0" lvl="0" marL="0" marR="0" rtl="0" algn="ctr">
                        <a:spcBef>
                          <a:spcPts val="0"/>
                        </a:spcBef>
                        <a:spcAft>
                          <a:spcPts val="0"/>
                        </a:spcAft>
                        <a:buNone/>
                      </a:pPr>
                      <a:r>
                        <a:rPr b="1" lang="en-US" u="none" cap="none" strike="noStrike">
                          <a:latin typeface="Roboto"/>
                          <a:ea typeface="Roboto"/>
                          <a:cs typeface="Roboto"/>
                          <a:sym typeface="Roboto"/>
                        </a:rPr>
                        <a:t>941 Hz</a:t>
                      </a:r>
                      <a:endParaRPr>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15">
                            <a:extLst>
                              <a:ext uri="{A12FA001-AC4F-418D-AE19-62706E023703}">
                                <ahyp:hlinkClr val="tx"/>
                              </a:ext>
                            </a:extLst>
                          </a:hlinkClick>
                        </a:rPr>
                        <a:t>*</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16">
                            <a:extLst>
                              <a:ext uri="{A12FA001-AC4F-418D-AE19-62706E023703}">
                                <ahyp:hlinkClr val="tx"/>
                              </a:ext>
                            </a:extLst>
                          </a:hlinkClick>
                        </a:rPr>
                        <a:t>0</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17">
                            <a:extLst>
                              <a:ext uri="{A12FA001-AC4F-418D-AE19-62706E023703}">
                                <ahyp:hlinkClr val="tx"/>
                              </a:ext>
                            </a:extLst>
                          </a:hlinkClick>
                        </a:rPr>
                        <a:t>#</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100" u="sng" cap="none" strike="noStrike">
                          <a:solidFill>
                            <a:schemeClr val="accent4"/>
                          </a:solidFill>
                          <a:latin typeface="Roboto"/>
                          <a:ea typeface="Roboto"/>
                          <a:cs typeface="Roboto"/>
                          <a:sym typeface="Roboto"/>
                          <a:hlinkClick r:id="rId18">
                            <a:extLst>
                              <a:ext uri="{A12FA001-AC4F-418D-AE19-62706E023703}">
                                <ahyp:hlinkClr val="tx"/>
                              </a:ext>
                            </a:extLst>
                          </a:hlinkClick>
                        </a:rPr>
                        <a:t>D</a:t>
                      </a:r>
                      <a:endParaRPr b="1" sz="2100" u="none" cap="none" strike="noStrike">
                        <a:solidFill>
                          <a:schemeClr val="accent4"/>
                        </a:solidFill>
                        <a:latin typeface="Roboto"/>
                        <a:ea typeface="Roboto"/>
                        <a:cs typeface="Roboto"/>
                        <a:sym typeface="Roboto"/>
                      </a:endParaRPr>
                    </a:p>
                  </a:txBody>
                  <a:tcPr marT="34300" marB="34300" marR="68600" marL="68600"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353" name="Google Shape;1353;p116"/>
          <p:cNvSpPr txBox="1"/>
          <p:nvPr/>
        </p:nvSpPr>
        <p:spPr>
          <a:xfrm>
            <a:off x="4547050" y="728575"/>
            <a:ext cx="4479000" cy="4045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US" sz="1600"/>
              <a:t>DTMF, tonlar aracılığıyla otomatik yönlendirme ve seçim işlevlerini mümkün kılar.</a:t>
            </a:r>
            <a:endParaRPr sz="1600"/>
          </a:p>
          <a:p>
            <a:pPr indent="-330200" lvl="0" marL="457200" rtl="0" algn="l">
              <a:lnSpc>
                <a:spcPct val="150000"/>
              </a:lnSpc>
              <a:spcBef>
                <a:spcPts val="0"/>
              </a:spcBef>
              <a:spcAft>
                <a:spcPts val="0"/>
              </a:spcAft>
              <a:buSzPts val="1600"/>
              <a:buChar char="❏"/>
            </a:pPr>
            <a:r>
              <a:rPr lang="en-US" sz="1600">
                <a:solidFill>
                  <a:schemeClr val="dk1"/>
                </a:solidFill>
              </a:rPr>
              <a:t>Kullanıcıların tuş takımları üzerinden komutları kolayca iletebilmelerini sağlar.</a:t>
            </a:r>
            <a:endParaRPr sz="1600"/>
          </a:p>
          <a:p>
            <a:pPr indent="-330200" lvl="0" marL="457200" rtl="0" algn="l">
              <a:lnSpc>
                <a:spcPct val="150000"/>
              </a:lnSpc>
              <a:spcBef>
                <a:spcPts val="0"/>
              </a:spcBef>
              <a:spcAft>
                <a:spcPts val="0"/>
              </a:spcAft>
              <a:buSzPts val="1600"/>
              <a:buChar char="❏"/>
            </a:pPr>
            <a:r>
              <a:rPr lang="en-US" sz="1600"/>
              <a:t>Otomatik çağrı tanımlama ve yönlendirme süreçlerinde temel bir rol oynar.</a:t>
            </a:r>
            <a:endParaRPr sz="1600"/>
          </a:p>
          <a:p>
            <a:pPr indent="-330200" lvl="0" marL="457200" rtl="0" algn="l">
              <a:lnSpc>
                <a:spcPct val="150000"/>
              </a:lnSpc>
              <a:spcBef>
                <a:spcPts val="0"/>
              </a:spcBef>
              <a:spcAft>
                <a:spcPts val="0"/>
              </a:spcAft>
              <a:buSzPts val="1600"/>
              <a:buChar char="❏"/>
            </a:pPr>
            <a:r>
              <a:rPr lang="en-US" sz="1600"/>
              <a:t>Mobil ve sabit hat telefonlarında evrensel olarak kabul görmüş bir standarttır.</a:t>
            </a:r>
            <a:endParaRPr sz="1600"/>
          </a:p>
          <a:p>
            <a:pPr indent="-330200" lvl="0" marL="457200" rtl="0" algn="l">
              <a:lnSpc>
                <a:spcPct val="150000"/>
              </a:lnSpc>
              <a:spcBef>
                <a:spcPts val="0"/>
              </a:spcBef>
              <a:spcAft>
                <a:spcPts val="0"/>
              </a:spcAft>
              <a:buSzPts val="1600"/>
              <a:buChar char="❏"/>
            </a:pPr>
            <a:r>
              <a:rPr lang="en-US" sz="1600"/>
              <a:t>Basit ve düşük maliyetli olduğu için, geniş çaplı uygulama alanına sahiptir.</a:t>
            </a:r>
            <a:endParaRPr sz="16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7" name="Shape 1357"/>
        <p:cNvGrpSpPr/>
        <p:nvPr/>
      </p:nvGrpSpPr>
      <p:grpSpPr>
        <a:xfrm>
          <a:off x="0" y="0"/>
          <a:ext cx="0" cy="0"/>
          <a:chOff x="0" y="0"/>
          <a:chExt cx="0" cy="0"/>
        </a:xfrm>
      </p:grpSpPr>
      <p:pic>
        <p:nvPicPr>
          <p:cNvPr id="1358" name="Google Shape;1358;p117"/>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359" name="Google Shape;1359;p117"/>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Telefon tuş seslerinin tespiti</a:t>
            </a:r>
            <a:endParaRPr sz="2200">
              <a:solidFill>
                <a:srgbClr val="FFFFFF"/>
              </a:solidFill>
            </a:endParaRPr>
          </a:p>
        </p:txBody>
      </p:sp>
      <p:sp>
        <p:nvSpPr>
          <p:cNvPr id="1360" name="Google Shape;1360;p117"/>
          <p:cNvSpPr txBox="1"/>
          <p:nvPr/>
        </p:nvSpPr>
        <p:spPr>
          <a:xfrm>
            <a:off x="550150" y="1440100"/>
            <a:ext cx="8372400" cy="3118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US" sz="1800" u="sng">
                <a:solidFill>
                  <a:schemeClr val="hlink"/>
                </a:solidFill>
                <a:hlinkClick r:id="rId5"/>
              </a:rPr>
              <a:t>Detect DTMF  (Dual Tone Multi Frequency)</a:t>
            </a:r>
            <a:r>
              <a:rPr lang="en-US" sz="1800">
                <a:solidFill>
                  <a:srgbClr val="FFFFFF"/>
                </a:solidFill>
              </a:rPr>
              <a:t> adresine DTMF_dialing.wav ses dosyasını yükleyerek tuşlanan numaraları bulun.</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US" sz="1800">
                <a:solidFill>
                  <a:srgbClr val="FFFFFF"/>
                </a:solidFill>
              </a:rPr>
              <a:t>Çağrı merkezi görüşmesi ses dosyası içerisindeki kredi kartı numarasını elde edin. (Kredi kartı numara kısımlarını ayrı ayrı elde ederek çalışmak sizi daha kolay sonuca ulaştıracaktır.)</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US" sz="1800">
                <a:solidFill>
                  <a:srgbClr val="FFFFFF"/>
                </a:solidFill>
              </a:rPr>
              <a:t>Online web sayfaları yanı sıra </a:t>
            </a:r>
            <a:r>
              <a:rPr lang="en-US" sz="1800" u="sng">
                <a:solidFill>
                  <a:schemeClr val="hlink"/>
                </a:solidFill>
                <a:hlinkClick r:id="rId6"/>
              </a:rPr>
              <a:t>dtmf2num</a:t>
            </a:r>
            <a:r>
              <a:rPr lang="en-US" sz="1800">
                <a:solidFill>
                  <a:srgbClr val="FFFFFF"/>
                </a:solidFill>
              </a:rPr>
              <a:t>, </a:t>
            </a:r>
            <a:r>
              <a:rPr lang="en-US" sz="1800" u="sng">
                <a:solidFill>
                  <a:schemeClr val="hlink"/>
                </a:solidFill>
                <a:hlinkClick r:id="rId7"/>
              </a:rPr>
              <a:t>DTMFChechker</a:t>
            </a:r>
            <a:r>
              <a:rPr lang="en-US" sz="1800">
                <a:solidFill>
                  <a:srgbClr val="FFFFFF"/>
                </a:solidFill>
              </a:rPr>
              <a:t>, </a:t>
            </a:r>
            <a:r>
              <a:rPr lang="en-US" sz="1800" u="sng">
                <a:solidFill>
                  <a:schemeClr val="hlink"/>
                </a:solidFill>
                <a:hlinkClick r:id="rId8"/>
              </a:rPr>
              <a:t>ToneDecoder</a:t>
            </a:r>
            <a:r>
              <a:rPr lang="en-US" sz="1800">
                <a:solidFill>
                  <a:srgbClr val="FFFFFF"/>
                </a:solidFill>
              </a:rPr>
              <a:t> programı da kullanılabilir.</a:t>
            </a:r>
            <a:endParaRPr sz="1800">
              <a:solidFill>
                <a:srgbClr val="FFFFFF"/>
              </a:solidFill>
            </a:endParaRPr>
          </a:p>
        </p:txBody>
      </p:sp>
      <p:grpSp>
        <p:nvGrpSpPr>
          <p:cNvPr id="1361" name="Google Shape;1361;p117"/>
          <p:cNvGrpSpPr/>
          <p:nvPr/>
        </p:nvGrpSpPr>
        <p:grpSpPr>
          <a:xfrm>
            <a:off x="550150" y="748475"/>
            <a:ext cx="4803300" cy="457200"/>
            <a:chOff x="701925" y="4095450"/>
            <a:chExt cx="4803300" cy="457200"/>
          </a:xfrm>
        </p:grpSpPr>
        <p:pic>
          <p:nvPicPr>
            <p:cNvPr id="1362" name="Google Shape;1362;p117" title="Çağrı Merkezi Görüşmesi.wav">
              <a:hlinkClick r:id="rId9"/>
            </p:cNvPr>
            <p:cNvPicPr preferRelativeResize="0"/>
            <p:nvPr/>
          </p:nvPicPr>
          <p:blipFill>
            <a:blip r:embed="rId10">
              <a:alphaModFix/>
            </a:blip>
            <a:stretch>
              <a:fillRect/>
            </a:stretch>
          </p:blipFill>
          <p:spPr>
            <a:xfrm>
              <a:off x="701925" y="4095450"/>
              <a:ext cx="457200" cy="457200"/>
            </a:xfrm>
            <a:prstGeom prst="rect">
              <a:avLst/>
            </a:prstGeom>
            <a:noFill/>
            <a:ln>
              <a:noFill/>
            </a:ln>
          </p:spPr>
        </p:pic>
        <p:sp>
          <p:nvSpPr>
            <p:cNvPr id="1363" name="Google Shape;1363;p117"/>
            <p:cNvSpPr txBox="1"/>
            <p:nvPr/>
          </p:nvSpPr>
          <p:spPr>
            <a:xfrm>
              <a:off x="1159125" y="4095450"/>
              <a:ext cx="4346100" cy="45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800">
                  <a:solidFill>
                    <a:schemeClr val="lt1"/>
                  </a:solidFill>
                </a:rPr>
                <a:t>Çağrı merkezi görüşmesi.wav</a:t>
              </a:r>
              <a:endParaRPr sz="1800"/>
            </a:p>
          </p:txBody>
        </p:sp>
      </p:gr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68" name="Shape 1368"/>
        <p:cNvGrpSpPr/>
        <p:nvPr/>
      </p:nvGrpSpPr>
      <p:grpSpPr>
        <a:xfrm>
          <a:off x="0" y="0"/>
          <a:ext cx="0" cy="0"/>
          <a:chOff x="0" y="0"/>
          <a:chExt cx="0" cy="0"/>
        </a:xfrm>
      </p:grpSpPr>
      <p:sp>
        <p:nvSpPr>
          <p:cNvPr id="1369" name="Google Shape;1369;p118"/>
          <p:cNvSpPr txBox="1"/>
          <p:nvPr>
            <p:ph type="title"/>
          </p:nvPr>
        </p:nvSpPr>
        <p:spPr>
          <a:xfrm>
            <a:off x="4403050" y="1911150"/>
            <a:ext cx="4529700" cy="1235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Video</a:t>
            </a:r>
            <a:r>
              <a:rPr lang="en-US" sz="3400"/>
              <a:t> Steganografi  </a:t>
            </a:r>
            <a:endParaRPr sz="3000"/>
          </a:p>
        </p:txBody>
      </p:sp>
      <p:sp>
        <p:nvSpPr>
          <p:cNvPr id="1370" name="Google Shape;1370;p118"/>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Refik Anadol</a:t>
            </a:r>
            <a:endParaRPr sz="800">
              <a:solidFill>
                <a:srgbClr val="FFF2CC"/>
              </a:solidFill>
            </a:endParaRPr>
          </a:p>
        </p:txBody>
      </p:sp>
      <p:pic>
        <p:nvPicPr>
          <p:cNvPr id="1371" name="Google Shape;1371;p118"/>
          <p:cNvPicPr preferRelativeResize="0"/>
          <p:nvPr/>
        </p:nvPicPr>
        <p:blipFill>
          <a:blip r:embed="rId3">
            <a:alphaModFix/>
          </a:blip>
          <a:stretch>
            <a:fillRect/>
          </a:stretch>
        </p:blipFill>
        <p:spPr>
          <a:xfrm>
            <a:off x="152400" y="1309625"/>
            <a:ext cx="4098251" cy="230868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1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Video</a:t>
            </a:r>
            <a:r>
              <a:rPr lang="en-US" sz="2200">
                <a:solidFill>
                  <a:srgbClr val="FFFFFF"/>
                </a:solidFill>
              </a:rPr>
              <a:t> </a:t>
            </a:r>
            <a:r>
              <a:rPr lang="en-US" sz="2200">
                <a:solidFill>
                  <a:srgbClr val="FFFFFF"/>
                </a:solidFill>
              </a:rPr>
              <a:t>steganografi</a:t>
            </a:r>
            <a:endParaRPr b="1" sz="2200">
              <a:solidFill>
                <a:srgbClr val="FFFFFF"/>
              </a:solidFill>
            </a:endParaRPr>
          </a:p>
        </p:txBody>
      </p:sp>
      <p:sp>
        <p:nvSpPr>
          <p:cNvPr id="1377" name="Google Shape;1377;p119"/>
          <p:cNvSpPr txBox="1"/>
          <p:nvPr>
            <p:ph idx="1" type="body"/>
          </p:nvPr>
        </p:nvSpPr>
        <p:spPr>
          <a:xfrm>
            <a:off x="283475" y="782400"/>
            <a:ext cx="8534400" cy="3893700"/>
          </a:xfrm>
          <a:prstGeom prst="rect">
            <a:avLst/>
          </a:prstGeom>
          <a:noFill/>
        </p:spPr>
        <p:txBody>
          <a:bodyPr anchorCtr="0" anchor="t" bIns="0" lIns="0" spcFirstLastPara="1" rIns="0" wrap="square" tIns="0">
            <a:noAutofit/>
          </a:bodyPr>
          <a:lstStyle/>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Görüntü ve Ses Bileşenleri: </a:t>
            </a:r>
            <a:r>
              <a:rPr lang="en-US" sz="1700">
                <a:solidFill>
                  <a:schemeClr val="dk1"/>
                </a:solidFill>
              </a:rPr>
              <a:t>Video </a:t>
            </a:r>
            <a:r>
              <a:rPr lang="en-US" sz="1700">
                <a:solidFill>
                  <a:schemeClr val="dk1"/>
                </a:solidFill>
              </a:rPr>
              <a:t>steganografi</a:t>
            </a:r>
            <a:r>
              <a:rPr lang="en-US" sz="1700">
                <a:solidFill>
                  <a:schemeClr val="dk1"/>
                </a:solidFill>
              </a:rPr>
              <a:t>, hem görüntü hem de ses dosyalarında steganografi tekniklerini kullanır.</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Yüksek Kapasite: </a:t>
            </a:r>
            <a:r>
              <a:rPr lang="en-US" sz="1700">
                <a:solidFill>
                  <a:schemeClr val="dk1"/>
                </a:solidFill>
              </a:rPr>
              <a:t>Videolar, genellikle ses veya tek resim dosyalarından daha fazla veri saklayabilir.</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Saklama Yöntemleri: </a:t>
            </a:r>
            <a:r>
              <a:rPr lang="en-US" sz="1700">
                <a:solidFill>
                  <a:schemeClr val="dk1"/>
                </a:solidFill>
              </a:rPr>
              <a:t>Gizli bilgiler, video frame piksellerine gömülerek saklanabilir.</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Zaman Damgası ve Hareket: </a:t>
            </a:r>
            <a:r>
              <a:rPr lang="en-US" sz="1700">
                <a:solidFill>
                  <a:schemeClr val="dk1"/>
                </a:solidFill>
              </a:rPr>
              <a:t>Video </a:t>
            </a:r>
            <a:r>
              <a:rPr lang="en-US" sz="1700">
                <a:solidFill>
                  <a:schemeClr val="dk1"/>
                </a:solidFill>
              </a:rPr>
              <a:t>steganografisinde</a:t>
            </a:r>
            <a:r>
              <a:rPr lang="en-US" sz="1700">
                <a:solidFill>
                  <a:schemeClr val="dk1"/>
                </a:solidFill>
              </a:rPr>
              <a:t>, belirli frame veya hareket paternlerine göre bilgi saklamak mümkündür.</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Dayanıklık: </a:t>
            </a:r>
            <a:r>
              <a:rPr lang="en-US" sz="1700">
                <a:solidFill>
                  <a:schemeClr val="dk1"/>
                </a:solidFill>
              </a:rPr>
              <a:t>Video formatı değişikliklerine veya sıkıştırmaya karşı dayanıklı olmalıdır.</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Zorluk:</a:t>
            </a:r>
            <a:r>
              <a:rPr lang="en-US" sz="1700">
                <a:solidFill>
                  <a:schemeClr val="dk1"/>
                </a:solidFill>
              </a:rPr>
              <a:t> Çok fazla video </a:t>
            </a:r>
            <a:r>
              <a:rPr lang="en-US" sz="1700">
                <a:solidFill>
                  <a:schemeClr val="dk1"/>
                </a:solidFill>
              </a:rPr>
              <a:t>steganografi uygulayan yöntem yok. Resim ve ses steganografine göre daha karmaşıktır.</a:t>
            </a:r>
            <a:endParaRPr sz="17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08" name="Shape 408"/>
        <p:cNvGrpSpPr/>
        <p:nvPr/>
      </p:nvGrpSpPr>
      <p:grpSpPr>
        <a:xfrm>
          <a:off x="0" y="0"/>
          <a:ext cx="0" cy="0"/>
          <a:chOff x="0" y="0"/>
          <a:chExt cx="0" cy="0"/>
        </a:xfrm>
      </p:grpSpPr>
      <p:sp>
        <p:nvSpPr>
          <p:cNvPr id="409" name="Google Shape;409;p21"/>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Steganografinin zararlı kullanım alanları</a:t>
            </a:r>
            <a:endParaRPr sz="2200">
              <a:solidFill>
                <a:srgbClr val="FFFFFF"/>
              </a:solidFill>
            </a:endParaRPr>
          </a:p>
        </p:txBody>
      </p:sp>
      <p:sp>
        <p:nvSpPr>
          <p:cNvPr id="410" name="Google Shape;410;p21"/>
          <p:cNvSpPr txBox="1"/>
          <p:nvPr/>
        </p:nvSpPr>
        <p:spPr>
          <a:xfrm>
            <a:off x="3601400" y="744325"/>
            <a:ext cx="5321100" cy="41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0"/>
              </a:spcAft>
              <a:buNone/>
            </a:pPr>
            <a:r>
              <a:rPr lang="en-US" sz="1500">
                <a:solidFill>
                  <a:srgbClr val="FFFFFF"/>
                </a:solidFill>
              </a:rPr>
              <a:t>Her dosyayı, küçük ve etkisiz anormallikler açısından tarayabilmek çok zor. Bu nedenle, bir organizasyona giren ve çıkan her dosyayı gerekli derinlikte kontrol etmek pratik değildir. Bu durum, zararlı yazılım yazarlarının faydalandığı bir fırsat yaratmıştır. Bugüne kadar, steganografi kullanılarak:</a:t>
            </a:r>
            <a:endParaRPr sz="1500">
              <a:solidFill>
                <a:srgbClr val="FFFFFF"/>
              </a:solidFill>
            </a:endParaRPr>
          </a:p>
          <a:p>
            <a:pPr indent="-323850" lvl="0" marL="914400" rtl="0" algn="l">
              <a:lnSpc>
                <a:spcPct val="150000"/>
              </a:lnSpc>
              <a:spcBef>
                <a:spcPts val="1400"/>
              </a:spcBef>
              <a:spcAft>
                <a:spcPts val="0"/>
              </a:spcAft>
              <a:buClr>
                <a:srgbClr val="FFFFFF"/>
              </a:buClr>
              <a:buSzPts val="1500"/>
              <a:buChar char="❏"/>
            </a:pPr>
            <a:r>
              <a:rPr lang="en-US" sz="1500">
                <a:solidFill>
                  <a:srgbClr val="FFFFFF"/>
                </a:solidFill>
              </a:rPr>
              <a:t>Bir organizasyondan verilerin gizlice çıkarılması</a:t>
            </a:r>
            <a:endParaRPr sz="1500">
              <a:solidFill>
                <a:srgbClr val="FFFFFF"/>
              </a:solidFill>
            </a:endParaRPr>
          </a:p>
          <a:p>
            <a:pPr indent="-323850" lvl="0" marL="914400" rtl="0" algn="l">
              <a:lnSpc>
                <a:spcPct val="150000"/>
              </a:lnSpc>
              <a:spcBef>
                <a:spcPts val="0"/>
              </a:spcBef>
              <a:spcAft>
                <a:spcPts val="0"/>
              </a:spcAft>
              <a:buClr>
                <a:srgbClr val="FFFFFF"/>
              </a:buClr>
              <a:buSzPts val="1500"/>
              <a:buChar char="❏"/>
            </a:pPr>
            <a:r>
              <a:rPr lang="en-US" sz="1500">
                <a:solidFill>
                  <a:srgbClr val="FFFFFF"/>
                </a:solidFill>
              </a:rPr>
              <a:t>Enfekte olmuş makinelere gizli komut gönderme</a:t>
            </a:r>
            <a:endParaRPr sz="1500">
              <a:solidFill>
                <a:srgbClr val="FFFFFF"/>
              </a:solidFill>
            </a:endParaRPr>
          </a:p>
          <a:p>
            <a:pPr indent="-323850" lvl="0" marL="914400" rtl="0" algn="l">
              <a:lnSpc>
                <a:spcPct val="150000"/>
              </a:lnSpc>
              <a:spcBef>
                <a:spcPts val="0"/>
              </a:spcBef>
              <a:spcAft>
                <a:spcPts val="0"/>
              </a:spcAft>
              <a:buClr>
                <a:srgbClr val="FFFFFF"/>
              </a:buClr>
              <a:buSzPts val="1500"/>
              <a:buChar char="❏"/>
            </a:pPr>
            <a:r>
              <a:rPr lang="en-US" sz="1500">
                <a:solidFill>
                  <a:srgbClr val="FFFFFF"/>
                </a:solidFill>
              </a:rPr>
              <a:t>Mevcut savunmaların üzerinden zararlı yazılımların gizlice geçirilmesi gibi yöntemlere şahit olduk.</a:t>
            </a:r>
            <a:endParaRPr sz="1500">
              <a:solidFill>
                <a:srgbClr val="FFFFFF"/>
              </a:solidFill>
            </a:endParaRPr>
          </a:p>
        </p:txBody>
      </p:sp>
      <p:pic>
        <p:nvPicPr>
          <p:cNvPr id="411" name="Google Shape;411;p21"/>
          <p:cNvPicPr preferRelativeResize="0"/>
          <p:nvPr/>
        </p:nvPicPr>
        <p:blipFill>
          <a:blip r:embed="rId3">
            <a:alphaModFix/>
          </a:blip>
          <a:stretch>
            <a:fillRect/>
          </a:stretch>
        </p:blipFill>
        <p:spPr>
          <a:xfrm>
            <a:off x="127788" y="860450"/>
            <a:ext cx="3312225" cy="818225"/>
          </a:xfrm>
          <a:prstGeom prst="rect">
            <a:avLst/>
          </a:prstGeom>
          <a:noFill/>
          <a:ln>
            <a:noFill/>
          </a:ln>
        </p:spPr>
      </p:pic>
      <p:sp>
        <p:nvSpPr>
          <p:cNvPr id="412" name="Google Shape;412;p21"/>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malwarebytes.com</a:t>
            </a:r>
            <a:endParaRPr sz="1000">
              <a:solidFill>
                <a:srgbClr val="FFF2CC"/>
              </a:solidFill>
            </a:endParaRPr>
          </a:p>
        </p:txBody>
      </p:sp>
      <p:pic>
        <p:nvPicPr>
          <p:cNvPr descr="hex" id="413" name="Google Shape;413;p21"/>
          <p:cNvPicPr preferRelativeResize="0"/>
          <p:nvPr/>
        </p:nvPicPr>
        <p:blipFill>
          <a:blip r:embed="rId5">
            <a:alphaModFix/>
          </a:blip>
          <a:stretch>
            <a:fillRect/>
          </a:stretch>
        </p:blipFill>
        <p:spPr>
          <a:xfrm>
            <a:off x="173125" y="3121625"/>
            <a:ext cx="3339350" cy="1562675"/>
          </a:xfrm>
          <a:prstGeom prst="rect">
            <a:avLst/>
          </a:prstGeom>
          <a:noFill/>
          <a:ln>
            <a:noFill/>
          </a:ln>
        </p:spPr>
      </p:pic>
      <p:pic>
        <p:nvPicPr>
          <p:cNvPr id="414" name="Google Shape;414;p21"/>
          <p:cNvPicPr preferRelativeResize="0"/>
          <p:nvPr/>
        </p:nvPicPr>
        <p:blipFill rotWithShape="1">
          <a:blip r:embed="rId6">
            <a:alphaModFix/>
          </a:blip>
          <a:srcRect b="0" l="0" r="0" t="10015"/>
          <a:stretch/>
        </p:blipFill>
        <p:spPr>
          <a:xfrm>
            <a:off x="919125" y="1783988"/>
            <a:ext cx="1729549" cy="123232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FFF"/>
        </a:solidFill>
      </p:bgPr>
    </p:bg>
    <p:spTree>
      <p:nvGrpSpPr>
        <p:cNvPr id="1381" name="Shape 1381"/>
        <p:cNvGrpSpPr/>
        <p:nvPr/>
      </p:nvGrpSpPr>
      <p:grpSpPr>
        <a:xfrm>
          <a:off x="0" y="0"/>
          <a:ext cx="0" cy="0"/>
          <a:chOff x="0" y="0"/>
          <a:chExt cx="0" cy="0"/>
        </a:xfrm>
      </p:grpSpPr>
      <p:sp>
        <p:nvSpPr>
          <p:cNvPr id="1382" name="Google Shape;1382;p12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Video steganografi</a:t>
            </a:r>
            <a:endParaRPr b="1" sz="2200">
              <a:solidFill>
                <a:srgbClr val="FFFFFF"/>
              </a:solidFill>
            </a:endParaRPr>
          </a:p>
        </p:txBody>
      </p:sp>
      <p:pic>
        <p:nvPicPr>
          <p:cNvPr id="1383" name="Google Shape;1383;p120"/>
          <p:cNvPicPr preferRelativeResize="0"/>
          <p:nvPr/>
        </p:nvPicPr>
        <p:blipFill>
          <a:blip r:embed="rId3">
            <a:alphaModFix/>
          </a:blip>
          <a:stretch>
            <a:fillRect/>
          </a:stretch>
        </p:blipFill>
        <p:spPr>
          <a:xfrm>
            <a:off x="1526288" y="646200"/>
            <a:ext cx="5501535" cy="4052700"/>
          </a:xfrm>
          <a:prstGeom prst="rect">
            <a:avLst/>
          </a:prstGeom>
          <a:noFill/>
          <a:ln>
            <a:noFill/>
          </a:ln>
        </p:spPr>
      </p:pic>
      <p:sp>
        <p:nvSpPr>
          <p:cNvPr id="1384" name="Google Shape;1384;p120"/>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https://leoneckert.com/projects/</a:t>
            </a:r>
            <a:endParaRPr sz="1000">
              <a:solidFill>
                <a:srgbClr val="FFF2CC"/>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8" name="Shape 1388"/>
        <p:cNvGrpSpPr/>
        <p:nvPr/>
      </p:nvGrpSpPr>
      <p:grpSpPr>
        <a:xfrm>
          <a:off x="0" y="0"/>
          <a:ext cx="0" cy="0"/>
          <a:chOff x="0" y="0"/>
          <a:chExt cx="0" cy="0"/>
        </a:xfrm>
      </p:grpSpPr>
      <p:pic>
        <p:nvPicPr>
          <p:cNvPr id="1389" name="Google Shape;1389;p121"/>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390" name="Google Shape;1390;p121"/>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Video steganografi ile veri gizleme</a:t>
            </a:r>
            <a:endParaRPr sz="2200">
              <a:solidFill>
                <a:srgbClr val="FFFFFF"/>
              </a:solidFill>
            </a:endParaRPr>
          </a:p>
        </p:txBody>
      </p:sp>
      <p:sp>
        <p:nvSpPr>
          <p:cNvPr id="1391" name="Google Shape;1391;p121"/>
          <p:cNvSpPr txBox="1"/>
          <p:nvPr/>
        </p:nvSpPr>
        <p:spPr>
          <a:xfrm>
            <a:off x="4250650" y="929825"/>
            <a:ext cx="4843500" cy="3504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US" sz="1800">
                <a:solidFill>
                  <a:schemeClr val="dk1"/>
                </a:solidFill>
              </a:rPr>
              <a:t>Video gizlemede </a:t>
            </a:r>
            <a:r>
              <a:rPr lang="en-US" sz="1800">
                <a:solidFill>
                  <a:schemeClr val="dk1"/>
                </a:solidFill>
              </a:rPr>
              <a:t>e</a:t>
            </a:r>
            <a:r>
              <a:rPr lang="en-US" sz="1800">
                <a:solidFill>
                  <a:schemeClr val="dk1"/>
                </a:solidFill>
              </a:rPr>
              <a:t>n-boy oranı farketmez.</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Sesle birlikte </a:t>
            </a:r>
            <a:r>
              <a:rPr lang="en-US" sz="1800">
                <a:solidFill>
                  <a:schemeClr val="dk1"/>
                </a:solidFill>
              </a:rPr>
              <a:t>video da</a:t>
            </a:r>
            <a:r>
              <a:rPr lang="en-US" sz="1800">
                <a:solidFill>
                  <a:schemeClr val="dk1"/>
                </a:solidFill>
              </a:rPr>
              <a:t> kodlar.</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Gizli videoların kare sayısı, cover videolarınkinde az olmalıdır.</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Gizleme</a:t>
            </a:r>
            <a:r>
              <a:rPr lang="en-US" sz="1800">
                <a:solidFill>
                  <a:schemeClr val="dk1"/>
                </a:solidFill>
              </a:rPr>
              <a:t> </a:t>
            </a:r>
            <a:r>
              <a:rPr lang="en-US" sz="1800">
                <a:solidFill>
                  <a:schemeClr val="dk1"/>
                </a:solidFill>
              </a:rPr>
              <a:t>sonrasında ses kalitesinde kayıp olabilir: ses değişimi fark edilebilir.</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Gizleme işleminden sonra video farklı formata dönüştürülürse veri kaybedilir.</a:t>
            </a:r>
            <a:endParaRPr sz="1800">
              <a:solidFill>
                <a:schemeClr val="dk1"/>
              </a:solidFill>
            </a:endParaRPr>
          </a:p>
        </p:txBody>
      </p:sp>
      <p:pic>
        <p:nvPicPr>
          <p:cNvPr id="1392" name="Google Shape;1392;p121"/>
          <p:cNvPicPr preferRelativeResize="0"/>
          <p:nvPr/>
        </p:nvPicPr>
        <p:blipFill>
          <a:blip r:embed="rId5">
            <a:alphaModFix/>
          </a:blip>
          <a:stretch>
            <a:fillRect/>
          </a:stretch>
        </p:blipFill>
        <p:spPr>
          <a:xfrm>
            <a:off x="163725" y="1148425"/>
            <a:ext cx="4086927" cy="2825717"/>
          </a:xfrm>
          <a:prstGeom prst="rect">
            <a:avLst/>
          </a:prstGeom>
          <a:noFill/>
          <a:ln>
            <a:noFill/>
          </a:ln>
        </p:spPr>
      </p:pic>
      <p:sp>
        <p:nvSpPr>
          <p:cNvPr id="1393" name="Google Shape;1393;p121"/>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Murat Hacimurtazaoglu, Kemal Tutuncu on </a:t>
            </a:r>
            <a:r>
              <a:rPr lang="en-US" sz="800" u="sng">
                <a:solidFill>
                  <a:schemeClr val="hlink"/>
                </a:solidFill>
                <a:hlinkClick r:id="rId6"/>
              </a:rPr>
              <a:t>LSB-based pre-embedding video steganography with rotating &amp; shifting poly-pattern block matrix</a:t>
            </a:r>
            <a:endParaRPr sz="800">
              <a:solidFill>
                <a:srgbClr val="FFF2CC"/>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8" name="Shape 1398"/>
        <p:cNvGrpSpPr/>
        <p:nvPr/>
      </p:nvGrpSpPr>
      <p:grpSpPr>
        <a:xfrm>
          <a:off x="0" y="0"/>
          <a:ext cx="0" cy="0"/>
          <a:chOff x="0" y="0"/>
          <a:chExt cx="0" cy="0"/>
        </a:xfrm>
      </p:grpSpPr>
      <p:sp>
        <p:nvSpPr>
          <p:cNvPr id="1399" name="Google Shape;1399;p122"/>
          <p:cNvSpPr txBox="1"/>
          <p:nvPr>
            <p:ph type="title"/>
          </p:nvPr>
        </p:nvSpPr>
        <p:spPr>
          <a:xfrm>
            <a:off x="4403050" y="1911150"/>
            <a:ext cx="4529700" cy="1235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Gelecek Çalışmalar</a:t>
            </a:r>
            <a:r>
              <a:rPr lang="en-US" sz="3400"/>
              <a:t> </a:t>
            </a:r>
            <a:endParaRPr sz="3000"/>
          </a:p>
        </p:txBody>
      </p:sp>
      <p:sp>
        <p:nvSpPr>
          <p:cNvPr id="1400" name="Google Shape;1400;p122"/>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Refik Anadol</a:t>
            </a:r>
            <a:endParaRPr sz="800">
              <a:solidFill>
                <a:srgbClr val="FFF2CC"/>
              </a:solidFill>
            </a:endParaRPr>
          </a:p>
        </p:txBody>
      </p:sp>
      <p:pic>
        <p:nvPicPr>
          <p:cNvPr id="1401" name="Google Shape;1401;p122"/>
          <p:cNvPicPr preferRelativeResize="0"/>
          <p:nvPr/>
        </p:nvPicPr>
        <p:blipFill>
          <a:blip r:embed="rId3">
            <a:alphaModFix/>
          </a:blip>
          <a:stretch>
            <a:fillRect/>
          </a:stretch>
        </p:blipFill>
        <p:spPr>
          <a:xfrm>
            <a:off x="152400" y="1515463"/>
            <a:ext cx="4098249" cy="202677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05" name="Shape 1405"/>
        <p:cNvGrpSpPr/>
        <p:nvPr/>
      </p:nvGrpSpPr>
      <p:grpSpPr>
        <a:xfrm>
          <a:off x="0" y="0"/>
          <a:ext cx="0" cy="0"/>
          <a:chOff x="0" y="0"/>
          <a:chExt cx="0" cy="0"/>
        </a:xfrm>
      </p:grpSpPr>
      <p:sp>
        <p:nvSpPr>
          <p:cNvPr id="1406" name="Google Shape;1406;p123"/>
          <p:cNvSpPr txBox="1"/>
          <p:nvPr>
            <p:ph type="title"/>
          </p:nvPr>
        </p:nvSpPr>
        <p:spPr>
          <a:xfrm>
            <a:off x="114225" y="-18550"/>
            <a:ext cx="87606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NFT (Non Fungible Token) içine steganografi ile veri saklama</a:t>
            </a:r>
            <a:endParaRPr sz="2200">
              <a:solidFill>
                <a:srgbClr val="FFFFFF"/>
              </a:solidFill>
            </a:endParaRPr>
          </a:p>
        </p:txBody>
      </p:sp>
      <p:sp>
        <p:nvSpPr>
          <p:cNvPr id="1407" name="Google Shape;1407;p123"/>
          <p:cNvSpPr txBox="1"/>
          <p:nvPr>
            <p:ph idx="1" type="body"/>
          </p:nvPr>
        </p:nvSpPr>
        <p:spPr>
          <a:xfrm>
            <a:off x="404225" y="1219175"/>
            <a:ext cx="3913200" cy="1199700"/>
          </a:xfrm>
          <a:prstGeom prst="rect">
            <a:avLst/>
          </a:prstGeom>
          <a:noFill/>
          <a:ln cap="flat" cmpd="sng" w="9525">
            <a:solidFill>
              <a:srgbClr val="666666"/>
            </a:solidFill>
            <a:prstDash val="solid"/>
            <a:round/>
            <a:headEnd len="sm" w="sm" type="none"/>
            <a:tailEnd len="sm" w="sm" type="none"/>
          </a:ln>
        </p:spPr>
        <p:txBody>
          <a:bodyPr anchorCtr="0" anchor="t" bIns="34275" lIns="68575" spcFirstLastPara="1" rIns="68575" wrap="square" tIns="34275">
            <a:noAutofit/>
          </a:bodyPr>
          <a:lstStyle/>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Bilgiyi saklamaya odaklanır</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İçerik değişmez</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Algoritma genelde gizlidir</a:t>
            </a:r>
            <a:endParaRPr sz="1600">
              <a:solidFill>
                <a:schemeClr val="lt1"/>
              </a:solidFill>
              <a:latin typeface="Roboto"/>
              <a:ea typeface="Roboto"/>
              <a:cs typeface="Roboto"/>
              <a:sym typeface="Roboto"/>
            </a:endParaRPr>
          </a:p>
        </p:txBody>
      </p:sp>
      <p:sp>
        <p:nvSpPr>
          <p:cNvPr id="1408" name="Google Shape;1408;p123"/>
          <p:cNvSpPr txBox="1"/>
          <p:nvPr>
            <p:ph idx="1" type="body"/>
          </p:nvPr>
        </p:nvSpPr>
        <p:spPr>
          <a:xfrm>
            <a:off x="4728175" y="1240075"/>
            <a:ext cx="3969900" cy="1178700"/>
          </a:xfrm>
          <a:prstGeom prst="rect">
            <a:avLst/>
          </a:prstGeom>
          <a:noFill/>
          <a:ln cap="flat" cmpd="sng" w="9525">
            <a:solidFill>
              <a:srgbClr val="666666"/>
            </a:solidFill>
            <a:prstDash val="solid"/>
            <a:round/>
            <a:headEnd len="sm" w="sm" type="none"/>
            <a:tailEnd len="sm" w="sm" type="none"/>
          </a:ln>
        </p:spPr>
        <p:txBody>
          <a:bodyPr anchorCtr="0" anchor="t" bIns="34275" lIns="68575" spcFirstLastPara="1" rIns="68575" wrap="square" tIns="34275">
            <a:noAutofit/>
          </a:bodyPr>
          <a:lstStyle/>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Dijital varlıkları temsil eder</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B</a:t>
            </a:r>
            <a:r>
              <a:rPr lang="en-US" sz="1600">
                <a:solidFill>
                  <a:schemeClr val="lt1"/>
                </a:solidFill>
                <a:latin typeface="Roboto"/>
                <a:ea typeface="Roboto"/>
                <a:cs typeface="Roboto"/>
                <a:sym typeface="Roboto"/>
              </a:rPr>
              <a:t>enzersiz bir dijital imzaya sahiptir.</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Algoritma  genelde açıktır</a:t>
            </a:r>
            <a:endParaRPr sz="1600">
              <a:solidFill>
                <a:schemeClr val="lt1"/>
              </a:solidFill>
              <a:latin typeface="Roboto"/>
              <a:ea typeface="Roboto"/>
              <a:cs typeface="Roboto"/>
              <a:sym typeface="Roboto"/>
            </a:endParaRPr>
          </a:p>
        </p:txBody>
      </p:sp>
      <p:sp>
        <p:nvSpPr>
          <p:cNvPr id="1409" name="Google Shape;1409;p123"/>
          <p:cNvSpPr txBox="1"/>
          <p:nvPr/>
        </p:nvSpPr>
        <p:spPr>
          <a:xfrm>
            <a:off x="404225" y="710900"/>
            <a:ext cx="3913200" cy="40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1800">
                <a:solidFill>
                  <a:srgbClr val="FFFFFF"/>
                </a:solidFill>
              </a:rPr>
              <a:t>Steganografi</a:t>
            </a:r>
            <a:endParaRPr sz="1800">
              <a:solidFill>
                <a:srgbClr val="FFFFFF"/>
              </a:solidFill>
            </a:endParaRPr>
          </a:p>
        </p:txBody>
      </p:sp>
      <p:sp>
        <p:nvSpPr>
          <p:cNvPr id="1410" name="Google Shape;1410;p123"/>
          <p:cNvSpPr txBox="1"/>
          <p:nvPr/>
        </p:nvSpPr>
        <p:spPr>
          <a:xfrm>
            <a:off x="4728175" y="710900"/>
            <a:ext cx="3969900" cy="404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1800">
                <a:solidFill>
                  <a:srgbClr val="FFFFFF"/>
                </a:solidFill>
              </a:rPr>
              <a:t>NFT</a:t>
            </a:r>
            <a:endParaRPr sz="1800">
              <a:solidFill>
                <a:srgbClr val="FFFFFF"/>
              </a:solidFill>
            </a:endParaRPr>
          </a:p>
        </p:txBody>
      </p:sp>
      <p:pic>
        <p:nvPicPr>
          <p:cNvPr id="1411" name="Google Shape;1411;p123"/>
          <p:cNvPicPr preferRelativeResize="0"/>
          <p:nvPr/>
        </p:nvPicPr>
        <p:blipFill>
          <a:blip r:embed="rId3">
            <a:alphaModFix/>
          </a:blip>
          <a:stretch>
            <a:fillRect/>
          </a:stretch>
        </p:blipFill>
        <p:spPr>
          <a:xfrm>
            <a:off x="404225" y="2493225"/>
            <a:ext cx="8293849" cy="2263481"/>
          </a:xfrm>
          <a:prstGeom prst="rect">
            <a:avLst/>
          </a:prstGeom>
          <a:noFill/>
          <a:ln>
            <a:noFill/>
          </a:ln>
        </p:spPr>
      </p:pic>
      <p:sp>
        <p:nvSpPr>
          <p:cNvPr id="1412" name="Google Shape;1412;p123"/>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a:solidFill>
                  <a:srgbClr val="FFF2CC"/>
                </a:solidFill>
              </a:rPr>
              <a:t>aminazgol in Reddit o topic </a:t>
            </a:r>
            <a:r>
              <a:rPr lang="en-US" sz="1000" u="sng">
                <a:solidFill>
                  <a:schemeClr val="hlink"/>
                </a:solidFill>
                <a:hlinkClick r:id="rId4"/>
              </a:rPr>
              <a:t>Steganography NFT: What can it be used for?</a:t>
            </a:r>
            <a:endParaRPr sz="1000">
              <a:solidFill>
                <a:srgbClr val="FFF2CC"/>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16" name="Shape 1416"/>
        <p:cNvGrpSpPr/>
        <p:nvPr/>
      </p:nvGrpSpPr>
      <p:grpSpPr>
        <a:xfrm>
          <a:off x="0" y="0"/>
          <a:ext cx="0" cy="0"/>
          <a:chOff x="0" y="0"/>
          <a:chExt cx="0" cy="0"/>
        </a:xfrm>
      </p:grpSpPr>
      <p:sp>
        <p:nvSpPr>
          <p:cNvPr id="1417" name="Google Shape;1417;p124"/>
          <p:cNvSpPr txBox="1"/>
          <p:nvPr>
            <p:ph type="title"/>
          </p:nvPr>
        </p:nvSpPr>
        <p:spPr>
          <a:xfrm>
            <a:off x="114225" y="-18550"/>
            <a:ext cx="87606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Gelecek çalışmalar</a:t>
            </a:r>
            <a:endParaRPr sz="2200">
              <a:solidFill>
                <a:srgbClr val="FFFFFF"/>
              </a:solidFill>
            </a:endParaRPr>
          </a:p>
        </p:txBody>
      </p:sp>
      <p:sp>
        <p:nvSpPr>
          <p:cNvPr id="1418" name="Google Shape;1418;p124"/>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https://builtin.com/cybersecurity/steganography</a:t>
            </a:r>
            <a:endParaRPr sz="1000">
              <a:solidFill>
                <a:srgbClr val="FFF2CC"/>
              </a:solidFill>
            </a:endParaRPr>
          </a:p>
        </p:txBody>
      </p:sp>
      <p:sp>
        <p:nvSpPr>
          <p:cNvPr id="1419" name="Google Shape;1419;p124"/>
          <p:cNvSpPr txBox="1"/>
          <p:nvPr/>
        </p:nvSpPr>
        <p:spPr>
          <a:xfrm>
            <a:off x="254000" y="674050"/>
            <a:ext cx="8760600" cy="4157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Char char="❏"/>
            </a:pPr>
            <a:r>
              <a:rPr lang="en-US" sz="1800">
                <a:solidFill>
                  <a:schemeClr val="lt1"/>
                </a:solidFill>
              </a:rPr>
              <a:t>Ses tabanlı uygulamaların popülerliği arttıkça ve diğer platformlar ses özelliklerini </a:t>
            </a:r>
            <a:r>
              <a:rPr lang="en-US" sz="1800">
                <a:solidFill>
                  <a:schemeClr val="lt1"/>
                </a:solidFill>
              </a:rPr>
              <a:t>eklendikçe</a:t>
            </a:r>
            <a:r>
              <a:rPr lang="en-US" sz="1800">
                <a:solidFill>
                  <a:schemeClr val="lt1"/>
                </a:solidFill>
              </a:rPr>
              <a:t>, ses tabanlı steganografik saldırıların daha sık gerçekleşecek.</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US" sz="1800">
                <a:solidFill>
                  <a:schemeClr val="lt1"/>
                </a:solidFill>
              </a:rPr>
              <a:t>Kötü niyetli kişiler, gerçek dünya nesnelerinin içine zararlı kod gizleyerek, etkilenmiş artırılmış gerçeklik yazılımı tarafından tarandığında kötü amaçlı yazılımı iletebilir. </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US" sz="1800">
                <a:solidFill>
                  <a:schemeClr val="lt1"/>
                </a:solidFill>
              </a:rPr>
              <a:t>Bu durum, otonom araçların fiziksel nesneleri tarayarak sürüş konusunda kararlar almasının yaygın olduğu bir dünyada büyük bir sorun olabilir.</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US" sz="1800">
                <a:solidFill>
                  <a:schemeClr val="lt1"/>
                </a:solidFill>
              </a:rPr>
              <a:t>Olumlu haber steganografinin geliştirmesi zor ve uygulamasının zor olduğu yönünde.</a:t>
            </a:r>
            <a:endParaRPr sz="1800">
              <a:solidFill>
                <a:schemeClr val="lt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25"/>
          <p:cNvSpPr txBox="1"/>
          <p:nvPr>
            <p:ph type="title"/>
          </p:nvPr>
        </p:nvSpPr>
        <p:spPr>
          <a:xfrm>
            <a:off x="152275" y="-24750"/>
            <a:ext cx="86751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uFill>
                  <a:noFill/>
                </a:uFill>
                <a:hlinkClick r:id="rId3">
                  <a:extLst>
                    <a:ext uri="{A12FA001-AC4F-418D-AE19-62706E023703}">
                      <ahyp:hlinkClr val="tx"/>
                    </a:ext>
                  </a:extLst>
                </a:hlinkClick>
              </a:rPr>
              <a:t>Sorular</a:t>
            </a:r>
            <a:endParaRPr b="1" sz="2200">
              <a:solidFill>
                <a:srgbClr val="FFFFFF"/>
              </a:solidFill>
            </a:endParaRPr>
          </a:p>
        </p:txBody>
      </p:sp>
      <p:pic>
        <p:nvPicPr>
          <p:cNvPr id="1425" name="Google Shape;1425;p125">
            <a:hlinkClick r:id="rId4"/>
          </p:cNvPr>
          <p:cNvPicPr preferRelativeResize="0"/>
          <p:nvPr/>
        </p:nvPicPr>
        <p:blipFill rotWithShape="1">
          <a:blip r:embed="rId5">
            <a:alphaModFix/>
          </a:blip>
          <a:srcRect b="0" l="0" r="0" t="9633"/>
          <a:stretch/>
        </p:blipFill>
        <p:spPr>
          <a:xfrm>
            <a:off x="0" y="514050"/>
            <a:ext cx="9144000" cy="431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8" name="Shape 418"/>
        <p:cNvGrpSpPr/>
        <p:nvPr/>
      </p:nvGrpSpPr>
      <p:grpSpPr>
        <a:xfrm>
          <a:off x="0" y="0"/>
          <a:ext cx="0" cy="0"/>
          <a:chOff x="0" y="0"/>
          <a:chExt cx="0" cy="0"/>
        </a:xfrm>
      </p:grpSpPr>
      <p:sp>
        <p:nvSpPr>
          <p:cNvPr id="419" name="Google Shape;419;p22"/>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Steganografinin zararlı kullanım alanları</a:t>
            </a:r>
            <a:endParaRPr sz="2200">
              <a:solidFill>
                <a:srgbClr val="FFFFFF"/>
              </a:solidFill>
            </a:endParaRPr>
          </a:p>
        </p:txBody>
      </p:sp>
      <p:sp>
        <p:nvSpPr>
          <p:cNvPr id="420" name="Google Shape;420;p22"/>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https://x.com/David3141593/status/1057042085029822464</a:t>
            </a:r>
            <a:r>
              <a:rPr lang="en-US" sz="1000">
                <a:solidFill>
                  <a:srgbClr val="FFF2CC"/>
                </a:solidFill>
              </a:rPr>
              <a:t> and  </a:t>
            </a:r>
            <a:r>
              <a:rPr lang="en-US" sz="1000" u="sng">
                <a:solidFill>
                  <a:schemeClr val="hlink"/>
                </a:solidFill>
                <a:hlinkClick r:id="rId4"/>
              </a:rPr>
              <a:t>https://x.com/David3141593/status/1057609354403287040</a:t>
            </a:r>
            <a:r>
              <a:rPr lang="en-US" sz="1000">
                <a:solidFill>
                  <a:srgbClr val="FFF2CC"/>
                </a:solidFill>
              </a:rPr>
              <a:t> </a:t>
            </a:r>
            <a:endParaRPr sz="1000">
              <a:solidFill>
                <a:srgbClr val="FFF2CC"/>
              </a:solidFill>
            </a:endParaRPr>
          </a:p>
        </p:txBody>
      </p:sp>
      <p:sp>
        <p:nvSpPr>
          <p:cNvPr id="421" name="Google Shape;421;p22"/>
          <p:cNvSpPr txBox="1"/>
          <p:nvPr/>
        </p:nvSpPr>
        <p:spPr>
          <a:xfrm>
            <a:off x="2765775" y="675100"/>
            <a:ext cx="6237300" cy="7851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rgbClr val="FFFFFF"/>
                </a:solidFill>
                <a:highlight>
                  <a:schemeClr val="dk1"/>
                </a:highlight>
                <a:latin typeface="Courier New"/>
                <a:ea typeface="Courier New"/>
                <a:cs typeface="Courier New"/>
                <a:sym typeface="Courier New"/>
              </a:rPr>
              <a:t>curl </a:t>
            </a:r>
            <a:r>
              <a:rPr lang="en-US" sz="1300">
                <a:solidFill>
                  <a:srgbClr val="00A67D"/>
                </a:solidFill>
                <a:highlight>
                  <a:schemeClr val="dk1"/>
                </a:highlight>
                <a:latin typeface="Courier New"/>
                <a:ea typeface="Courier New"/>
                <a:cs typeface="Courier New"/>
                <a:sym typeface="Courier New"/>
              </a:rPr>
              <a:t>'https://pbs.twimg.com/media/DqteCf6WsAAhqwV.jpg'</a:t>
            </a:r>
            <a:r>
              <a:rPr lang="en-US" sz="1300">
                <a:solidFill>
                  <a:srgbClr val="FFFFFF"/>
                </a:solidFill>
                <a:highlight>
                  <a:schemeClr val="dk1"/>
                </a:highlight>
                <a:latin typeface="Courier New"/>
                <a:ea typeface="Courier New"/>
                <a:cs typeface="Courier New"/>
                <a:sym typeface="Courier New"/>
              </a:rPr>
              <a:t> --output unzipme.zip &amp;&amp; unzip unzipme.zip &amp;&amp; unrar x shakespeare.part001.rar</a:t>
            </a:r>
            <a:endParaRPr sz="1300">
              <a:solidFill>
                <a:schemeClr val="lt1"/>
              </a:solidFill>
              <a:latin typeface="Courier New"/>
              <a:ea typeface="Courier New"/>
              <a:cs typeface="Courier New"/>
              <a:sym typeface="Courier New"/>
            </a:endParaRPr>
          </a:p>
        </p:txBody>
      </p:sp>
      <p:sp>
        <p:nvSpPr>
          <p:cNvPr id="422" name="Google Shape;422;p22"/>
          <p:cNvSpPr txBox="1"/>
          <p:nvPr/>
        </p:nvSpPr>
        <p:spPr>
          <a:xfrm>
            <a:off x="2765775" y="1666350"/>
            <a:ext cx="6237300" cy="5850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lt1"/>
                </a:solidFill>
                <a:latin typeface="Courier New"/>
                <a:ea typeface="Courier New"/>
                <a:cs typeface="Courier New"/>
                <a:sym typeface="Courier New"/>
              </a:rPr>
              <a:t>curl</a:t>
            </a:r>
            <a:r>
              <a:rPr lang="en-US" sz="1300">
                <a:solidFill>
                  <a:srgbClr val="00A67D"/>
                </a:solidFill>
                <a:highlight>
                  <a:schemeClr val="dk1"/>
                </a:highlight>
                <a:latin typeface="Courier New"/>
                <a:ea typeface="Courier New"/>
                <a:cs typeface="Courier New"/>
                <a:sym typeface="Courier New"/>
              </a:rPr>
              <a:t> 'https://pbs.twimg.com/media/Dq1iEpfXgAADZRgjpg'</a:t>
            </a:r>
            <a:r>
              <a:rPr lang="en-US" sz="1300">
                <a:solidFill>
                  <a:schemeClr val="lt1"/>
                </a:solidFill>
                <a:latin typeface="Courier New"/>
                <a:ea typeface="Courier New"/>
                <a:cs typeface="Courier New"/>
                <a:sym typeface="Courier New"/>
              </a:rPr>
              <a:t> --output source_code.jpg</a:t>
            </a:r>
            <a:endParaRPr sz="1300">
              <a:solidFill>
                <a:schemeClr val="lt1"/>
              </a:solidFill>
              <a:latin typeface="Courier New"/>
              <a:ea typeface="Courier New"/>
              <a:cs typeface="Courier New"/>
              <a:sym typeface="Courier New"/>
            </a:endParaRPr>
          </a:p>
        </p:txBody>
      </p:sp>
      <p:sp>
        <p:nvSpPr>
          <p:cNvPr id="423" name="Google Shape;423;p22"/>
          <p:cNvSpPr txBox="1"/>
          <p:nvPr/>
        </p:nvSpPr>
        <p:spPr>
          <a:xfrm>
            <a:off x="2765775" y="2441900"/>
            <a:ext cx="6237300" cy="5850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chemeClr val="lt1"/>
                </a:solidFill>
                <a:latin typeface="Courier New"/>
                <a:ea typeface="Courier New"/>
                <a:cs typeface="Courier New"/>
                <a:sym typeface="Courier New"/>
              </a:rPr>
              <a:t>curl </a:t>
            </a:r>
            <a:r>
              <a:rPr lang="en-US" sz="1300">
                <a:solidFill>
                  <a:srgbClr val="00A67D"/>
                </a:solidFill>
                <a:highlight>
                  <a:schemeClr val="dk1"/>
                </a:highlight>
                <a:latin typeface="Courier New"/>
                <a:ea typeface="Courier New"/>
                <a:cs typeface="Courier New"/>
                <a:sym typeface="Courier New"/>
              </a:rPr>
              <a:t>'https://pbs.twimg.com/media/Dq1iEpfXgAADZRg?format=jpg'</a:t>
            </a:r>
            <a:r>
              <a:rPr lang="en-US" sz="1300">
                <a:solidFill>
                  <a:schemeClr val="lt1"/>
                </a:solidFill>
                <a:latin typeface="Courier New"/>
                <a:ea typeface="Courier New"/>
                <a:cs typeface="Courier New"/>
                <a:sym typeface="Courier New"/>
              </a:rPr>
              <a:t> --output source_code.pdf</a:t>
            </a:r>
            <a:endParaRPr sz="1300">
              <a:solidFill>
                <a:schemeClr val="lt1"/>
              </a:solidFill>
              <a:latin typeface="Courier New"/>
              <a:ea typeface="Courier New"/>
              <a:cs typeface="Courier New"/>
              <a:sym typeface="Courier New"/>
            </a:endParaRPr>
          </a:p>
        </p:txBody>
      </p:sp>
      <p:pic>
        <p:nvPicPr>
          <p:cNvPr id="424" name="Google Shape;424;p22"/>
          <p:cNvPicPr preferRelativeResize="0"/>
          <p:nvPr/>
        </p:nvPicPr>
        <p:blipFill>
          <a:blip r:embed="rId5">
            <a:alphaModFix/>
          </a:blip>
          <a:stretch>
            <a:fillRect/>
          </a:stretch>
        </p:blipFill>
        <p:spPr>
          <a:xfrm>
            <a:off x="152400" y="667550"/>
            <a:ext cx="2468700" cy="3964383"/>
          </a:xfrm>
          <a:prstGeom prst="rect">
            <a:avLst/>
          </a:prstGeom>
          <a:noFill/>
          <a:ln cap="flat" cmpd="sng" w="9525">
            <a:solidFill>
              <a:srgbClr val="666666"/>
            </a:solidFill>
            <a:prstDash val="solid"/>
            <a:round/>
            <a:headEnd len="sm" w="sm" type="none"/>
            <a:tailEnd len="sm" w="sm" type="none"/>
          </a:ln>
        </p:spPr>
      </p:pic>
      <p:pic>
        <p:nvPicPr>
          <p:cNvPr id="425" name="Google Shape;425;p22"/>
          <p:cNvPicPr preferRelativeResize="0"/>
          <p:nvPr/>
        </p:nvPicPr>
        <p:blipFill>
          <a:blip r:embed="rId6">
            <a:alphaModFix/>
          </a:blip>
          <a:stretch>
            <a:fillRect/>
          </a:stretch>
        </p:blipFill>
        <p:spPr>
          <a:xfrm>
            <a:off x="2773500" y="4035200"/>
            <a:ext cx="609600" cy="609600"/>
          </a:xfrm>
          <a:prstGeom prst="rect">
            <a:avLst/>
          </a:prstGeom>
          <a:noFill/>
          <a:ln>
            <a:noFill/>
          </a:ln>
        </p:spPr>
      </p:pic>
      <p:pic>
        <p:nvPicPr>
          <p:cNvPr id="426" name="Google Shape;426;p22"/>
          <p:cNvPicPr preferRelativeResize="0"/>
          <p:nvPr/>
        </p:nvPicPr>
        <p:blipFill>
          <a:blip r:embed="rId7">
            <a:alphaModFix/>
          </a:blip>
          <a:stretch>
            <a:fillRect/>
          </a:stretch>
        </p:blipFill>
        <p:spPr>
          <a:xfrm>
            <a:off x="3535500" y="4035200"/>
            <a:ext cx="2438400" cy="609600"/>
          </a:xfrm>
          <a:prstGeom prst="rect">
            <a:avLst/>
          </a:prstGeom>
          <a:noFill/>
          <a:ln>
            <a:noFill/>
          </a:ln>
        </p:spPr>
      </p:pic>
      <p:sp>
        <p:nvSpPr>
          <p:cNvPr id="427" name="Google Shape;427;p22"/>
          <p:cNvSpPr txBox="1"/>
          <p:nvPr/>
        </p:nvSpPr>
        <p:spPr>
          <a:xfrm>
            <a:off x="2685100" y="3149300"/>
            <a:ext cx="6318000" cy="65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150" u="sng">
                <a:solidFill>
                  <a:schemeClr val="hlink"/>
                </a:solidFill>
                <a:highlight>
                  <a:schemeClr val="dk1"/>
                </a:highlight>
                <a:hlinkClick r:id="rId8"/>
              </a:rPr>
              <a:t>https://x.com/David3141593/status/1057042085029822464?s=20</a:t>
            </a:r>
            <a:endParaRPr sz="1800"/>
          </a:p>
          <a:p>
            <a:pPr indent="0" lvl="0" marL="0" rtl="0" algn="l">
              <a:lnSpc>
                <a:spcPct val="150000"/>
              </a:lnSpc>
              <a:spcBef>
                <a:spcPts val="0"/>
              </a:spcBef>
              <a:spcAft>
                <a:spcPts val="0"/>
              </a:spcAft>
              <a:buNone/>
            </a:pPr>
            <a:r>
              <a:rPr lang="en-US" sz="1150" u="sng">
                <a:solidFill>
                  <a:schemeClr val="hlink"/>
                </a:solidFill>
                <a:highlight>
                  <a:schemeClr val="dk1"/>
                </a:highlight>
                <a:hlinkClick r:id="rId9"/>
              </a:rPr>
              <a:t>https://x.com/David3141593/status/1057609354403287040?s=20</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1" name="Shape 431"/>
        <p:cNvGrpSpPr/>
        <p:nvPr/>
      </p:nvGrpSpPr>
      <p:grpSpPr>
        <a:xfrm>
          <a:off x="0" y="0"/>
          <a:ext cx="0" cy="0"/>
          <a:chOff x="0" y="0"/>
          <a:chExt cx="0" cy="0"/>
        </a:xfrm>
      </p:grpSpPr>
      <p:sp>
        <p:nvSpPr>
          <p:cNvPr id="432" name="Google Shape;432;p23"/>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Steganografinin zararlı kullanım alanları</a:t>
            </a:r>
            <a:endParaRPr sz="2200">
              <a:solidFill>
                <a:srgbClr val="FFFFFF"/>
              </a:solidFill>
            </a:endParaRPr>
          </a:p>
        </p:txBody>
      </p:sp>
      <p:sp>
        <p:nvSpPr>
          <p:cNvPr id="433" name="Google Shape;433;p23"/>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https://x.com/angealbertini/status/1372082666632327169?s=20</a:t>
            </a:r>
            <a:r>
              <a:rPr lang="en-US" sz="1000">
                <a:solidFill>
                  <a:srgbClr val="FFF2CC"/>
                </a:solidFill>
              </a:rPr>
              <a:t> </a:t>
            </a:r>
            <a:endParaRPr sz="1000">
              <a:solidFill>
                <a:srgbClr val="FFF2CC"/>
              </a:solidFill>
            </a:endParaRPr>
          </a:p>
        </p:txBody>
      </p:sp>
      <p:pic>
        <p:nvPicPr>
          <p:cNvPr id="434" name="Google Shape;434;p23"/>
          <p:cNvPicPr preferRelativeResize="0"/>
          <p:nvPr/>
        </p:nvPicPr>
        <p:blipFill>
          <a:blip r:embed="rId4">
            <a:alphaModFix/>
          </a:blip>
          <a:stretch>
            <a:fillRect/>
          </a:stretch>
        </p:blipFill>
        <p:spPr>
          <a:xfrm>
            <a:off x="152400" y="667550"/>
            <a:ext cx="5590793" cy="4011099"/>
          </a:xfrm>
          <a:prstGeom prst="rect">
            <a:avLst/>
          </a:prstGeom>
          <a:noFill/>
          <a:ln>
            <a:noFill/>
          </a:ln>
        </p:spPr>
      </p:pic>
      <p:sp>
        <p:nvSpPr>
          <p:cNvPr id="435" name="Google Shape;435;p23"/>
          <p:cNvSpPr txBox="1"/>
          <p:nvPr/>
        </p:nvSpPr>
        <p:spPr>
          <a:xfrm>
            <a:off x="6011325" y="649100"/>
            <a:ext cx="3005700" cy="4029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600">
                <a:solidFill>
                  <a:schemeClr val="lt1"/>
                </a:solidFill>
              </a:rPr>
              <a:t>PNG, sırayla şu verileri içerir: </a:t>
            </a:r>
            <a:endParaRPr sz="1600">
              <a:solidFill>
                <a:schemeClr val="lt1"/>
              </a:solidFill>
            </a:endParaRPr>
          </a:p>
          <a:p>
            <a:pPr indent="-330200" lvl="1" marL="914400" rtl="0" algn="l">
              <a:lnSpc>
                <a:spcPct val="150000"/>
              </a:lnSpc>
              <a:spcBef>
                <a:spcPts val="0"/>
              </a:spcBef>
              <a:spcAft>
                <a:spcPts val="0"/>
              </a:spcAft>
              <a:buClr>
                <a:schemeClr val="lt1"/>
              </a:buClr>
              <a:buSzPts val="1600"/>
              <a:buChar char="❏"/>
            </a:pPr>
            <a:r>
              <a:rPr lang="en-US" sz="1600">
                <a:solidFill>
                  <a:schemeClr val="lt1"/>
                </a:solidFill>
              </a:rPr>
              <a:t>IHDR (PLTE) </a:t>
            </a:r>
            <a:endParaRPr sz="1600">
              <a:solidFill>
                <a:schemeClr val="lt1"/>
              </a:solidFill>
            </a:endParaRPr>
          </a:p>
          <a:p>
            <a:pPr indent="-330200" lvl="1" marL="914400" rtl="0" algn="l">
              <a:lnSpc>
                <a:spcPct val="150000"/>
              </a:lnSpc>
              <a:spcBef>
                <a:spcPts val="0"/>
              </a:spcBef>
              <a:spcAft>
                <a:spcPts val="0"/>
              </a:spcAft>
              <a:buClr>
                <a:schemeClr val="lt1"/>
              </a:buClr>
              <a:buSzPts val="1600"/>
              <a:buChar char="❏"/>
            </a:pPr>
            <a:r>
              <a:rPr lang="en-US" sz="1600">
                <a:solidFill>
                  <a:schemeClr val="lt1"/>
                </a:solidFill>
              </a:rPr>
              <a:t>IDAT </a:t>
            </a:r>
            <a:endParaRPr sz="1600">
              <a:solidFill>
                <a:schemeClr val="lt1"/>
              </a:solidFill>
            </a:endParaRPr>
          </a:p>
          <a:p>
            <a:pPr indent="-330200" lvl="1" marL="914400" rtl="0" algn="l">
              <a:lnSpc>
                <a:spcPct val="150000"/>
              </a:lnSpc>
              <a:spcBef>
                <a:spcPts val="0"/>
              </a:spcBef>
              <a:spcAft>
                <a:spcPts val="0"/>
              </a:spcAft>
              <a:buClr>
                <a:schemeClr val="lt1"/>
              </a:buClr>
              <a:buSzPts val="1600"/>
              <a:buChar char="❏"/>
            </a:pPr>
            <a:r>
              <a:rPr lang="en-US" sz="1600">
                <a:solidFill>
                  <a:schemeClr val="lt1"/>
                </a:solidFill>
              </a:rPr>
              <a:t>IEND</a:t>
            </a:r>
            <a:endParaRPr sz="1600">
              <a:solidFill>
                <a:schemeClr val="lt1"/>
              </a:solidFill>
            </a:endParaRPr>
          </a:p>
          <a:p>
            <a:pPr indent="0" lvl="0" marL="914400" rtl="0" algn="l">
              <a:lnSpc>
                <a:spcPct val="150000"/>
              </a:lnSpc>
              <a:spcBef>
                <a:spcPts val="0"/>
              </a:spcBef>
              <a:spcAft>
                <a:spcPts val="0"/>
              </a:spcAft>
              <a:buNone/>
            </a:pPr>
            <a:r>
              <a:t/>
            </a:r>
            <a:endParaRPr sz="1600">
              <a:solidFill>
                <a:schemeClr val="lt1"/>
              </a:solidFill>
            </a:endParaRPr>
          </a:p>
          <a:p>
            <a:pPr indent="0" lvl="0" marL="0" rtl="0" algn="l">
              <a:lnSpc>
                <a:spcPct val="150000"/>
              </a:lnSpc>
              <a:spcBef>
                <a:spcPts val="0"/>
              </a:spcBef>
              <a:spcAft>
                <a:spcPts val="0"/>
              </a:spcAft>
              <a:buNone/>
            </a:pPr>
            <a:r>
              <a:rPr lang="en-US" sz="1600">
                <a:solidFill>
                  <a:schemeClr val="lt1"/>
                </a:solidFill>
              </a:rPr>
              <a:t>Twitter resimlerim metadata verilerini silmesine rağmen IDAT’a eklenen Zlib içeriğini koruyor. Atakta bunun kötüye kullanımına dayanıyor.</a:t>
            </a:r>
            <a:endParaRPr sz="1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9" name="Shape 439"/>
        <p:cNvGrpSpPr/>
        <p:nvPr/>
      </p:nvGrpSpPr>
      <p:grpSpPr>
        <a:xfrm>
          <a:off x="0" y="0"/>
          <a:ext cx="0" cy="0"/>
          <a:chOff x="0" y="0"/>
          <a:chExt cx="0" cy="0"/>
        </a:xfrm>
      </p:grpSpPr>
      <p:sp>
        <p:nvSpPr>
          <p:cNvPr id="440" name="Google Shape;440;p24"/>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Steganografinin zararlı kullanım alanları</a:t>
            </a:r>
            <a:endParaRPr sz="2200">
              <a:solidFill>
                <a:srgbClr val="FFFFFF"/>
              </a:solidFill>
            </a:endParaRPr>
          </a:p>
        </p:txBody>
      </p:sp>
      <p:sp>
        <p:nvSpPr>
          <p:cNvPr id="441" name="Google Shape;441;p24"/>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https://twitter.com/David3141593/status/1371978592679309315</a:t>
            </a:r>
            <a:r>
              <a:rPr lang="en-US" sz="1000">
                <a:solidFill>
                  <a:srgbClr val="FFF2CC"/>
                </a:solidFill>
              </a:rPr>
              <a:t> and </a:t>
            </a:r>
            <a:r>
              <a:rPr lang="en-US" sz="1000" u="sng">
                <a:solidFill>
                  <a:schemeClr val="hlink"/>
                </a:solidFill>
                <a:hlinkClick r:id="rId4"/>
              </a:rPr>
              <a:t>https://twitter.com/David3141593/status/1371974874856587268</a:t>
            </a:r>
            <a:endParaRPr sz="1000">
              <a:solidFill>
                <a:srgbClr val="FFF2CC"/>
              </a:solidFill>
            </a:endParaRPr>
          </a:p>
        </p:txBody>
      </p:sp>
      <p:pic>
        <p:nvPicPr>
          <p:cNvPr id="442" name="Google Shape;442;p24"/>
          <p:cNvPicPr preferRelativeResize="0"/>
          <p:nvPr/>
        </p:nvPicPr>
        <p:blipFill>
          <a:blip r:embed="rId5">
            <a:alphaModFix/>
          </a:blip>
          <a:stretch>
            <a:fillRect/>
          </a:stretch>
        </p:blipFill>
        <p:spPr>
          <a:xfrm>
            <a:off x="335850" y="667550"/>
            <a:ext cx="4203461" cy="4011099"/>
          </a:xfrm>
          <a:prstGeom prst="rect">
            <a:avLst/>
          </a:prstGeom>
          <a:noFill/>
          <a:ln cap="flat" cmpd="sng" w="9525">
            <a:solidFill>
              <a:srgbClr val="666666"/>
            </a:solidFill>
            <a:prstDash val="solid"/>
            <a:round/>
            <a:headEnd len="sm" w="sm" type="none"/>
            <a:tailEnd len="sm" w="sm" type="none"/>
          </a:ln>
        </p:spPr>
      </p:pic>
      <p:pic>
        <p:nvPicPr>
          <p:cNvPr id="443" name="Google Shape;443;p24"/>
          <p:cNvPicPr preferRelativeResize="0"/>
          <p:nvPr/>
        </p:nvPicPr>
        <p:blipFill>
          <a:blip r:embed="rId6">
            <a:alphaModFix/>
          </a:blip>
          <a:stretch>
            <a:fillRect/>
          </a:stretch>
        </p:blipFill>
        <p:spPr>
          <a:xfrm>
            <a:off x="5242036" y="667550"/>
            <a:ext cx="3139815" cy="4011100"/>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7" name="Shape 447"/>
        <p:cNvGrpSpPr/>
        <p:nvPr/>
      </p:nvGrpSpPr>
      <p:grpSpPr>
        <a:xfrm>
          <a:off x="0" y="0"/>
          <a:ext cx="0" cy="0"/>
          <a:chOff x="0" y="0"/>
          <a:chExt cx="0" cy="0"/>
        </a:xfrm>
      </p:grpSpPr>
      <p:sp>
        <p:nvSpPr>
          <p:cNvPr id="448" name="Google Shape;448;p25"/>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IceBreaker </a:t>
            </a:r>
            <a:r>
              <a:rPr lang="en-US" sz="2200">
                <a:solidFill>
                  <a:schemeClr val="lt1"/>
                </a:solidFill>
              </a:rPr>
              <a:t>backdoor</a:t>
            </a:r>
            <a:endParaRPr sz="2200">
              <a:solidFill>
                <a:srgbClr val="FFFFFF"/>
              </a:solidFill>
            </a:endParaRPr>
          </a:p>
        </p:txBody>
      </p:sp>
      <p:sp>
        <p:nvSpPr>
          <p:cNvPr id="449" name="Google Shape;449;p25"/>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https://www.bleepingcomputer.com/news/security/hackers-use-new-icebreaker-malware-to-breach-gaming-companies/</a:t>
            </a:r>
            <a:endParaRPr sz="1000">
              <a:solidFill>
                <a:srgbClr val="FFF2CC"/>
              </a:solidFill>
            </a:endParaRPr>
          </a:p>
        </p:txBody>
      </p:sp>
      <p:pic>
        <p:nvPicPr>
          <p:cNvPr id="450" name="Google Shape;450;p25"/>
          <p:cNvPicPr preferRelativeResize="0"/>
          <p:nvPr/>
        </p:nvPicPr>
        <p:blipFill>
          <a:blip r:embed="rId4">
            <a:alphaModFix/>
          </a:blip>
          <a:stretch>
            <a:fillRect/>
          </a:stretch>
        </p:blipFill>
        <p:spPr>
          <a:xfrm>
            <a:off x="152400" y="667550"/>
            <a:ext cx="5829691" cy="4011100"/>
          </a:xfrm>
          <a:prstGeom prst="rect">
            <a:avLst/>
          </a:prstGeom>
          <a:noFill/>
          <a:ln>
            <a:noFill/>
          </a:ln>
        </p:spPr>
      </p:pic>
      <p:pic>
        <p:nvPicPr>
          <p:cNvPr id="451" name="Google Shape;451;p25"/>
          <p:cNvPicPr preferRelativeResize="0"/>
          <p:nvPr/>
        </p:nvPicPr>
        <p:blipFill>
          <a:blip r:embed="rId5">
            <a:alphaModFix/>
          </a:blip>
          <a:stretch>
            <a:fillRect/>
          </a:stretch>
        </p:blipFill>
        <p:spPr>
          <a:xfrm>
            <a:off x="6134491" y="667550"/>
            <a:ext cx="2857108" cy="2152616"/>
          </a:xfrm>
          <a:prstGeom prst="rect">
            <a:avLst/>
          </a:prstGeom>
          <a:noFill/>
          <a:ln>
            <a:noFill/>
          </a:ln>
        </p:spPr>
      </p:pic>
      <p:pic>
        <p:nvPicPr>
          <p:cNvPr id="452" name="Google Shape;452;p25"/>
          <p:cNvPicPr preferRelativeResize="0"/>
          <p:nvPr/>
        </p:nvPicPr>
        <p:blipFill>
          <a:blip r:embed="rId6">
            <a:alphaModFix/>
          </a:blip>
          <a:stretch>
            <a:fillRect/>
          </a:stretch>
        </p:blipFill>
        <p:spPr>
          <a:xfrm>
            <a:off x="6134491" y="2972566"/>
            <a:ext cx="1967125" cy="1706085"/>
          </a:xfrm>
          <a:prstGeom prst="rect">
            <a:avLst/>
          </a:prstGeom>
          <a:noFill/>
          <a:ln>
            <a:noFill/>
          </a:ln>
        </p:spPr>
      </p:pic>
      <p:sp>
        <p:nvSpPr>
          <p:cNvPr id="453" name="Google Shape;453;p25"/>
          <p:cNvSpPr/>
          <p:nvPr/>
        </p:nvSpPr>
        <p:spPr>
          <a:xfrm>
            <a:off x="7605900" y="1241775"/>
            <a:ext cx="495900" cy="2259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4" name="Google Shape;454;p25"/>
          <p:cNvSpPr/>
          <p:nvPr/>
        </p:nvSpPr>
        <p:spPr>
          <a:xfrm>
            <a:off x="6265325" y="1182500"/>
            <a:ext cx="365100" cy="3387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5" name="Google Shape;455;p25"/>
          <p:cNvSpPr/>
          <p:nvPr/>
        </p:nvSpPr>
        <p:spPr>
          <a:xfrm>
            <a:off x="6841050" y="1955800"/>
            <a:ext cx="2081400" cy="3387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9" name="Shape 459"/>
        <p:cNvGrpSpPr/>
        <p:nvPr/>
      </p:nvGrpSpPr>
      <p:grpSpPr>
        <a:xfrm>
          <a:off x="0" y="0"/>
          <a:ext cx="0" cy="0"/>
          <a:chOff x="0" y="0"/>
          <a:chExt cx="0" cy="0"/>
        </a:xfrm>
      </p:grpSpPr>
      <p:sp>
        <p:nvSpPr>
          <p:cNvPr id="460" name="Google Shape;460;p26"/>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 kullanan zararlı yazılımlar</a:t>
            </a:r>
            <a:endParaRPr sz="2200">
              <a:solidFill>
                <a:srgbClr val="FFFFFF"/>
              </a:solidFill>
            </a:endParaRPr>
          </a:p>
        </p:txBody>
      </p:sp>
      <p:sp>
        <p:nvSpPr>
          <p:cNvPr id="461" name="Google Shape;461;p26"/>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Stegomalware: A Systematic Survey of Malware Hiding and Detection in Images, Machine Learning Models and Research Challenges</a:t>
            </a:r>
            <a:endParaRPr sz="1000">
              <a:solidFill>
                <a:srgbClr val="FFF2CC"/>
              </a:solidFill>
            </a:endParaRPr>
          </a:p>
        </p:txBody>
      </p:sp>
      <p:pic>
        <p:nvPicPr>
          <p:cNvPr id="462" name="Google Shape;462;p26"/>
          <p:cNvPicPr preferRelativeResize="0"/>
          <p:nvPr/>
        </p:nvPicPr>
        <p:blipFill rotWithShape="1">
          <a:blip r:embed="rId4">
            <a:alphaModFix/>
          </a:blip>
          <a:srcRect b="2955" l="875" r="786" t="13313"/>
          <a:stretch/>
        </p:blipFill>
        <p:spPr>
          <a:xfrm>
            <a:off x="114938" y="769200"/>
            <a:ext cx="8914125" cy="2219828"/>
          </a:xfrm>
          <a:prstGeom prst="rect">
            <a:avLst/>
          </a:prstGeom>
          <a:noFill/>
          <a:ln>
            <a:noFill/>
          </a:ln>
        </p:spPr>
      </p:pic>
      <p:sp>
        <p:nvSpPr>
          <p:cNvPr id="463" name="Google Shape;463;p26"/>
          <p:cNvSpPr txBox="1"/>
          <p:nvPr/>
        </p:nvSpPr>
        <p:spPr>
          <a:xfrm>
            <a:off x="220550" y="2989025"/>
            <a:ext cx="8808300" cy="1752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US"/>
              <a:t>Malwarler tarafından kullanılan dosya formatları arasında jpg, bmp, png, gif, wav bulunmaktadır.</a:t>
            </a:r>
            <a:endParaRPr/>
          </a:p>
          <a:p>
            <a:pPr indent="-317500" lvl="0" marL="457200" rtl="0" algn="l">
              <a:lnSpc>
                <a:spcPct val="150000"/>
              </a:lnSpc>
              <a:spcBef>
                <a:spcPts val="0"/>
              </a:spcBef>
              <a:spcAft>
                <a:spcPts val="0"/>
              </a:spcAft>
              <a:buSzPts val="1400"/>
              <a:buChar char="❏"/>
            </a:pPr>
            <a:r>
              <a:rPr lang="en-US">
                <a:solidFill>
                  <a:schemeClr val="dk1"/>
                </a:solidFill>
              </a:rPr>
              <a:t>Bu dosya formatları, zararlı yazılımı saklamak için mükemmel görüntü dosya formatlarıdır.</a:t>
            </a:r>
            <a:endParaRPr/>
          </a:p>
          <a:p>
            <a:pPr indent="-317500" lvl="1" marL="914400" rtl="0" algn="l">
              <a:lnSpc>
                <a:spcPct val="150000"/>
              </a:lnSpc>
              <a:spcBef>
                <a:spcPts val="0"/>
              </a:spcBef>
              <a:spcAft>
                <a:spcPts val="0"/>
              </a:spcAft>
              <a:buSzPts val="1400"/>
              <a:buChar char="❏"/>
            </a:pPr>
            <a:r>
              <a:rPr lang="en-US"/>
              <a:t>Dosya tiplerindeki kullanılmayan alanlar zararlı yazılım veya eklerini saklamak için kullanmaktadır.</a:t>
            </a:r>
            <a:endParaRPr/>
          </a:p>
          <a:p>
            <a:pPr indent="-317500" lvl="1" marL="914400" rtl="0" algn="l">
              <a:lnSpc>
                <a:spcPct val="150000"/>
              </a:lnSpc>
              <a:spcBef>
                <a:spcPts val="0"/>
              </a:spcBef>
              <a:spcAft>
                <a:spcPts val="0"/>
              </a:spcAft>
              <a:buSzPts val="1400"/>
              <a:buChar char="❏"/>
            </a:pPr>
            <a:r>
              <a:rPr lang="en-US"/>
              <a:t>Dosya meta verileri, zararlı veriyi gizlemek için kullanılan bir diğer alandır.</a:t>
            </a:r>
            <a:endParaRPr/>
          </a:p>
          <a:p>
            <a:pPr indent="-317500" lvl="1" marL="914400" rtl="0" algn="l">
              <a:lnSpc>
                <a:spcPct val="150000"/>
              </a:lnSpc>
              <a:spcBef>
                <a:spcPts val="0"/>
              </a:spcBef>
              <a:spcAft>
                <a:spcPts val="0"/>
              </a:spcAft>
              <a:buSzPts val="1400"/>
              <a:buChar char="❏"/>
            </a:pPr>
            <a:r>
              <a:rPr lang="en-US"/>
              <a:t>Bu dosya formatları için saklı zararlı yazılımı tespit eden evrensel bir çözümü henüz yok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7" name="Shape 467"/>
        <p:cNvGrpSpPr/>
        <p:nvPr/>
      </p:nvGrpSpPr>
      <p:grpSpPr>
        <a:xfrm>
          <a:off x="0" y="0"/>
          <a:ext cx="0" cy="0"/>
          <a:chOff x="0" y="0"/>
          <a:chExt cx="0" cy="0"/>
        </a:xfrm>
      </p:grpSpPr>
      <p:sp>
        <p:nvSpPr>
          <p:cNvPr id="468" name="Google Shape;468;p27"/>
          <p:cNvSpPr txBox="1"/>
          <p:nvPr>
            <p:ph type="title"/>
          </p:nvPr>
        </p:nvSpPr>
        <p:spPr>
          <a:xfrm>
            <a:off x="114225" y="-18550"/>
            <a:ext cx="87606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a:t>
            </a:r>
            <a:r>
              <a:rPr lang="en-US" sz="2200">
                <a:solidFill>
                  <a:srgbClr val="FFFFFF"/>
                </a:solidFill>
              </a:rPr>
              <a:t> != Şifreleme</a:t>
            </a:r>
            <a:endParaRPr sz="2200">
              <a:solidFill>
                <a:srgbClr val="FFFFFF"/>
              </a:solidFill>
            </a:endParaRPr>
          </a:p>
        </p:txBody>
      </p:sp>
      <p:sp>
        <p:nvSpPr>
          <p:cNvPr id="469" name="Google Shape;469;p27"/>
          <p:cNvSpPr txBox="1"/>
          <p:nvPr>
            <p:ph idx="1" type="body"/>
          </p:nvPr>
        </p:nvSpPr>
        <p:spPr>
          <a:xfrm>
            <a:off x="404225" y="1219175"/>
            <a:ext cx="3913200" cy="1289100"/>
          </a:xfrm>
          <a:prstGeom prst="rect">
            <a:avLst/>
          </a:prstGeom>
          <a:noFill/>
          <a:ln cap="flat" cmpd="sng" w="9525">
            <a:solidFill>
              <a:srgbClr val="666666"/>
            </a:solidFill>
            <a:prstDash val="solid"/>
            <a:round/>
            <a:headEnd len="sm" w="sm" type="none"/>
            <a:tailEnd len="sm" w="sm" type="none"/>
          </a:ln>
        </p:spPr>
        <p:txBody>
          <a:bodyPr anchorCtr="0" anchor="t" bIns="34275" lIns="68575" spcFirstLastPara="1" rIns="68575" wrap="square" tIns="34275">
            <a:noAutofit/>
          </a:bodyPr>
          <a:lstStyle/>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Bilgiyi saklamaya odaklanır</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İçerik değişmez</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Algoritma genelde gizlidir</a:t>
            </a:r>
            <a:endParaRPr sz="1600">
              <a:solidFill>
                <a:schemeClr val="lt1"/>
              </a:solidFill>
              <a:latin typeface="Roboto"/>
              <a:ea typeface="Roboto"/>
              <a:cs typeface="Roboto"/>
              <a:sym typeface="Roboto"/>
            </a:endParaRPr>
          </a:p>
        </p:txBody>
      </p:sp>
      <p:sp>
        <p:nvSpPr>
          <p:cNvPr id="470" name="Google Shape;470;p27"/>
          <p:cNvSpPr txBox="1"/>
          <p:nvPr>
            <p:ph idx="1" type="body"/>
          </p:nvPr>
        </p:nvSpPr>
        <p:spPr>
          <a:xfrm>
            <a:off x="4728175" y="1240075"/>
            <a:ext cx="3969900" cy="1268100"/>
          </a:xfrm>
          <a:prstGeom prst="rect">
            <a:avLst/>
          </a:prstGeom>
          <a:noFill/>
          <a:ln cap="flat" cmpd="sng" w="9525">
            <a:solidFill>
              <a:srgbClr val="666666"/>
            </a:solidFill>
            <a:prstDash val="solid"/>
            <a:round/>
            <a:headEnd len="sm" w="sm" type="none"/>
            <a:tailEnd len="sm" w="sm" type="none"/>
          </a:ln>
        </p:spPr>
        <p:txBody>
          <a:bodyPr anchorCtr="0" anchor="t" bIns="34275" lIns="68575" spcFirstLastPara="1" rIns="68575" wrap="square" tIns="34275">
            <a:noAutofit/>
          </a:bodyPr>
          <a:lstStyle/>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Bilgiyi anlamsız hale getirerek gizler</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İçerik değişir</a:t>
            </a:r>
            <a:endParaRPr sz="1600">
              <a:solidFill>
                <a:schemeClr val="lt1"/>
              </a:solidFill>
              <a:latin typeface="Roboto"/>
              <a:ea typeface="Roboto"/>
              <a:cs typeface="Roboto"/>
              <a:sym typeface="Roboto"/>
            </a:endParaRPr>
          </a:p>
          <a:p>
            <a:pPr indent="-330200" lvl="0" marL="457200" rtl="0" algn="l">
              <a:lnSpc>
                <a:spcPct val="150000"/>
              </a:lnSpc>
              <a:spcBef>
                <a:spcPts val="0"/>
              </a:spcBef>
              <a:spcAft>
                <a:spcPts val="0"/>
              </a:spcAft>
              <a:buClr>
                <a:schemeClr val="lt1"/>
              </a:buClr>
              <a:buSzPts val="1600"/>
              <a:buFont typeface="Roboto"/>
              <a:buChar char="❏"/>
            </a:pPr>
            <a:r>
              <a:rPr lang="en-US" sz="1600">
                <a:solidFill>
                  <a:schemeClr val="lt1"/>
                </a:solidFill>
                <a:latin typeface="Roboto"/>
                <a:ea typeface="Roboto"/>
                <a:cs typeface="Roboto"/>
                <a:sym typeface="Roboto"/>
              </a:rPr>
              <a:t>Algoritma  genelde açıktır</a:t>
            </a:r>
            <a:endParaRPr sz="1600">
              <a:solidFill>
                <a:schemeClr val="lt1"/>
              </a:solidFill>
              <a:latin typeface="Roboto"/>
              <a:ea typeface="Roboto"/>
              <a:cs typeface="Roboto"/>
              <a:sym typeface="Roboto"/>
            </a:endParaRPr>
          </a:p>
        </p:txBody>
      </p:sp>
      <p:sp>
        <p:nvSpPr>
          <p:cNvPr id="471" name="Google Shape;471;p27"/>
          <p:cNvSpPr txBox="1"/>
          <p:nvPr/>
        </p:nvSpPr>
        <p:spPr>
          <a:xfrm>
            <a:off x="404225" y="710900"/>
            <a:ext cx="3913200" cy="4041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Clr>
                <a:srgbClr val="000000"/>
              </a:buClr>
              <a:buSzPts val="1100"/>
              <a:buFont typeface="Arial"/>
              <a:buNone/>
            </a:pPr>
            <a:r>
              <a:rPr b="1" lang="en-US" sz="1800">
                <a:solidFill>
                  <a:srgbClr val="FFFFFF"/>
                </a:solidFill>
              </a:rPr>
              <a:t>Steganografi</a:t>
            </a:r>
            <a:endParaRPr sz="1800">
              <a:solidFill>
                <a:srgbClr val="FFFFFF"/>
              </a:solidFill>
            </a:endParaRPr>
          </a:p>
        </p:txBody>
      </p:sp>
      <p:sp>
        <p:nvSpPr>
          <p:cNvPr id="472" name="Google Shape;472;p27"/>
          <p:cNvSpPr txBox="1"/>
          <p:nvPr/>
        </p:nvSpPr>
        <p:spPr>
          <a:xfrm>
            <a:off x="4728175" y="710900"/>
            <a:ext cx="3969900" cy="404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US" sz="1800">
                <a:solidFill>
                  <a:srgbClr val="FFFFFF"/>
                </a:solidFill>
              </a:rPr>
              <a:t>Şifreleme</a:t>
            </a:r>
            <a:endParaRPr sz="1800">
              <a:solidFill>
                <a:srgbClr val="FFFFFF"/>
              </a:solidFill>
            </a:endParaRPr>
          </a:p>
        </p:txBody>
      </p:sp>
      <p:pic>
        <p:nvPicPr>
          <p:cNvPr id="473" name="Google Shape;473;p27"/>
          <p:cNvPicPr preferRelativeResize="0"/>
          <p:nvPr/>
        </p:nvPicPr>
        <p:blipFill>
          <a:blip r:embed="rId3">
            <a:alphaModFix/>
          </a:blip>
          <a:stretch>
            <a:fillRect/>
          </a:stretch>
        </p:blipFill>
        <p:spPr>
          <a:xfrm>
            <a:off x="794900" y="2773326"/>
            <a:ext cx="2721150" cy="1810473"/>
          </a:xfrm>
          <a:prstGeom prst="rect">
            <a:avLst/>
          </a:prstGeom>
          <a:noFill/>
          <a:ln>
            <a:noFill/>
          </a:ln>
        </p:spPr>
      </p:pic>
      <p:pic>
        <p:nvPicPr>
          <p:cNvPr id="474" name="Google Shape;474;p27"/>
          <p:cNvPicPr preferRelativeResize="0"/>
          <p:nvPr/>
        </p:nvPicPr>
        <p:blipFill rotWithShape="1">
          <a:blip r:embed="rId4">
            <a:alphaModFix/>
          </a:blip>
          <a:srcRect b="10293" l="25116" r="17342" t="12018"/>
          <a:stretch/>
        </p:blipFill>
        <p:spPr>
          <a:xfrm>
            <a:off x="6909650" y="2633250"/>
            <a:ext cx="1486500" cy="2090624"/>
          </a:xfrm>
          <a:prstGeom prst="rect">
            <a:avLst/>
          </a:prstGeom>
          <a:noFill/>
          <a:ln>
            <a:noFill/>
          </a:ln>
        </p:spPr>
      </p:pic>
      <p:pic>
        <p:nvPicPr>
          <p:cNvPr id="475" name="Google Shape;475;p27"/>
          <p:cNvPicPr preferRelativeResize="0"/>
          <p:nvPr/>
        </p:nvPicPr>
        <p:blipFill rotWithShape="1">
          <a:blip r:embed="rId5">
            <a:alphaModFix/>
          </a:blip>
          <a:srcRect b="3406" l="0" r="0" t="3004"/>
          <a:stretch/>
        </p:blipFill>
        <p:spPr>
          <a:xfrm>
            <a:off x="4982000" y="2633238"/>
            <a:ext cx="1486500" cy="2090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9" name="Shape 479"/>
        <p:cNvGrpSpPr/>
        <p:nvPr/>
      </p:nvGrpSpPr>
      <p:grpSpPr>
        <a:xfrm>
          <a:off x="0" y="0"/>
          <a:ext cx="0" cy="0"/>
          <a:chOff x="0" y="0"/>
          <a:chExt cx="0" cy="0"/>
        </a:xfrm>
      </p:grpSpPr>
      <p:sp>
        <p:nvSpPr>
          <p:cNvPr id="480" name="Google Shape;480;p28"/>
          <p:cNvSpPr txBox="1"/>
          <p:nvPr>
            <p:ph type="title"/>
          </p:nvPr>
        </p:nvSpPr>
        <p:spPr>
          <a:xfrm>
            <a:off x="114225" y="-18550"/>
            <a:ext cx="87606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a:t>
            </a:r>
            <a:endParaRPr sz="2200">
              <a:solidFill>
                <a:srgbClr val="FFFFFF"/>
              </a:solidFill>
            </a:endParaRPr>
          </a:p>
        </p:txBody>
      </p:sp>
      <p:sp>
        <p:nvSpPr>
          <p:cNvPr id="481" name="Google Shape;481;p28"/>
          <p:cNvSpPr txBox="1"/>
          <p:nvPr/>
        </p:nvSpPr>
        <p:spPr>
          <a:xfrm>
            <a:off x="369100" y="3110175"/>
            <a:ext cx="1896600" cy="3693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Cover Data</a:t>
            </a:r>
            <a:endParaRPr b="1"/>
          </a:p>
        </p:txBody>
      </p:sp>
      <p:sp>
        <p:nvSpPr>
          <p:cNvPr id="482" name="Google Shape;482;p28"/>
          <p:cNvSpPr txBox="1"/>
          <p:nvPr/>
        </p:nvSpPr>
        <p:spPr>
          <a:xfrm>
            <a:off x="2645512" y="1634775"/>
            <a:ext cx="1371600" cy="369300"/>
          </a:xfrm>
          <a:prstGeom prst="rect">
            <a:avLst/>
          </a:prstGeom>
          <a:solidFill>
            <a:srgbClr val="A64D7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Stego Text</a:t>
            </a:r>
            <a:endParaRPr b="1"/>
          </a:p>
        </p:txBody>
      </p:sp>
      <p:sp>
        <p:nvSpPr>
          <p:cNvPr id="483" name="Google Shape;483;p28"/>
          <p:cNvSpPr txBox="1"/>
          <p:nvPr/>
        </p:nvSpPr>
        <p:spPr>
          <a:xfrm>
            <a:off x="3181072" y="3110175"/>
            <a:ext cx="2527500" cy="3693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Embedding Function</a:t>
            </a:r>
            <a:endParaRPr b="1"/>
          </a:p>
        </p:txBody>
      </p:sp>
      <p:sp>
        <p:nvSpPr>
          <p:cNvPr id="484" name="Google Shape;484;p28"/>
          <p:cNvSpPr txBox="1"/>
          <p:nvPr/>
        </p:nvSpPr>
        <p:spPr>
          <a:xfrm>
            <a:off x="6824437" y="3110187"/>
            <a:ext cx="1795500" cy="369300"/>
          </a:xfrm>
          <a:prstGeom prst="rect">
            <a:avLst/>
          </a:prstGeom>
          <a:solidFill>
            <a:srgbClr val="00A6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Stenogram</a:t>
            </a:r>
            <a:endParaRPr b="1"/>
          </a:p>
        </p:txBody>
      </p:sp>
      <p:sp>
        <p:nvSpPr>
          <p:cNvPr id="485" name="Google Shape;485;p28"/>
          <p:cNvSpPr txBox="1"/>
          <p:nvPr/>
        </p:nvSpPr>
        <p:spPr>
          <a:xfrm>
            <a:off x="4466237" y="1634775"/>
            <a:ext cx="1371600" cy="369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Key</a:t>
            </a:r>
            <a:endParaRPr b="1"/>
          </a:p>
        </p:txBody>
      </p:sp>
      <p:cxnSp>
        <p:nvCxnSpPr>
          <p:cNvPr id="486" name="Google Shape;486;p28"/>
          <p:cNvCxnSpPr>
            <a:endCxn id="483" idx="1"/>
          </p:cNvCxnSpPr>
          <p:nvPr/>
        </p:nvCxnSpPr>
        <p:spPr>
          <a:xfrm>
            <a:off x="2265772" y="3294825"/>
            <a:ext cx="915300" cy="0"/>
          </a:xfrm>
          <a:prstGeom prst="straightConnector1">
            <a:avLst/>
          </a:prstGeom>
          <a:noFill/>
          <a:ln cap="flat" cmpd="sng" w="28575">
            <a:solidFill>
              <a:srgbClr val="FFFFFF"/>
            </a:solidFill>
            <a:prstDash val="solid"/>
            <a:round/>
            <a:headEnd len="med" w="med" type="none"/>
            <a:tailEnd len="med" w="med" type="triangle"/>
          </a:ln>
        </p:spPr>
      </p:cxnSp>
      <p:cxnSp>
        <p:nvCxnSpPr>
          <p:cNvPr id="487" name="Google Shape;487;p28"/>
          <p:cNvCxnSpPr>
            <a:endCxn id="484" idx="1"/>
          </p:cNvCxnSpPr>
          <p:nvPr/>
        </p:nvCxnSpPr>
        <p:spPr>
          <a:xfrm>
            <a:off x="5708437" y="3294837"/>
            <a:ext cx="1116000" cy="0"/>
          </a:xfrm>
          <a:prstGeom prst="straightConnector1">
            <a:avLst/>
          </a:prstGeom>
          <a:noFill/>
          <a:ln cap="flat" cmpd="sng" w="28575">
            <a:solidFill>
              <a:srgbClr val="FFFFFF"/>
            </a:solidFill>
            <a:prstDash val="solid"/>
            <a:round/>
            <a:headEnd len="med" w="med" type="none"/>
            <a:tailEnd len="med" w="med" type="triangle"/>
          </a:ln>
        </p:spPr>
      </p:cxnSp>
      <p:cxnSp>
        <p:nvCxnSpPr>
          <p:cNvPr id="488" name="Google Shape;488;p28"/>
          <p:cNvCxnSpPr>
            <a:stCxn id="482" idx="2"/>
            <a:endCxn id="483" idx="0"/>
          </p:cNvCxnSpPr>
          <p:nvPr/>
        </p:nvCxnSpPr>
        <p:spPr>
          <a:xfrm>
            <a:off x="3331312" y="2004075"/>
            <a:ext cx="1113600" cy="1106100"/>
          </a:xfrm>
          <a:prstGeom prst="straightConnector1">
            <a:avLst/>
          </a:prstGeom>
          <a:noFill/>
          <a:ln cap="flat" cmpd="sng" w="28575">
            <a:solidFill>
              <a:srgbClr val="FFFFFF"/>
            </a:solidFill>
            <a:prstDash val="solid"/>
            <a:round/>
            <a:headEnd len="med" w="med" type="none"/>
            <a:tailEnd len="med" w="med" type="triangle"/>
          </a:ln>
        </p:spPr>
      </p:cxnSp>
      <p:cxnSp>
        <p:nvCxnSpPr>
          <p:cNvPr id="489" name="Google Shape;489;p28"/>
          <p:cNvCxnSpPr>
            <a:stCxn id="485" idx="2"/>
            <a:endCxn id="483" idx="0"/>
          </p:cNvCxnSpPr>
          <p:nvPr/>
        </p:nvCxnSpPr>
        <p:spPr>
          <a:xfrm flipH="1">
            <a:off x="4444937" y="2004075"/>
            <a:ext cx="707100" cy="1106100"/>
          </a:xfrm>
          <a:prstGeom prst="straightConnector1">
            <a:avLst/>
          </a:prstGeom>
          <a:noFill/>
          <a:ln cap="flat" cmpd="sng" w="28575">
            <a:solidFill>
              <a:srgbClr val="FFFFFF"/>
            </a:solidFill>
            <a:prstDash val="solid"/>
            <a:round/>
            <a:headEnd len="med" w="med" type="none"/>
            <a:tailEnd len="med" w="med" type="triangle"/>
          </a:ln>
        </p:spPr>
      </p:cxnSp>
      <p:pic>
        <p:nvPicPr>
          <p:cNvPr id="490" name="Google Shape;490;p28"/>
          <p:cNvPicPr preferRelativeResize="0"/>
          <p:nvPr/>
        </p:nvPicPr>
        <p:blipFill rotWithShape="1">
          <a:blip r:embed="rId3">
            <a:alphaModFix/>
          </a:blip>
          <a:srcRect b="17600" l="11830" r="9558" t="9698"/>
          <a:stretch/>
        </p:blipFill>
        <p:spPr>
          <a:xfrm>
            <a:off x="859750" y="3608821"/>
            <a:ext cx="915300" cy="695054"/>
          </a:xfrm>
          <a:prstGeom prst="rect">
            <a:avLst/>
          </a:prstGeom>
          <a:noFill/>
          <a:ln>
            <a:noFill/>
          </a:ln>
        </p:spPr>
      </p:pic>
      <p:pic>
        <p:nvPicPr>
          <p:cNvPr id="491" name="Google Shape;491;p28"/>
          <p:cNvPicPr preferRelativeResize="0"/>
          <p:nvPr/>
        </p:nvPicPr>
        <p:blipFill rotWithShape="1">
          <a:blip r:embed="rId3">
            <a:alphaModFix/>
          </a:blip>
          <a:srcRect b="17600" l="11830" r="9558" t="9698"/>
          <a:stretch/>
        </p:blipFill>
        <p:spPr>
          <a:xfrm>
            <a:off x="7264525" y="3608821"/>
            <a:ext cx="915300" cy="695054"/>
          </a:xfrm>
          <a:prstGeom prst="rect">
            <a:avLst/>
          </a:prstGeom>
          <a:noFill/>
          <a:ln>
            <a:noFill/>
          </a:ln>
        </p:spPr>
      </p:pic>
      <p:pic>
        <p:nvPicPr>
          <p:cNvPr id="492" name="Google Shape;492;p28"/>
          <p:cNvPicPr preferRelativeResize="0"/>
          <p:nvPr/>
        </p:nvPicPr>
        <p:blipFill>
          <a:blip r:embed="rId4">
            <a:alphaModFix/>
          </a:blip>
          <a:stretch>
            <a:fillRect/>
          </a:stretch>
        </p:blipFill>
        <p:spPr>
          <a:xfrm>
            <a:off x="4105850" y="3617375"/>
            <a:ext cx="677950" cy="677950"/>
          </a:xfrm>
          <a:prstGeom prst="rect">
            <a:avLst/>
          </a:prstGeom>
          <a:noFill/>
          <a:ln>
            <a:noFill/>
          </a:ln>
        </p:spPr>
      </p:pic>
      <p:pic>
        <p:nvPicPr>
          <p:cNvPr id="493" name="Google Shape;493;p28"/>
          <p:cNvPicPr preferRelativeResize="0"/>
          <p:nvPr/>
        </p:nvPicPr>
        <p:blipFill rotWithShape="1">
          <a:blip r:embed="rId3">
            <a:alphaModFix/>
          </a:blip>
          <a:srcRect b="17600" l="11830" r="9558" t="9698"/>
          <a:stretch/>
        </p:blipFill>
        <p:spPr>
          <a:xfrm>
            <a:off x="2873650" y="839633"/>
            <a:ext cx="915300" cy="695055"/>
          </a:xfrm>
          <a:prstGeom prst="rect">
            <a:avLst/>
          </a:prstGeom>
          <a:noFill/>
          <a:ln>
            <a:noFill/>
          </a:ln>
        </p:spPr>
      </p:pic>
      <p:pic>
        <p:nvPicPr>
          <p:cNvPr id="494" name="Google Shape;494;p28"/>
          <p:cNvPicPr preferRelativeResize="0"/>
          <p:nvPr/>
        </p:nvPicPr>
        <p:blipFill rotWithShape="1">
          <a:blip r:embed="rId3">
            <a:alphaModFix/>
          </a:blip>
          <a:srcRect b="56944" l="11831" r="55456" t="9699"/>
          <a:stretch/>
        </p:blipFill>
        <p:spPr>
          <a:xfrm>
            <a:off x="4961588" y="1215813"/>
            <a:ext cx="380875" cy="318900"/>
          </a:xfrm>
          <a:prstGeom prst="rect">
            <a:avLst/>
          </a:prstGeom>
          <a:noFill/>
          <a:ln>
            <a:noFill/>
          </a:ln>
        </p:spPr>
      </p:pic>
      <p:pic>
        <p:nvPicPr>
          <p:cNvPr id="495" name="Google Shape;495;p28"/>
          <p:cNvPicPr preferRelativeResize="0"/>
          <p:nvPr/>
        </p:nvPicPr>
        <p:blipFill>
          <a:blip r:embed="rId5">
            <a:alphaModFix/>
          </a:blip>
          <a:stretch>
            <a:fillRect/>
          </a:stretch>
        </p:blipFill>
        <p:spPr>
          <a:xfrm>
            <a:off x="533906" y="1874723"/>
            <a:ext cx="1566988" cy="1106100"/>
          </a:xfrm>
          <a:prstGeom prst="rect">
            <a:avLst/>
          </a:prstGeom>
          <a:noFill/>
          <a:ln>
            <a:noFill/>
          </a:ln>
        </p:spPr>
      </p:pic>
      <p:pic>
        <p:nvPicPr>
          <p:cNvPr id="496" name="Google Shape;496;p28"/>
          <p:cNvPicPr preferRelativeResize="0"/>
          <p:nvPr/>
        </p:nvPicPr>
        <p:blipFill>
          <a:blip r:embed="rId5">
            <a:alphaModFix/>
          </a:blip>
          <a:stretch>
            <a:fillRect/>
          </a:stretch>
        </p:blipFill>
        <p:spPr>
          <a:xfrm>
            <a:off x="6938681" y="1874723"/>
            <a:ext cx="1566988" cy="1106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0" name="Shape 500"/>
        <p:cNvGrpSpPr/>
        <p:nvPr/>
      </p:nvGrpSpPr>
      <p:grpSpPr>
        <a:xfrm>
          <a:off x="0" y="0"/>
          <a:ext cx="0" cy="0"/>
          <a:chOff x="0" y="0"/>
          <a:chExt cx="0" cy="0"/>
        </a:xfrm>
      </p:grpSpPr>
      <p:sp>
        <p:nvSpPr>
          <p:cNvPr id="501" name="Google Shape;501;p29"/>
          <p:cNvSpPr txBox="1"/>
          <p:nvPr>
            <p:ph type="title"/>
          </p:nvPr>
        </p:nvSpPr>
        <p:spPr>
          <a:xfrm>
            <a:off x="114225" y="-18550"/>
            <a:ext cx="87606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 algoritmalarının temel ilkeleri</a:t>
            </a:r>
            <a:endParaRPr sz="2200">
              <a:solidFill>
                <a:srgbClr val="FFFFFF"/>
              </a:solidFill>
            </a:endParaRPr>
          </a:p>
        </p:txBody>
      </p:sp>
      <p:sp>
        <p:nvSpPr>
          <p:cNvPr id="502" name="Google Shape;502;p29"/>
          <p:cNvSpPr txBox="1"/>
          <p:nvPr/>
        </p:nvSpPr>
        <p:spPr>
          <a:xfrm>
            <a:off x="324650" y="739875"/>
            <a:ext cx="8439900" cy="20013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rgbClr val="FFFFFF"/>
              </a:buClr>
              <a:buSzPts val="1600"/>
              <a:buChar char="❏"/>
            </a:pPr>
            <a:r>
              <a:rPr b="1" lang="en-US" sz="1600">
                <a:solidFill>
                  <a:schemeClr val="accent6"/>
                </a:solidFill>
              </a:rPr>
              <a:t>Kapasite:</a:t>
            </a:r>
            <a:r>
              <a:rPr lang="en-US" sz="1600">
                <a:solidFill>
                  <a:schemeClr val="accent6"/>
                </a:solidFill>
              </a:rPr>
              <a:t> </a:t>
            </a:r>
            <a:r>
              <a:rPr lang="en-US" sz="1600">
                <a:solidFill>
                  <a:srgbClr val="FFFFFF"/>
                </a:solidFill>
              </a:rPr>
              <a:t>Bir sistem veya süreçte taşıyabileceği veya depolayabileceği bilgi miktarı.</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b="1" lang="en-US" sz="1600">
                <a:solidFill>
                  <a:schemeClr val="accent6"/>
                </a:solidFill>
              </a:rPr>
              <a:t>Fark Edilemezlik</a:t>
            </a:r>
            <a:r>
              <a:rPr b="1" lang="en-US" sz="1600">
                <a:solidFill>
                  <a:schemeClr val="accent6"/>
                </a:solidFill>
              </a:rPr>
              <a:t>:</a:t>
            </a:r>
            <a:r>
              <a:rPr b="1" lang="en-US" sz="1600">
                <a:solidFill>
                  <a:srgbClr val="FFFFFF"/>
                </a:solidFill>
              </a:rPr>
              <a:t> </a:t>
            </a:r>
            <a:r>
              <a:rPr lang="en-US" sz="1600">
                <a:solidFill>
                  <a:srgbClr val="FFFFFF"/>
                </a:solidFill>
              </a:rPr>
              <a:t>Bilgi gizleme sürecinin sonucunda değişikliklerin insan gözü veya diğer algılayıcılar tarafından fark edilmemesi.</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b="1" lang="en-US" sz="1600">
                <a:solidFill>
                  <a:schemeClr val="accent6"/>
                </a:solidFill>
              </a:rPr>
              <a:t>Bozulmaya Karşı Dayanıklılık:</a:t>
            </a:r>
            <a:r>
              <a:rPr lang="en-US" sz="1600">
                <a:solidFill>
                  <a:schemeClr val="accent6"/>
                </a:solidFill>
              </a:rPr>
              <a:t> </a:t>
            </a:r>
            <a:r>
              <a:rPr lang="en-US" sz="1600">
                <a:solidFill>
                  <a:srgbClr val="FFFFFF"/>
                </a:solidFill>
              </a:rPr>
              <a:t>Bilgi gizleme yönteminin, dış müdahalelere veya işlemlere karşı direnç gösterme yeteneği.</a:t>
            </a:r>
            <a:endParaRPr sz="1600">
              <a:solidFill>
                <a:srgbClr val="FFFFFF"/>
              </a:solidFill>
            </a:endParaRPr>
          </a:p>
        </p:txBody>
      </p:sp>
      <p:sp>
        <p:nvSpPr>
          <p:cNvPr id="503" name="Google Shape;503;p29"/>
          <p:cNvSpPr txBox="1"/>
          <p:nvPr/>
        </p:nvSpPr>
        <p:spPr>
          <a:xfrm>
            <a:off x="324650" y="2984800"/>
            <a:ext cx="8439900" cy="1577700"/>
          </a:xfrm>
          <a:prstGeom prst="rect">
            <a:avLst/>
          </a:prstGeom>
          <a:noFill/>
          <a:ln cap="flat" cmpd="sng" w="9525">
            <a:solidFill>
              <a:srgbClr val="666666"/>
            </a:solidFill>
            <a:prstDash val="solid"/>
            <a:round/>
            <a:headEnd len="sm" w="sm" type="none"/>
            <a:tailEnd len="sm" w="sm" type="none"/>
          </a:ln>
          <a:effectLst>
            <a:outerShdw blurRad="57150" rotWithShape="0" algn="bl" dir="5400000" dist="19050">
              <a:srgbClr val="000000">
                <a:alpha val="81000"/>
              </a:srgbClr>
            </a:outerShdw>
          </a:effectLst>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lt1"/>
              </a:buClr>
              <a:buSzPts val="1600"/>
              <a:buChar char="❏"/>
            </a:pPr>
            <a:r>
              <a:rPr b="1" lang="en-US" sz="1600">
                <a:solidFill>
                  <a:schemeClr val="accent6"/>
                </a:solidFill>
              </a:rPr>
              <a:t>Dayanıklılık x Kapasite:</a:t>
            </a:r>
            <a:r>
              <a:rPr lang="en-US" sz="1600">
                <a:solidFill>
                  <a:schemeClr val="lt1"/>
                </a:solidFill>
              </a:rPr>
              <a:t> Bilgi gizleme yönteminin dayanıklılığının artması genellikle kapasiteyi azaltır.</a:t>
            </a:r>
            <a:endParaRPr sz="1600">
              <a:solidFill>
                <a:schemeClr val="lt1"/>
              </a:solidFill>
            </a:endParaRPr>
          </a:p>
          <a:p>
            <a:pPr indent="-330200" lvl="0" marL="457200" rtl="0" algn="l">
              <a:lnSpc>
                <a:spcPct val="150000"/>
              </a:lnSpc>
              <a:spcBef>
                <a:spcPts val="0"/>
              </a:spcBef>
              <a:spcAft>
                <a:spcPts val="0"/>
              </a:spcAft>
              <a:buClr>
                <a:schemeClr val="lt1"/>
              </a:buClr>
              <a:buSzPts val="1600"/>
              <a:buChar char="❏"/>
            </a:pPr>
            <a:r>
              <a:rPr b="1" lang="en-US" sz="1600">
                <a:solidFill>
                  <a:schemeClr val="accent6"/>
                </a:solidFill>
              </a:rPr>
              <a:t>Değişim x Kapasite:</a:t>
            </a:r>
            <a:r>
              <a:rPr lang="en-US" sz="1600">
                <a:solidFill>
                  <a:schemeClr val="lt1"/>
                </a:solidFill>
              </a:rPr>
              <a:t> Kapasitenin artması genellikle farkedilebilirlik riskini artırabilir veya değişikliklere neden olabilir.</a:t>
            </a:r>
            <a:endParaRPr sz="1600">
              <a:solidFill>
                <a:schemeClr val="lt1"/>
              </a:solidFill>
            </a:endParaRPr>
          </a:p>
          <a:p>
            <a:pPr indent="0" lvl="0" marL="0" rtl="0" algn="l">
              <a:spcBef>
                <a:spcPts val="0"/>
              </a:spcBef>
              <a:spcAft>
                <a:spcPts val="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0" name="Shape 330"/>
        <p:cNvGrpSpPr/>
        <p:nvPr/>
      </p:nvGrpSpPr>
      <p:grpSpPr>
        <a:xfrm>
          <a:off x="0" y="0"/>
          <a:ext cx="0" cy="0"/>
          <a:chOff x="0" y="0"/>
          <a:chExt cx="0" cy="0"/>
        </a:xfrm>
      </p:grpSpPr>
      <p:sp>
        <p:nvSpPr>
          <p:cNvPr id="331" name="Google Shape;331;p12"/>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Kaynakça</a:t>
            </a:r>
            <a:endParaRPr sz="2200">
              <a:solidFill>
                <a:srgbClr val="FFFFFF"/>
              </a:solidFill>
            </a:endParaRPr>
          </a:p>
        </p:txBody>
      </p:sp>
      <p:sp>
        <p:nvSpPr>
          <p:cNvPr id="332" name="Google Shape;332;p12"/>
          <p:cNvSpPr txBox="1"/>
          <p:nvPr/>
        </p:nvSpPr>
        <p:spPr>
          <a:xfrm>
            <a:off x="411800" y="728575"/>
            <a:ext cx="8521200" cy="36852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0"/>
              </a:spcBef>
              <a:spcAft>
                <a:spcPts val="0"/>
              </a:spcAft>
              <a:buClr>
                <a:schemeClr val="dk1"/>
              </a:buClr>
              <a:buSzPts val="1800"/>
              <a:buAutoNum type="arabicPeriod"/>
            </a:pPr>
            <a:r>
              <a:rPr b="1" lang="en-US" sz="1800"/>
              <a:t>Prince Komal Boonlia &amp; Dr. Reena Bhansali, </a:t>
            </a:r>
            <a:r>
              <a:rPr b="1" lang="en-US" sz="1800" u="sng">
                <a:solidFill>
                  <a:schemeClr val="accent1"/>
                </a:solidFill>
                <a:hlinkClick r:id="rId3">
                  <a:extLst>
                    <a:ext uri="{A12FA001-AC4F-418D-AE19-62706E023703}">
                      <ahyp:hlinkClr val="tx"/>
                    </a:ext>
                  </a:extLst>
                </a:hlinkClick>
              </a:rPr>
              <a:t>Steganography &amp; Stegananalysis: A Technical &amp; Psychological Perspective</a:t>
            </a:r>
            <a:endParaRPr b="1" sz="16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7" name="Shape 507"/>
        <p:cNvGrpSpPr/>
        <p:nvPr/>
      </p:nvGrpSpPr>
      <p:grpSpPr>
        <a:xfrm>
          <a:off x="0" y="0"/>
          <a:ext cx="0" cy="0"/>
          <a:chOff x="0" y="0"/>
          <a:chExt cx="0" cy="0"/>
        </a:xfrm>
      </p:grpSpPr>
      <p:sp>
        <p:nvSpPr>
          <p:cNvPr id="508" name="Google Shape;508;p30"/>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Gelişmiş s</a:t>
            </a:r>
            <a:r>
              <a:rPr lang="en-US" sz="2200">
                <a:solidFill>
                  <a:schemeClr val="lt1"/>
                </a:solidFill>
              </a:rPr>
              <a:t>teganografi yöntemleri</a:t>
            </a:r>
            <a:endParaRPr sz="2200">
              <a:solidFill>
                <a:srgbClr val="FFFFFF"/>
              </a:solidFill>
            </a:endParaRPr>
          </a:p>
        </p:txBody>
      </p:sp>
      <p:sp>
        <p:nvSpPr>
          <p:cNvPr id="509" name="Google Shape;509;p30"/>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Steganography in IoT: Information Hiding with Joystick and Touch Sensors</a:t>
            </a:r>
            <a:endParaRPr sz="1000">
              <a:solidFill>
                <a:srgbClr val="FFF2CC"/>
              </a:solidFill>
            </a:endParaRPr>
          </a:p>
        </p:txBody>
      </p:sp>
      <p:sp>
        <p:nvSpPr>
          <p:cNvPr id="510" name="Google Shape;510;p30"/>
          <p:cNvSpPr txBox="1"/>
          <p:nvPr/>
        </p:nvSpPr>
        <p:spPr>
          <a:xfrm>
            <a:off x="205575" y="898325"/>
            <a:ext cx="4725000" cy="18009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0"/>
              </a:spcBef>
              <a:spcAft>
                <a:spcPts val="0"/>
              </a:spcAft>
              <a:buSzPts val="1500"/>
              <a:buChar char="❏"/>
            </a:pPr>
            <a:r>
              <a:rPr b="1" lang="en-US" sz="1500"/>
              <a:t>ERD (Embedding Residue Distribution): </a:t>
            </a:r>
            <a:r>
              <a:rPr lang="en-US" sz="1500"/>
              <a:t>Gömülü bilgilerin dağılımı, mümkün olduğunca rastgele olacak şekilde düzenlemeye çalışır.</a:t>
            </a:r>
            <a:endParaRPr sz="1500"/>
          </a:p>
          <a:p>
            <a:pPr indent="-323850" lvl="0" marL="457200" rtl="0" algn="l">
              <a:lnSpc>
                <a:spcPct val="150000"/>
              </a:lnSpc>
              <a:spcBef>
                <a:spcPts val="0"/>
              </a:spcBef>
              <a:spcAft>
                <a:spcPts val="0"/>
              </a:spcAft>
              <a:buSzPts val="1500"/>
              <a:buChar char="❏"/>
            </a:pPr>
            <a:r>
              <a:rPr b="1" lang="en-US" sz="1500"/>
              <a:t>UNIWARD: </a:t>
            </a:r>
            <a:r>
              <a:rPr lang="en-US" sz="1500"/>
              <a:t>Görüntülerdeki değişiklikleri minimize etmeye çalışır</a:t>
            </a:r>
            <a:endParaRPr sz="1500"/>
          </a:p>
        </p:txBody>
      </p:sp>
      <p:pic>
        <p:nvPicPr>
          <p:cNvPr id="511" name="Google Shape;511;p30"/>
          <p:cNvPicPr preferRelativeResize="0"/>
          <p:nvPr/>
        </p:nvPicPr>
        <p:blipFill>
          <a:blip r:embed="rId4">
            <a:alphaModFix/>
          </a:blip>
          <a:stretch>
            <a:fillRect/>
          </a:stretch>
        </p:blipFill>
        <p:spPr>
          <a:xfrm>
            <a:off x="5232186" y="877098"/>
            <a:ext cx="3429990" cy="1577775"/>
          </a:xfrm>
          <a:prstGeom prst="rect">
            <a:avLst/>
          </a:prstGeom>
          <a:noFill/>
          <a:ln>
            <a:noFill/>
          </a:ln>
        </p:spPr>
      </p:pic>
      <p:sp>
        <p:nvSpPr>
          <p:cNvPr id="512" name="Google Shape;512;p30"/>
          <p:cNvSpPr txBox="1"/>
          <p:nvPr/>
        </p:nvSpPr>
        <p:spPr>
          <a:xfrm>
            <a:off x="205575" y="2816788"/>
            <a:ext cx="8625600" cy="19341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Char char="❏"/>
            </a:pPr>
            <a:r>
              <a:rPr b="1" lang="en-US" sz="1500">
                <a:solidFill>
                  <a:schemeClr val="dk1"/>
                </a:solidFill>
              </a:rPr>
              <a:t>Mi-POD (Modified Pixel Offset Distribution): </a:t>
            </a:r>
            <a:r>
              <a:rPr lang="en-US" sz="1500">
                <a:solidFill>
                  <a:schemeClr val="dk1"/>
                </a:solidFill>
              </a:rPr>
              <a:t>Pixel offset dağılımını değiştirerek veri gizleme işlemi gerçekleştirir. </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b="1" lang="en-US" sz="1500">
                <a:solidFill>
                  <a:schemeClr val="dk1"/>
                </a:solidFill>
              </a:rPr>
              <a:t>HILL (High-capacity Image Steganography by Lossless Embedding): </a:t>
            </a:r>
            <a:r>
              <a:rPr lang="en-US" sz="1500">
                <a:solidFill>
                  <a:schemeClr val="dk1"/>
                </a:solidFill>
              </a:rPr>
              <a:t>Kayıpsız gömme kullanarak veri gizleme işlemi gerçekleştirir. Gizli bilgilerin görüntüye yüksek kapasiteli bir şekilde yerleştirilmesine odaklanır.</a:t>
            </a:r>
            <a:endParaRPr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6" name="Shape 516"/>
        <p:cNvGrpSpPr/>
        <p:nvPr/>
      </p:nvGrpSpPr>
      <p:grpSpPr>
        <a:xfrm>
          <a:off x="0" y="0"/>
          <a:ext cx="0" cy="0"/>
          <a:chOff x="0" y="0"/>
          <a:chExt cx="0" cy="0"/>
        </a:xfrm>
      </p:grpSpPr>
      <p:sp>
        <p:nvSpPr>
          <p:cNvPr id="517" name="Google Shape;517;p31"/>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 araç listesi</a:t>
            </a:r>
            <a:endParaRPr sz="2200">
              <a:solidFill>
                <a:srgbClr val="FFFFFF"/>
              </a:solidFill>
            </a:endParaRPr>
          </a:p>
        </p:txBody>
      </p:sp>
      <p:pic>
        <p:nvPicPr>
          <p:cNvPr id="518" name="Google Shape;518;p31"/>
          <p:cNvPicPr preferRelativeResize="0"/>
          <p:nvPr/>
        </p:nvPicPr>
        <p:blipFill rotWithShape="1">
          <a:blip r:embed="rId3">
            <a:alphaModFix/>
          </a:blip>
          <a:srcRect b="5232" l="1199" r="2051" t="8285"/>
          <a:stretch/>
        </p:blipFill>
        <p:spPr>
          <a:xfrm>
            <a:off x="252575" y="641725"/>
            <a:ext cx="8808300" cy="2725699"/>
          </a:xfrm>
          <a:prstGeom prst="rect">
            <a:avLst/>
          </a:prstGeom>
          <a:noFill/>
          <a:ln>
            <a:noFill/>
          </a:ln>
        </p:spPr>
      </p:pic>
      <p:sp>
        <p:nvSpPr>
          <p:cNvPr id="519" name="Google Shape;519;p31"/>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Stegomalware: A Systematic Survey of Malware Hiding and Detection in Images, Machine Learning Models and Research Challenges</a:t>
            </a:r>
            <a:endParaRPr sz="1000">
              <a:solidFill>
                <a:srgbClr val="FFF2CC"/>
              </a:solidFill>
            </a:endParaRPr>
          </a:p>
        </p:txBody>
      </p:sp>
      <p:sp>
        <p:nvSpPr>
          <p:cNvPr id="520" name="Google Shape;520;p31"/>
          <p:cNvSpPr txBox="1"/>
          <p:nvPr/>
        </p:nvSpPr>
        <p:spPr>
          <a:xfrm>
            <a:off x="236400" y="3367425"/>
            <a:ext cx="8808300" cy="1464000"/>
          </a:xfrm>
          <a:prstGeom prst="rect">
            <a:avLst/>
          </a:prstGeom>
          <a:noFill/>
          <a:ln>
            <a:noFill/>
          </a:ln>
        </p:spPr>
        <p:txBody>
          <a:bodyPr anchorCtr="0" anchor="t" bIns="91425" lIns="91425" spcFirstLastPara="1" rIns="91425" wrap="square" tIns="91425">
            <a:noAutofit/>
          </a:bodyPr>
          <a:lstStyle/>
          <a:p>
            <a:pPr indent="-317500" lvl="0" marL="457200" rtl="0" algn="l">
              <a:lnSpc>
                <a:spcPct val="120000"/>
              </a:lnSpc>
              <a:spcBef>
                <a:spcPts val="0"/>
              </a:spcBef>
              <a:spcAft>
                <a:spcPts val="0"/>
              </a:spcAft>
              <a:buSzPts val="1400"/>
              <a:buChar char="❏"/>
            </a:pPr>
            <a:r>
              <a:rPr lang="en-US"/>
              <a:t>En popülerleri steghide, openstego, </a:t>
            </a:r>
            <a:r>
              <a:rPr lang="en-US"/>
              <a:t>Hide'N'Seek</a:t>
            </a:r>
            <a:r>
              <a:rPr lang="en-US"/>
              <a:t>, SSuite Piscel, Camouflage, Xiao, Openpuff</a:t>
            </a:r>
            <a:endParaRPr/>
          </a:p>
          <a:p>
            <a:pPr indent="-317500" lvl="0" marL="457200" rtl="0" algn="l">
              <a:lnSpc>
                <a:spcPct val="120000"/>
              </a:lnSpc>
              <a:spcBef>
                <a:spcPts val="0"/>
              </a:spcBef>
              <a:spcAft>
                <a:spcPts val="0"/>
              </a:spcAft>
              <a:buSzPts val="1400"/>
              <a:buChar char="❏"/>
            </a:pPr>
            <a:r>
              <a:rPr lang="en-US"/>
              <a:t>Genelde windows işletim sistemi üzerinde çalışıyorlar</a:t>
            </a:r>
            <a:endParaRPr/>
          </a:p>
          <a:p>
            <a:pPr indent="-317500" lvl="0" marL="457200" rtl="0" algn="l">
              <a:lnSpc>
                <a:spcPct val="120000"/>
              </a:lnSpc>
              <a:spcBef>
                <a:spcPts val="0"/>
              </a:spcBef>
              <a:spcAft>
                <a:spcPts val="0"/>
              </a:spcAft>
              <a:buSzPts val="1400"/>
              <a:buChar char="❏"/>
            </a:pPr>
            <a:r>
              <a:rPr lang="en-US"/>
              <a:t>Çok azı video üzerinde steganografi destekliyor: openpuff ve camouflage</a:t>
            </a:r>
            <a:endParaRPr/>
          </a:p>
          <a:p>
            <a:pPr indent="-317500" lvl="0" marL="457200" rtl="0" algn="l">
              <a:lnSpc>
                <a:spcPct val="120000"/>
              </a:lnSpc>
              <a:spcBef>
                <a:spcPts val="0"/>
              </a:spcBef>
              <a:spcAft>
                <a:spcPts val="0"/>
              </a:spcAft>
              <a:buSzPts val="1400"/>
              <a:buChar char="❏"/>
            </a:pPr>
            <a:r>
              <a:rPr lang="en-US"/>
              <a:t>Hemen hemen hepsi JPEG, BMP destekliyor, bazıları wav, mp3 gibi ses dosyalarını da destekliyor.</a:t>
            </a:r>
            <a:endParaRPr/>
          </a:p>
          <a:p>
            <a:pPr indent="-317500" lvl="0" marL="457200" rtl="0" algn="l">
              <a:lnSpc>
                <a:spcPct val="120000"/>
              </a:lnSpc>
              <a:spcBef>
                <a:spcPts val="0"/>
              </a:spcBef>
              <a:spcAft>
                <a:spcPts val="0"/>
              </a:spcAft>
              <a:buSzPts val="1400"/>
              <a:buChar char="❏"/>
            </a:pPr>
            <a:r>
              <a:rPr lang="en-US"/>
              <a:t>UERD, UNIWARD, Mi-POD, HILL gibi gelişmiş steganografi çözümleri genelde </a:t>
            </a:r>
            <a:r>
              <a:rPr lang="en-US"/>
              <a:t>desteklemiyorlar</a:t>
            </a:r>
            <a:r>
              <a:rPr lang="en-US"/>
              <a: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4" name="Shape 524"/>
        <p:cNvGrpSpPr/>
        <p:nvPr/>
      </p:nvGrpSpPr>
      <p:grpSpPr>
        <a:xfrm>
          <a:off x="0" y="0"/>
          <a:ext cx="0" cy="0"/>
          <a:chOff x="0" y="0"/>
          <a:chExt cx="0" cy="0"/>
        </a:xfrm>
      </p:grpSpPr>
      <p:sp>
        <p:nvSpPr>
          <p:cNvPr id="525" name="Google Shape;525;p32"/>
          <p:cNvSpPr txBox="1"/>
          <p:nvPr>
            <p:ph type="title"/>
          </p:nvPr>
        </p:nvSpPr>
        <p:spPr>
          <a:xfrm>
            <a:off x="114225" y="-18550"/>
            <a:ext cx="87606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Steganografi</a:t>
            </a:r>
            <a:endParaRPr sz="2200">
              <a:solidFill>
                <a:srgbClr val="FFFFFF"/>
              </a:solidFill>
            </a:endParaRPr>
          </a:p>
        </p:txBody>
      </p:sp>
      <p:sp>
        <p:nvSpPr>
          <p:cNvPr id="526" name="Google Shape;526;p32"/>
          <p:cNvSpPr txBox="1"/>
          <p:nvPr/>
        </p:nvSpPr>
        <p:spPr>
          <a:xfrm>
            <a:off x="369100" y="3110175"/>
            <a:ext cx="1896600" cy="369300"/>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Cover Data</a:t>
            </a:r>
            <a:endParaRPr b="1"/>
          </a:p>
        </p:txBody>
      </p:sp>
      <p:sp>
        <p:nvSpPr>
          <p:cNvPr id="527" name="Google Shape;527;p32"/>
          <p:cNvSpPr txBox="1"/>
          <p:nvPr/>
        </p:nvSpPr>
        <p:spPr>
          <a:xfrm>
            <a:off x="2645512" y="1634775"/>
            <a:ext cx="1371600" cy="369300"/>
          </a:xfrm>
          <a:prstGeom prst="rect">
            <a:avLst/>
          </a:prstGeom>
          <a:solidFill>
            <a:srgbClr val="A64D7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Stego Text</a:t>
            </a:r>
            <a:endParaRPr b="1"/>
          </a:p>
        </p:txBody>
      </p:sp>
      <p:sp>
        <p:nvSpPr>
          <p:cNvPr id="528" name="Google Shape;528;p32"/>
          <p:cNvSpPr txBox="1"/>
          <p:nvPr/>
        </p:nvSpPr>
        <p:spPr>
          <a:xfrm>
            <a:off x="3181072" y="3110175"/>
            <a:ext cx="2527500" cy="3693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Embedding Function</a:t>
            </a:r>
            <a:endParaRPr b="1"/>
          </a:p>
        </p:txBody>
      </p:sp>
      <p:sp>
        <p:nvSpPr>
          <p:cNvPr id="529" name="Google Shape;529;p32"/>
          <p:cNvSpPr txBox="1"/>
          <p:nvPr/>
        </p:nvSpPr>
        <p:spPr>
          <a:xfrm>
            <a:off x="6824437" y="3110187"/>
            <a:ext cx="1795500" cy="369300"/>
          </a:xfrm>
          <a:prstGeom prst="rect">
            <a:avLst/>
          </a:prstGeom>
          <a:solidFill>
            <a:srgbClr val="00A67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Stenogram</a:t>
            </a:r>
            <a:endParaRPr b="1"/>
          </a:p>
        </p:txBody>
      </p:sp>
      <p:sp>
        <p:nvSpPr>
          <p:cNvPr id="530" name="Google Shape;530;p32"/>
          <p:cNvSpPr txBox="1"/>
          <p:nvPr/>
        </p:nvSpPr>
        <p:spPr>
          <a:xfrm>
            <a:off x="4466237" y="1634775"/>
            <a:ext cx="1371600" cy="3693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rPr b="1" lang="en-US" sz="1800">
                <a:solidFill>
                  <a:srgbClr val="FFFFFF"/>
                </a:solidFill>
              </a:rPr>
              <a:t>Key</a:t>
            </a:r>
            <a:endParaRPr b="1"/>
          </a:p>
        </p:txBody>
      </p:sp>
      <p:cxnSp>
        <p:nvCxnSpPr>
          <p:cNvPr id="531" name="Google Shape;531;p32"/>
          <p:cNvCxnSpPr>
            <a:endCxn id="528" idx="1"/>
          </p:cNvCxnSpPr>
          <p:nvPr/>
        </p:nvCxnSpPr>
        <p:spPr>
          <a:xfrm>
            <a:off x="2265772" y="3294825"/>
            <a:ext cx="915300" cy="0"/>
          </a:xfrm>
          <a:prstGeom prst="straightConnector1">
            <a:avLst/>
          </a:prstGeom>
          <a:noFill/>
          <a:ln cap="flat" cmpd="sng" w="28575">
            <a:solidFill>
              <a:srgbClr val="FFFFFF"/>
            </a:solidFill>
            <a:prstDash val="solid"/>
            <a:round/>
            <a:headEnd len="med" w="med" type="none"/>
            <a:tailEnd len="med" w="med" type="triangle"/>
          </a:ln>
        </p:spPr>
      </p:cxnSp>
      <p:cxnSp>
        <p:nvCxnSpPr>
          <p:cNvPr id="532" name="Google Shape;532;p32"/>
          <p:cNvCxnSpPr>
            <a:endCxn id="529" idx="1"/>
          </p:cNvCxnSpPr>
          <p:nvPr/>
        </p:nvCxnSpPr>
        <p:spPr>
          <a:xfrm>
            <a:off x="5708437" y="3294837"/>
            <a:ext cx="1116000" cy="0"/>
          </a:xfrm>
          <a:prstGeom prst="straightConnector1">
            <a:avLst/>
          </a:prstGeom>
          <a:noFill/>
          <a:ln cap="flat" cmpd="sng" w="28575">
            <a:solidFill>
              <a:srgbClr val="FFFFFF"/>
            </a:solidFill>
            <a:prstDash val="solid"/>
            <a:round/>
            <a:headEnd len="med" w="med" type="none"/>
            <a:tailEnd len="med" w="med" type="triangle"/>
          </a:ln>
        </p:spPr>
      </p:cxnSp>
      <p:cxnSp>
        <p:nvCxnSpPr>
          <p:cNvPr id="533" name="Google Shape;533;p32"/>
          <p:cNvCxnSpPr>
            <a:stCxn id="527" idx="2"/>
            <a:endCxn id="528" idx="0"/>
          </p:cNvCxnSpPr>
          <p:nvPr/>
        </p:nvCxnSpPr>
        <p:spPr>
          <a:xfrm>
            <a:off x="3331312" y="2004075"/>
            <a:ext cx="1113600" cy="1106100"/>
          </a:xfrm>
          <a:prstGeom prst="straightConnector1">
            <a:avLst/>
          </a:prstGeom>
          <a:noFill/>
          <a:ln cap="flat" cmpd="sng" w="28575">
            <a:solidFill>
              <a:srgbClr val="FFFFFF"/>
            </a:solidFill>
            <a:prstDash val="solid"/>
            <a:round/>
            <a:headEnd len="med" w="med" type="none"/>
            <a:tailEnd len="med" w="med" type="triangle"/>
          </a:ln>
        </p:spPr>
      </p:cxnSp>
      <p:cxnSp>
        <p:nvCxnSpPr>
          <p:cNvPr id="534" name="Google Shape;534;p32"/>
          <p:cNvCxnSpPr>
            <a:stCxn id="530" idx="2"/>
            <a:endCxn id="528" idx="0"/>
          </p:cNvCxnSpPr>
          <p:nvPr/>
        </p:nvCxnSpPr>
        <p:spPr>
          <a:xfrm flipH="1">
            <a:off x="4444937" y="2004075"/>
            <a:ext cx="707100" cy="1106100"/>
          </a:xfrm>
          <a:prstGeom prst="straightConnector1">
            <a:avLst/>
          </a:prstGeom>
          <a:noFill/>
          <a:ln cap="flat" cmpd="sng" w="28575">
            <a:solidFill>
              <a:srgbClr val="FFFFFF"/>
            </a:solidFill>
            <a:prstDash val="solid"/>
            <a:round/>
            <a:headEnd len="med" w="med" type="none"/>
            <a:tailEnd len="med" w="med" type="triangle"/>
          </a:ln>
        </p:spPr>
      </p:cxnSp>
      <p:pic>
        <p:nvPicPr>
          <p:cNvPr id="535" name="Google Shape;535;p32"/>
          <p:cNvPicPr preferRelativeResize="0"/>
          <p:nvPr/>
        </p:nvPicPr>
        <p:blipFill rotWithShape="1">
          <a:blip r:embed="rId3">
            <a:alphaModFix/>
          </a:blip>
          <a:srcRect b="17600" l="11830" r="9558" t="9698"/>
          <a:stretch/>
        </p:blipFill>
        <p:spPr>
          <a:xfrm>
            <a:off x="859750" y="3608821"/>
            <a:ext cx="915300" cy="695054"/>
          </a:xfrm>
          <a:prstGeom prst="rect">
            <a:avLst/>
          </a:prstGeom>
          <a:noFill/>
          <a:ln>
            <a:noFill/>
          </a:ln>
        </p:spPr>
      </p:pic>
      <p:pic>
        <p:nvPicPr>
          <p:cNvPr id="536" name="Google Shape;536;p32"/>
          <p:cNvPicPr preferRelativeResize="0"/>
          <p:nvPr/>
        </p:nvPicPr>
        <p:blipFill rotWithShape="1">
          <a:blip r:embed="rId3">
            <a:alphaModFix/>
          </a:blip>
          <a:srcRect b="17600" l="11830" r="9558" t="9698"/>
          <a:stretch/>
        </p:blipFill>
        <p:spPr>
          <a:xfrm>
            <a:off x="7264525" y="3608821"/>
            <a:ext cx="915300" cy="695054"/>
          </a:xfrm>
          <a:prstGeom prst="rect">
            <a:avLst/>
          </a:prstGeom>
          <a:noFill/>
          <a:ln>
            <a:noFill/>
          </a:ln>
        </p:spPr>
      </p:pic>
      <p:pic>
        <p:nvPicPr>
          <p:cNvPr id="537" name="Google Shape;537;p32"/>
          <p:cNvPicPr preferRelativeResize="0"/>
          <p:nvPr/>
        </p:nvPicPr>
        <p:blipFill>
          <a:blip r:embed="rId4">
            <a:alphaModFix/>
          </a:blip>
          <a:stretch>
            <a:fillRect/>
          </a:stretch>
        </p:blipFill>
        <p:spPr>
          <a:xfrm>
            <a:off x="4105850" y="3617375"/>
            <a:ext cx="677950" cy="677950"/>
          </a:xfrm>
          <a:prstGeom prst="rect">
            <a:avLst/>
          </a:prstGeom>
          <a:noFill/>
          <a:ln>
            <a:noFill/>
          </a:ln>
        </p:spPr>
      </p:pic>
      <p:pic>
        <p:nvPicPr>
          <p:cNvPr id="538" name="Google Shape;538;p32"/>
          <p:cNvPicPr preferRelativeResize="0"/>
          <p:nvPr/>
        </p:nvPicPr>
        <p:blipFill rotWithShape="1">
          <a:blip r:embed="rId3">
            <a:alphaModFix/>
          </a:blip>
          <a:srcRect b="17600" l="11830" r="9558" t="9698"/>
          <a:stretch/>
        </p:blipFill>
        <p:spPr>
          <a:xfrm>
            <a:off x="2873650" y="839633"/>
            <a:ext cx="915300" cy="695055"/>
          </a:xfrm>
          <a:prstGeom prst="rect">
            <a:avLst/>
          </a:prstGeom>
          <a:noFill/>
          <a:ln>
            <a:noFill/>
          </a:ln>
        </p:spPr>
      </p:pic>
      <p:pic>
        <p:nvPicPr>
          <p:cNvPr id="539" name="Google Shape;539;p32"/>
          <p:cNvPicPr preferRelativeResize="0"/>
          <p:nvPr/>
        </p:nvPicPr>
        <p:blipFill rotWithShape="1">
          <a:blip r:embed="rId3">
            <a:alphaModFix/>
          </a:blip>
          <a:srcRect b="56944" l="11831" r="55456" t="9699"/>
          <a:stretch/>
        </p:blipFill>
        <p:spPr>
          <a:xfrm>
            <a:off x="4961588" y="1215813"/>
            <a:ext cx="380875" cy="318900"/>
          </a:xfrm>
          <a:prstGeom prst="rect">
            <a:avLst/>
          </a:prstGeom>
          <a:noFill/>
          <a:ln>
            <a:noFill/>
          </a:ln>
        </p:spPr>
      </p:pic>
      <p:pic>
        <p:nvPicPr>
          <p:cNvPr id="540" name="Google Shape;540;p32"/>
          <p:cNvPicPr preferRelativeResize="0"/>
          <p:nvPr/>
        </p:nvPicPr>
        <p:blipFill>
          <a:blip r:embed="rId5">
            <a:alphaModFix/>
          </a:blip>
          <a:stretch>
            <a:fillRect/>
          </a:stretch>
        </p:blipFill>
        <p:spPr>
          <a:xfrm>
            <a:off x="533906" y="1874723"/>
            <a:ext cx="1566988" cy="1106100"/>
          </a:xfrm>
          <a:prstGeom prst="rect">
            <a:avLst/>
          </a:prstGeom>
          <a:noFill/>
          <a:ln>
            <a:noFill/>
          </a:ln>
        </p:spPr>
      </p:pic>
      <p:pic>
        <p:nvPicPr>
          <p:cNvPr id="541" name="Google Shape;541;p32"/>
          <p:cNvPicPr preferRelativeResize="0"/>
          <p:nvPr/>
        </p:nvPicPr>
        <p:blipFill>
          <a:blip r:embed="rId5">
            <a:alphaModFix/>
          </a:blip>
          <a:stretch>
            <a:fillRect/>
          </a:stretch>
        </p:blipFill>
        <p:spPr>
          <a:xfrm>
            <a:off x="6938681" y="1874723"/>
            <a:ext cx="1566988" cy="1106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33"/>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Steganografi nasıl tespit edilir?</a:t>
            </a:r>
            <a:endParaRPr b="1" sz="2200">
              <a:solidFill>
                <a:srgbClr val="FFFFFF"/>
              </a:solidFill>
            </a:endParaRPr>
          </a:p>
        </p:txBody>
      </p:sp>
      <p:sp>
        <p:nvSpPr>
          <p:cNvPr id="547" name="Google Shape;547;p33"/>
          <p:cNvSpPr txBox="1"/>
          <p:nvPr>
            <p:ph idx="1" type="body"/>
          </p:nvPr>
        </p:nvSpPr>
        <p:spPr>
          <a:xfrm>
            <a:off x="237125" y="667975"/>
            <a:ext cx="8802600" cy="4131600"/>
          </a:xfrm>
          <a:prstGeom prst="rect">
            <a:avLst/>
          </a:prstGeom>
          <a:noFill/>
        </p:spPr>
        <p:txBody>
          <a:bodyPr anchorCtr="0" anchor="t" bIns="0" lIns="0" spcFirstLastPara="1" rIns="0" wrap="square" tIns="0">
            <a:noAutofit/>
          </a:bodyPr>
          <a:lstStyle/>
          <a:p>
            <a:pPr indent="-317500" lvl="0" marL="457200" rtl="0" algn="l">
              <a:lnSpc>
                <a:spcPct val="150000"/>
              </a:lnSpc>
              <a:spcBef>
                <a:spcPts val="0"/>
              </a:spcBef>
              <a:spcAft>
                <a:spcPts val="0"/>
              </a:spcAft>
              <a:buClr>
                <a:schemeClr val="dk1"/>
              </a:buClr>
              <a:buSzPts val="1400"/>
              <a:buChar char="❏"/>
            </a:pPr>
            <a:r>
              <a:rPr lang="en-US" sz="1400">
                <a:solidFill>
                  <a:schemeClr val="dk1"/>
                </a:solidFill>
              </a:rPr>
              <a:t>StegExpose ve StegAlyze gibi araçlar, gizli verilerin varlığını tespit edebilir.</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US" sz="1400">
                <a:solidFill>
                  <a:schemeClr val="dk1"/>
                </a:solidFill>
              </a:rPr>
              <a:t>Analistler, hex görüntüleyiciler gibi genel analiz araçlarını kullanarak dosyalardaki anormallikleri tespit edebilir.</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US" sz="1400">
                <a:solidFill>
                  <a:schemeClr val="dk1"/>
                </a:solidFill>
              </a:rPr>
              <a:t>Steganografi ile değiştirilmiş dosyaları bulmak zordur, özellikle sosyal medyaya yüklenen milyonlarca görüntüde gizli verileri aramak neredeyse imkânsızdır.</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US" sz="1400">
                <a:solidFill>
                  <a:schemeClr val="dk1"/>
                </a:solidFill>
              </a:rPr>
              <a:t>Taşıyıcı ortamların detaylı görsel veya işitsel incelemesiyle gizli mesajlar tespit edilmeye çalışılır.</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US" sz="1400">
                <a:solidFill>
                  <a:schemeClr val="dk1"/>
                </a:solidFill>
              </a:rPr>
              <a:t>Dosya formatları üzerinde yapılan analizlerle, dosyanın normalinden farklı bir yapıya sahip olup olmadığı kontrol edilir.</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US" sz="1400">
                <a:solidFill>
                  <a:schemeClr val="dk1"/>
                </a:solidFill>
              </a:rPr>
              <a:t>Gizli mesajlar, taşıyıcı ortamların istatistiksel özelliklerini değiştirebilir, bu nedenle istatistiksel analizlerle tespit edilmeye çalışılır.</a:t>
            </a:r>
            <a:endParaRPr sz="1400">
              <a:solidFill>
                <a:schemeClr val="dk1"/>
              </a:solidFill>
            </a:endParaRPr>
          </a:p>
          <a:p>
            <a:pPr indent="-317500" lvl="0" marL="457200" rtl="0" algn="l">
              <a:lnSpc>
                <a:spcPct val="150000"/>
              </a:lnSpc>
              <a:spcBef>
                <a:spcPts val="0"/>
              </a:spcBef>
              <a:spcAft>
                <a:spcPts val="0"/>
              </a:spcAft>
              <a:buClr>
                <a:schemeClr val="dk1"/>
              </a:buClr>
              <a:buSzPts val="1400"/>
              <a:buChar char="❏"/>
            </a:pPr>
            <a:r>
              <a:rPr lang="en-US" sz="1400">
                <a:solidFill>
                  <a:schemeClr val="dk1"/>
                </a:solidFill>
              </a:rPr>
              <a:t>Gizli mesaj eklenmiş bir dosya, normal bir dosyadan farklı bir boyuta sahip olabilir; bu durum, dosya boyutlarını karşılaştırarak tespit edilebilir.</a:t>
            </a:r>
            <a:endParaRPr sz="14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1" name="Shape 551"/>
        <p:cNvGrpSpPr/>
        <p:nvPr/>
      </p:nvGrpSpPr>
      <p:grpSpPr>
        <a:xfrm>
          <a:off x="0" y="0"/>
          <a:ext cx="0" cy="0"/>
          <a:chOff x="0" y="0"/>
          <a:chExt cx="0" cy="0"/>
        </a:xfrm>
      </p:grpSpPr>
      <p:sp>
        <p:nvSpPr>
          <p:cNvPr id="552" name="Google Shape;552;p34"/>
          <p:cNvSpPr txBox="1"/>
          <p:nvPr>
            <p:ph idx="1" type="body"/>
          </p:nvPr>
        </p:nvSpPr>
        <p:spPr>
          <a:xfrm>
            <a:off x="4283625" y="795000"/>
            <a:ext cx="4699200" cy="3771300"/>
          </a:xfrm>
          <a:prstGeom prst="rect">
            <a:avLst/>
          </a:prstGeom>
          <a:noFill/>
          <a:ln>
            <a:noFill/>
          </a:ln>
        </p:spPr>
        <p:txBody>
          <a:bodyPr anchorCtr="0" anchor="t" bIns="45700" lIns="91425" spcFirstLastPara="1" rIns="91425" wrap="square" tIns="45700">
            <a:noAutofit/>
          </a:bodyPr>
          <a:lstStyle/>
          <a:p>
            <a:pPr indent="-320675" lvl="0" marL="457200" marR="0" rtl="0" algn="l">
              <a:lnSpc>
                <a:spcPct val="150000"/>
              </a:lnSpc>
              <a:spcBef>
                <a:spcPts val="400"/>
              </a:spcBef>
              <a:spcAft>
                <a:spcPts val="0"/>
              </a:spcAft>
              <a:buClr>
                <a:srgbClr val="FFFFFF"/>
              </a:buClr>
              <a:buSzPts val="1450"/>
              <a:buFont typeface="Roboto"/>
              <a:buChar char="❏"/>
            </a:pPr>
            <a:r>
              <a:rPr b="1" lang="en-US" sz="1450">
                <a:solidFill>
                  <a:srgbClr val="FFFFFF"/>
                </a:solidFill>
                <a:latin typeface="Roboto"/>
                <a:ea typeface="Roboto"/>
                <a:cs typeface="Roboto"/>
                <a:sym typeface="Roboto"/>
              </a:rPr>
              <a:t>Sadece stego saldırısı: </a:t>
            </a:r>
            <a:r>
              <a:rPr lang="en-US" sz="1450">
                <a:solidFill>
                  <a:srgbClr val="FFFFFF"/>
                </a:solidFill>
                <a:latin typeface="Roboto"/>
                <a:ea typeface="Roboto"/>
                <a:cs typeface="Roboto"/>
                <a:sym typeface="Roboto"/>
              </a:rPr>
              <a:t>Analiz için sadece stego nesnesi biliniyor (görüntü dosyası).</a:t>
            </a:r>
            <a:endParaRPr sz="1450">
              <a:solidFill>
                <a:srgbClr val="FFFFFF"/>
              </a:solidFill>
              <a:latin typeface="Roboto"/>
              <a:ea typeface="Roboto"/>
              <a:cs typeface="Roboto"/>
              <a:sym typeface="Roboto"/>
            </a:endParaRPr>
          </a:p>
          <a:p>
            <a:pPr indent="-320675" lvl="0" marL="457200" marR="0" rtl="0" algn="l">
              <a:lnSpc>
                <a:spcPct val="150000"/>
              </a:lnSpc>
              <a:spcBef>
                <a:spcPts val="0"/>
              </a:spcBef>
              <a:spcAft>
                <a:spcPts val="0"/>
              </a:spcAft>
              <a:buClr>
                <a:srgbClr val="FFFFFF"/>
              </a:buClr>
              <a:buSzPts val="1450"/>
              <a:buFont typeface="Roboto"/>
              <a:buChar char="❏"/>
            </a:pPr>
            <a:r>
              <a:rPr b="1" lang="en-US" sz="1450">
                <a:solidFill>
                  <a:srgbClr val="FFFFFF"/>
                </a:solidFill>
                <a:latin typeface="Roboto"/>
                <a:ea typeface="Roboto"/>
                <a:cs typeface="Roboto"/>
                <a:sym typeface="Roboto"/>
              </a:rPr>
              <a:t>Bilinen kapak saldırısı: </a:t>
            </a:r>
            <a:r>
              <a:rPr lang="en-US" sz="1450">
                <a:solidFill>
                  <a:srgbClr val="FFFFFF"/>
                </a:solidFill>
                <a:latin typeface="Roboto"/>
                <a:ea typeface="Roboto"/>
                <a:cs typeface="Roboto"/>
                <a:sym typeface="Roboto"/>
              </a:rPr>
              <a:t>Görüntünün mesaj gizlenmeden önceki ve sonraki hali biliniyor.</a:t>
            </a:r>
            <a:endParaRPr sz="1450">
              <a:solidFill>
                <a:srgbClr val="FFFFFF"/>
              </a:solidFill>
              <a:latin typeface="Roboto"/>
              <a:ea typeface="Roboto"/>
              <a:cs typeface="Roboto"/>
              <a:sym typeface="Roboto"/>
            </a:endParaRPr>
          </a:p>
          <a:p>
            <a:pPr indent="-320675" lvl="0" marL="457200" marR="0" rtl="0" algn="l">
              <a:lnSpc>
                <a:spcPct val="150000"/>
              </a:lnSpc>
              <a:spcBef>
                <a:spcPts val="0"/>
              </a:spcBef>
              <a:spcAft>
                <a:spcPts val="0"/>
              </a:spcAft>
              <a:buClr>
                <a:srgbClr val="FFFFFF"/>
              </a:buClr>
              <a:buSzPts val="1450"/>
              <a:buFont typeface="Roboto"/>
              <a:buChar char="❏"/>
            </a:pPr>
            <a:r>
              <a:rPr b="1" lang="en-US" sz="1450">
                <a:solidFill>
                  <a:srgbClr val="FFFFFF"/>
                </a:solidFill>
                <a:latin typeface="Roboto"/>
                <a:ea typeface="Roboto"/>
                <a:cs typeface="Roboto"/>
                <a:sym typeface="Roboto"/>
              </a:rPr>
              <a:t>Bilinen mesaj saldırısı: </a:t>
            </a:r>
            <a:r>
              <a:rPr lang="en-US" sz="1450">
                <a:solidFill>
                  <a:srgbClr val="FFFFFF"/>
                </a:solidFill>
                <a:latin typeface="Roboto"/>
                <a:ea typeface="Roboto"/>
                <a:cs typeface="Roboto"/>
                <a:sym typeface="Roboto"/>
              </a:rPr>
              <a:t>Saklanan mesaj biliniyor.</a:t>
            </a:r>
            <a:endParaRPr sz="1450">
              <a:solidFill>
                <a:srgbClr val="FFFFFF"/>
              </a:solidFill>
              <a:latin typeface="Roboto"/>
              <a:ea typeface="Roboto"/>
              <a:cs typeface="Roboto"/>
              <a:sym typeface="Roboto"/>
            </a:endParaRPr>
          </a:p>
          <a:p>
            <a:pPr indent="-320675" lvl="0" marL="457200" marR="0" rtl="0" algn="l">
              <a:lnSpc>
                <a:spcPct val="150000"/>
              </a:lnSpc>
              <a:spcBef>
                <a:spcPts val="0"/>
              </a:spcBef>
              <a:spcAft>
                <a:spcPts val="0"/>
              </a:spcAft>
              <a:buClr>
                <a:srgbClr val="FFFFFF"/>
              </a:buClr>
              <a:buSzPts val="1450"/>
              <a:buFont typeface="Roboto"/>
              <a:buChar char="❏"/>
            </a:pPr>
            <a:r>
              <a:rPr b="1" lang="en-US" sz="1450">
                <a:solidFill>
                  <a:srgbClr val="FFFFFF"/>
                </a:solidFill>
                <a:latin typeface="Roboto"/>
                <a:ea typeface="Roboto"/>
                <a:cs typeface="Roboto"/>
                <a:sym typeface="Roboto"/>
              </a:rPr>
              <a:t>Seçilmiş stego saldırısı: </a:t>
            </a:r>
            <a:r>
              <a:rPr lang="en-US" sz="1450">
                <a:solidFill>
                  <a:srgbClr val="FFFFFF"/>
                </a:solidFill>
                <a:latin typeface="Roboto"/>
                <a:ea typeface="Roboto"/>
                <a:cs typeface="Roboto"/>
                <a:sym typeface="Roboto"/>
              </a:rPr>
              <a:t>Steganografik algoritma ve stego nesnesi biliniyor.</a:t>
            </a:r>
            <a:endParaRPr sz="1450">
              <a:solidFill>
                <a:srgbClr val="FFFFFF"/>
              </a:solidFill>
              <a:latin typeface="Roboto"/>
              <a:ea typeface="Roboto"/>
              <a:cs typeface="Roboto"/>
              <a:sym typeface="Roboto"/>
            </a:endParaRPr>
          </a:p>
          <a:p>
            <a:pPr indent="-320675" lvl="0" marL="457200" marR="0" rtl="0" algn="l">
              <a:lnSpc>
                <a:spcPct val="150000"/>
              </a:lnSpc>
              <a:spcBef>
                <a:spcPts val="0"/>
              </a:spcBef>
              <a:spcAft>
                <a:spcPts val="0"/>
              </a:spcAft>
              <a:buClr>
                <a:srgbClr val="FFFFFF"/>
              </a:buClr>
              <a:buSzPts val="1450"/>
              <a:buFont typeface="Roboto"/>
              <a:buChar char="❏"/>
            </a:pPr>
            <a:r>
              <a:rPr b="1" lang="en-US" sz="1450">
                <a:solidFill>
                  <a:srgbClr val="FFFFFF"/>
                </a:solidFill>
                <a:latin typeface="Roboto"/>
                <a:ea typeface="Roboto"/>
                <a:cs typeface="Roboto"/>
                <a:sym typeface="Roboto"/>
              </a:rPr>
              <a:t>Seçilmiş mesaj saldırısı: </a:t>
            </a:r>
            <a:r>
              <a:rPr lang="en-US" sz="1450">
                <a:solidFill>
                  <a:srgbClr val="FFFFFF"/>
                </a:solidFill>
                <a:latin typeface="Roboto"/>
                <a:ea typeface="Roboto"/>
                <a:cs typeface="Roboto"/>
                <a:sym typeface="Roboto"/>
              </a:rPr>
              <a:t>Steganalist, stego nesnesini analiz etmek için çeşitli mesajları seçer, steganografik araçlar kullanır ve algoritmayı bulmaya çalışır.</a:t>
            </a:r>
            <a:endParaRPr sz="1450">
              <a:solidFill>
                <a:srgbClr val="FFFFFF"/>
              </a:solidFill>
              <a:latin typeface="Roboto"/>
              <a:ea typeface="Roboto"/>
              <a:cs typeface="Roboto"/>
              <a:sym typeface="Roboto"/>
            </a:endParaRPr>
          </a:p>
        </p:txBody>
      </p:sp>
      <p:sp>
        <p:nvSpPr>
          <p:cNvPr id="553" name="Google Shape;553;p34"/>
          <p:cNvSpPr txBox="1"/>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200"/>
              <a:buFont typeface="Arial"/>
              <a:buNone/>
            </a:pPr>
            <a:fld id="{00000000-1234-1234-1234-123412341234}" type="slidenum">
              <a:rPr b="0" i="0" lang="en-US" sz="1200" u="none">
                <a:solidFill>
                  <a:schemeClr val="dk1"/>
                </a:solidFill>
                <a:latin typeface="Arial"/>
                <a:ea typeface="Arial"/>
                <a:cs typeface="Arial"/>
                <a:sym typeface="Arial"/>
              </a:rPr>
              <a:t>‹#›</a:t>
            </a:fld>
            <a:endParaRPr/>
          </a:p>
        </p:txBody>
      </p:sp>
      <p:sp>
        <p:nvSpPr>
          <p:cNvPr id="554" name="Google Shape;554;p34"/>
          <p:cNvSpPr txBox="1"/>
          <p:nvPr>
            <p:ph type="title"/>
          </p:nvPr>
        </p:nvSpPr>
        <p:spPr>
          <a:xfrm>
            <a:off x="114225" y="-18550"/>
            <a:ext cx="87606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Stegano analiz türleri</a:t>
            </a:r>
            <a:endParaRPr sz="2200">
              <a:solidFill>
                <a:srgbClr val="FFFFFF"/>
              </a:solidFill>
            </a:endParaRPr>
          </a:p>
        </p:txBody>
      </p:sp>
      <p:pic>
        <p:nvPicPr>
          <p:cNvPr descr="Battelle Publishes Open Source Binary Visualization Tool" id="555" name="Google Shape;555;p34"/>
          <p:cNvPicPr preferRelativeResize="0"/>
          <p:nvPr/>
        </p:nvPicPr>
        <p:blipFill>
          <a:blip r:embed="rId3">
            <a:alphaModFix/>
          </a:blip>
          <a:stretch>
            <a:fillRect/>
          </a:stretch>
        </p:blipFill>
        <p:spPr>
          <a:xfrm>
            <a:off x="114225" y="874200"/>
            <a:ext cx="4214101" cy="3033800"/>
          </a:xfrm>
          <a:prstGeom prst="rect">
            <a:avLst/>
          </a:prstGeom>
          <a:noFill/>
          <a:ln>
            <a:noFill/>
          </a:ln>
        </p:spPr>
      </p:pic>
      <p:sp>
        <p:nvSpPr>
          <p:cNvPr id="556" name="Google Shape;556;p34"/>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https://inside.battelle.org/</a:t>
            </a:r>
            <a:endParaRPr sz="1000">
              <a:solidFill>
                <a:srgbClr val="FFF2C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Steganografi türleri</a:t>
            </a:r>
            <a:endParaRPr b="1" sz="2200">
              <a:solidFill>
                <a:srgbClr val="FFFFFF"/>
              </a:solidFill>
            </a:endParaRPr>
          </a:p>
        </p:txBody>
      </p:sp>
      <p:sp>
        <p:nvSpPr>
          <p:cNvPr id="562" name="Google Shape;562;p35"/>
          <p:cNvSpPr txBox="1"/>
          <p:nvPr>
            <p:ph idx="1" type="body"/>
          </p:nvPr>
        </p:nvSpPr>
        <p:spPr>
          <a:xfrm>
            <a:off x="296925" y="801575"/>
            <a:ext cx="8520600" cy="3874500"/>
          </a:xfrm>
          <a:prstGeom prst="rect">
            <a:avLst/>
          </a:prstGeom>
          <a:noFill/>
        </p:spPr>
        <p:txBody>
          <a:bodyPr anchorCtr="0" anchor="t" bIns="0" lIns="0" spcFirstLastPara="1" rIns="0" wrap="square" tIns="0">
            <a:noAutofit/>
          </a:bodyPr>
          <a:lstStyle/>
          <a:p>
            <a:pPr indent="-330200" lvl="0" marL="457200" rtl="0" algn="just">
              <a:lnSpc>
                <a:spcPct val="150000"/>
              </a:lnSpc>
              <a:spcBef>
                <a:spcPts val="0"/>
              </a:spcBef>
              <a:spcAft>
                <a:spcPts val="0"/>
              </a:spcAft>
              <a:buClr>
                <a:schemeClr val="dk1"/>
              </a:buClr>
              <a:buSzPts val="1600"/>
              <a:buChar char="❏"/>
            </a:pPr>
            <a:r>
              <a:rPr b="1" lang="en-US" sz="1600">
                <a:solidFill>
                  <a:schemeClr val="dk1"/>
                </a:solidFill>
              </a:rPr>
              <a:t>Metin Steganografi:</a:t>
            </a:r>
            <a:r>
              <a:rPr lang="en-US" sz="1600">
                <a:solidFill>
                  <a:schemeClr val="dk1"/>
                </a:solidFill>
              </a:rPr>
              <a:t> Metin içindeki boşluklar veya noktalama işaretleri kullanılarak gizli mesajlar oluşturulur.</a:t>
            </a:r>
            <a:endParaRPr b="1" sz="1600">
              <a:solidFill>
                <a:schemeClr val="dk1"/>
              </a:solidFill>
            </a:endParaRPr>
          </a:p>
          <a:p>
            <a:pPr indent="-330200" lvl="0" marL="457200" rtl="0" algn="just">
              <a:lnSpc>
                <a:spcPct val="150000"/>
              </a:lnSpc>
              <a:spcBef>
                <a:spcPts val="1000"/>
              </a:spcBef>
              <a:spcAft>
                <a:spcPts val="0"/>
              </a:spcAft>
              <a:buClr>
                <a:schemeClr val="dk1"/>
              </a:buClr>
              <a:buSzPts val="1600"/>
              <a:buChar char="❏"/>
            </a:pPr>
            <a:r>
              <a:rPr b="1" lang="en-US" sz="1600">
                <a:solidFill>
                  <a:schemeClr val="dk1"/>
                </a:solidFill>
              </a:rPr>
              <a:t>Görüntü Steganografi:</a:t>
            </a:r>
            <a:r>
              <a:rPr lang="en-US" sz="1600">
                <a:solidFill>
                  <a:schemeClr val="dk1"/>
                </a:solidFill>
              </a:rPr>
              <a:t> En yaygın steganografi yöntemlerinden biridir. Gizli mesajlar bir görüntünün piksellerine veya renk tonlarına gömülür.</a:t>
            </a:r>
            <a:endParaRPr sz="1600">
              <a:solidFill>
                <a:schemeClr val="dk1"/>
              </a:solidFill>
            </a:endParaRPr>
          </a:p>
          <a:p>
            <a:pPr indent="-330200" lvl="0" marL="457200" rtl="0" algn="just">
              <a:lnSpc>
                <a:spcPct val="150000"/>
              </a:lnSpc>
              <a:spcBef>
                <a:spcPts val="1000"/>
              </a:spcBef>
              <a:spcAft>
                <a:spcPts val="0"/>
              </a:spcAft>
              <a:buClr>
                <a:schemeClr val="dk1"/>
              </a:buClr>
              <a:buSzPts val="1600"/>
              <a:buChar char="❏"/>
            </a:pPr>
            <a:r>
              <a:rPr b="1" lang="en-US" sz="1600">
                <a:solidFill>
                  <a:schemeClr val="dk1"/>
                </a:solidFill>
              </a:rPr>
              <a:t>Ses </a:t>
            </a:r>
            <a:r>
              <a:rPr b="1" lang="en-US" sz="1600">
                <a:solidFill>
                  <a:schemeClr val="dk1"/>
                </a:solidFill>
              </a:rPr>
              <a:t>Steganografi</a:t>
            </a:r>
            <a:r>
              <a:rPr b="1" lang="en-US" sz="1600">
                <a:solidFill>
                  <a:schemeClr val="dk1"/>
                </a:solidFill>
              </a:rPr>
              <a:t>:</a:t>
            </a:r>
            <a:r>
              <a:rPr lang="en-US" sz="1600">
                <a:solidFill>
                  <a:schemeClr val="dk1"/>
                </a:solidFill>
              </a:rPr>
              <a:t> Ses dosyalarının dalga formuna çok ince ayarlamalar yapılır, böylece gizli mesajlar ses dosyasına yerleştirilir.</a:t>
            </a:r>
            <a:endParaRPr sz="1600">
              <a:solidFill>
                <a:schemeClr val="dk1"/>
              </a:solidFill>
            </a:endParaRPr>
          </a:p>
          <a:p>
            <a:pPr indent="-330200" lvl="0" marL="457200" rtl="0" algn="just">
              <a:lnSpc>
                <a:spcPct val="150000"/>
              </a:lnSpc>
              <a:spcBef>
                <a:spcPts val="1000"/>
              </a:spcBef>
              <a:spcAft>
                <a:spcPts val="0"/>
              </a:spcAft>
              <a:buClr>
                <a:schemeClr val="dk1"/>
              </a:buClr>
              <a:buSzPts val="1600"/>
              <a:buChar char="❏"/>
            </a:pPr>
            <a:r>
              <a:rPr b="1" lang="en-US" sz="1600">
                <a:solidFill>
                  <a:schemeClr val="dk1"/>
                </a:solidFill>
              </a:rPr>
              <a:t>Video </a:t>
            </a:r>
            <a:r>
              <a:rPr b="1" lang="en-US" sz="1600">
                <a:solidFill>
                  <a:schemeClr val="dk1"/>
                </a:solidFill>
              </a:rPr>
              <a:t>Steganografi</a:t>
            </a:r>
            <a:r>
              <a:rPr b="1" lang="en-US" sz="1600">
                <a:solidFill>
                  <a:schemeClr val="dk1"/>
                </a:solidFill>
              </a:rPr>
              <a:t>:</a:t>
            </a:r>
            <a:r>
              <a:rPr lang="en-US" sz="1600">
                <a:solidFill>
                  <a:schemeClr val="dk1"/>
                </a:solidFill>
              </a:rPr>
              <a:t> Video dosyalarının çerçeveleri içine gizli mesajlar yerleştirilir.</a:t>
            </a:r>
            <a:endParaRPr sz="1600">
              <a:solidFill>
                <a:schemeClr val="dk1"/>
              </a:solidFill>
            </a:endParaRPr>
          </a:p>
          <a:p>
            <a:pPr indent="-330200" lvl="0" marL="457200" rtl="0" algn="just">
              <a:lnSpc>
                <a:spcPct val="150000"/>
              </a:lnSpc>
              <a:spcBef>
                <a:spcPts val="1000"/>
              </a:spcBef>
              <a:spcAft>
                <a:spcPts val="1000"/>
              </a:spcAft>
              <a:buClr>
                <a:schemeClr val="dk1"/>
              </a:buClr>
              <a:buSzPts val="1600"/>
              <a:buChar char="❏"/>
            </a:pPr>
            <a:r>
              <a:rPr b="1" lang="en-US" sz="1600">
                <a:solidFill>
                  <a:schemeClr val="dk1"/>
                </a:solidFill>
              </a:rPr>
              <a:t>Ağ Steganografi:</a:t>
            </a:r>
            <a:r>
              <a:rPr lang="en-US" sz="1600">
                <a:solidFill>
                  <a:schemeClr val="dk1"/>
                </a:solidFill>
              </a:rPr>
              <a:t> P</a:t>
            </a:r>
            <a:r>
              <a:rPr lang="en-US" sz="1600">
                <a:solidFill>
                  <a:schemeClr val="dk1"/>
                </a:solidFill>
              </a:rPr>
              <a:t>aket gecikmeleri, başlık alanları veya paket sıralama yöntemleri gibi ağ trafiğinin özelliklerini kullanarak v</a:t>
            </a:r>
            <a:r>
              <a:rPr lang="en-US" sz="1600">
                <a:solidFill>
                  <a:schemeClr val="dk1"/>
                </a:solidFill>
              </a:rPr>
              <a:t>erileri ağ protokollerinin içinde gizlemek.</a:t>
            </a:r>
            <a:endParaRPr sz="1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7" name="Shape 567"/>
        <p:cNvGrpSpPr/>
        <p:nvPr/>
      </p:nvGrpSpPr>
      <p:grpSpPr>
        <a:xfrm>
          <a:off x="0" y="0"/>
          <a:ext cx="0" cy="0"/>
          <a:chOff x="0" y="0"/>
          <a:chExt cx="0" cy="0"/>
        </a:xfrm>
      </p:grpSpPr>
      <p:sp>
        <p:nvSpPr>
          <p:cNvPr id="568" name="Google Shape;568;p36"/>
          <p:cNvSpPr txBox="1"/>
          <p:nvPr>
            <p:ph type="title"/>
          </p:nvPr>
        </p:nvSpPr>
        <p:spPr>
          <a:xfrm>
            <a:off x="4403050" y="1911150"/>
            <a:ext cx="4529700" cy="1235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Metin</a:t>
            </a:r>
            <a:r>
              <a:rPr lang="en-US" sz="3400"/>
              <a:t> Steganografi  </a:t>
            </a:r>
            <a:endParaRPr sz="3000"/>
          </a:p>
        </p:txBody>
      </p:sp>
      <p:sp>
        <p:nvSpPr>
          <p:cNvPr id="569" name="Google Shape;569;p36"/>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Andreion de Castro from </a:t>
            </a:r>
            <a:r>
              <a:rPr lang="en-US" sz="800" u="sng">
                <a:solidFill>
                  <a:schemeClr val="hlink"/>
                </a:solidFill>
                <a:hlinkClick r:id="rId3"/>
              </a:rPr>
              <a:t>https://www.behance.net/gallery/105775659/creative-coding-explorations</a:t>
            </a:r>
            <a:endParaRPr sz="800">
              <a:solidFill>
                <a:srgbClr val="FFF2CC"/>
              </a:solidFill>
            </a:endParaRPr>
          </a:p>
        </p:txBody>
      </p:sp>
      <p:pic>
        <p:nvPicPr>
          <p:cNvPr id="570" name="Google Shape;570;p36"/>
          <p:cNvPicPr preferRelativeResize="0"/>
          <p:nvPr/>
        </p:nvPicPr>
        <p:blipFill>
          <a:blip r:embed="rId4">
            <a:alphaModFix/>
          </a:blip>
          <a:stretch>
            <a:fillRect/>
          </a:stretch>
        </p:blipFill>
        <p:spPr>
          <a:xfrm>
            <a:off x="331900" y="736788"/>
            <a:ext cx="3669925" cy="3669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3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chemeClr val="lt1"/>
                </a:solidFill>
              </a:rPr>
              <a:t>Metin steganografi</a:t>
            </a:r>
            <a:endParaRPr b="1" sz="2200">
              <a:solidFill>
                <a:srgbClr val="FFFFFF"/>
              </a:solidFill>
            </a:endParaRPr>
          </a:p>
        </p:txBody>
      </p:sp>
      <p:sp>
        <p:nvSpPr>
          <p:cNvPr id="576" name="Google Shape;576;p37"/>
          <p:cNvSpPr txBox="1"/>
          <p:nvPr>
            <p:ph idx="1" type="body"/>
          </p:nvPr>
        </p:nvSpPr>
        <p:spPr>
          <a:xfrm>
            <a:off x="448500" y="649100"/>
            <a:ext cx="8369100" cy="4026900"/>
          </a:xfrm>
          <a:prstGeom prst="rect">
            <a:avLst/>
          </a:prstGeom>
          <a:noFill/>
        </p:spPr>
        <p:txBody>
          <a:bodyPr anchorCtr="0" anchor="t" bIns="0" lIns="0" spcFirstLastPara="1" rIns="0" wrap="square" tIns="0">
            <a:noAutofit/>
          </a:bodyPr>
          <a:lstStyle/>
          <a:p>
            <a:pPr indent="-330200" lvl="0" marL="457200" rtl="0" algn="just">
              <a:lnSpc>
                <a:spcPct val="115000"/>
              </a:lnSpc>
              <a:spcBef>
                <a:spcPts val="0"/>
              </a:spcBef>
              <a:spcAft>
                <a:spcPts val="0"/>
              </a:spcAft>
              <a:buClr>
                <a:schemeClr val="dk1"/>
              </a:buClr>
              <a:buSzPts val="1600"/>
              <a:buChar char="❏"/>
            </a:pPr>
            <a:r>
              <a:rPr lang="en-US" sz="1600">
                <a:solidFill>
                  <a:schemeClr val="dk1"/>
                </a:solidFill>
              </a:rPr>
              <a:t>Mesajlar genellikle başka bir mesajın içine belirli kurallar dahilinde saklanır.</a:t>
            </a:r>
            <a:endParaRPr sz="1600">
              <a:solidFill>
                <a:schemeClr val="dk1"/>
              </a:solidFill>
            </a:endParaRPr>
          </a:p>
          <a:p>
            <a:pPr indent="-330200" lvl="0" marL="457200" rtl="0" algn="just">
              <a:lnSpc>
                <a:spcPct val="115000"/>
              </a:lnSpc>
              <a:spcBef>
                <a:spcPts val="1000"/>
              </a:spcBef>
              <a:spcAft>
                <a:spcPts val="0"/>
              </a:spcAft>
              <a:buClr>
                <a:schemeClr val="dk1"/>
              </a:buClr>
              <a:buSzPts val="1600"/>
              <a:buChar char="❏"/>
            </a:pPr>
            <a:r>
              <a:rPr lang="en-US" sz="1600">
                <a:solidFill>
                  <a:schemeClr val="dk1"/>
                </a:solidFill>
              </a:rPr>
              <a:t>Önceden belirlenmiş bir "codeword" kullanılarak gizleme işlemi gerçekleştirilir.</a:t>
            </a:r>
            <a:endParaRPr sz="1600">
              <a:solidFill>
                <a:schemeClr val="dk1"/>
              </a:solidFill>
            </a:endParaRPr>
          </a:p>
          <a:p>
            <a:pPr indent="-330200" lvl="0" marL="457200" rtl="0" algn="just">
              <a:lnSpc>
                <a:spcPct val="115000"/>
              </a:lnSpc>
              <a:spcBef>
                <a:spcPts val="1000"/>
              </a:spcBef>
              <a:spcAft>
                <a:spcPts val="0"/>
              </a:spcAft>
              <a:buClr>
                <a:schemeClr val="dk1"/>
              </a:buClr>
              <a:buSzPts val="1600"/>
              <a:buChar char="❏"/>
            </a:pPr>
            <a:r>
              <a:rPr lang="en-US" sz="1600">
                <a:solidFill>
                  <a:schemeClr val="dk1"/>
                </a:solidFill>
              </a:rPr>
              <a:t>Bu yöntem genellikle kısa mesajların iletiminde tercih edilir.</a:t>
            </a:r>
            <a:endParaRPr sz="1600">
              <a:solidFill>
                <a:schemeClr val="dk1"/>
              </a:solidFill>
            </a:endParaRPr>
          </a:p>
          <a:p>
            <a:pPr indent="-330200" lvl="0" marL="457200" rtl="0" algn="just">
              <a:lnSpc>
                <a:spcPct val="115000"/>
              </a:lnSpc>
              <a:spcBef>
                <a:spcPts val="1000"/>
              </a:spcBef>
              <a:spcAft>
                <a:spcPts val="0"/>
              </a:spcAft>
              <a:buClr>
                <a:schemeClr val="dk1"/>
              </a:buClr>
              <a:buSzPts val="1600"/>
              <a:buChar char="❏"/>
            </a:pPr>
            <a:r>
              <a:rPr lang="en-US" sz="1600">
                <a:solidFill>
                  <a:schemeClr val="dk1"/>
                </a:solidFill>
              </a:rPr>
              <a:t>Ancak, gizleme işlemi mesajın boyutunu artırarak iletim dokümanının büyüklüğünü etkileyebilir.</a:t>
            </a:r>
            <a:endParaRPr sz="1600">
              <a:solidFill>
                <a:schemeClr val="dk1"/>
              </a:solidFill>
            </a:endParaRPr>
          </a:p>
          <a:p>
            <a:pPr indent="-330200" lvl="0" marL="457200" rtl="0" algn="just">
              <a:lnSpc>
                <a:spcPct val="115000"/>
              </a:lnSpc>
              <a:spcBef>
                <a:spcPts val="1000"/>
              </a:spcBef>
              <a:spcAft>
                <a:spcPts val="0"/>
              </a:spcAft>
              <a:buClr>
                <a:schemeClr val="dk1"/>
              </a:buClr>
              <a:buSzPts val="1600"/>
              <a:buChar char="❏"/>
            </a:pPr>
            <a:r>
              <a:rPr lang="en-US" sz="1600">
                <a:solidFill>
                  <a:schemeClr val="dk1"/>
                </a:solidFill>
              </a:rPr>
              <a:t>Taşıyıcı metin, genellikle herkese açık kaynaklardan (gazeteler, dergiler, bloglar vb.) seçilir, böylece erişimi kolaylaşır.</a:t>
            </a:r>
            <a:endParaRPr sz="1600">
              <a:solidFill>
                <a:schemeClr val="dk1"/>
              </a:solidFill>
            </a:endParaRPr>
          </a:p>
          <a:p>
            <a:pPr indent="-330200" lvl="0" marL="457200" rtl="0" algn="just">
              <a:lnSpc>
                <a:spcPct val="115000"/>
              </a:lnSpc>
              <a:spcBef>
                <a:spcPts val="1000"/>
              </a:spcBef>
              <a:spcAft>
                <a:spcPts val="0"/>
              </a:spcAft>
              <a:buClr>
                <a:schemeClr val="dk1"/>
              </a:buClr>
              <a:buSzPts val="1600"/>
              <a:buChar char="❏"/>
            </a:pPr>
            <a:r>
              <a:rPr lang="en-US" sz="1600">
                <a:solidFill>
                  <a:schemeClr val="dk1"/>
                </a:solidFill>
              </a:rPr>
              <a:t>Metin </a:t>
            </a:r>
            <a:r>
              <a:rPr lang="en-US" sz="1600">
                <a:solidFill>
                  <a:schemeClr val="dk1"/>
                </a:solidFill>
              </a:rPr>
              <a:t>steganografi</a:t>
            </a:r>
            <a:r>
              <a:rPr lang="en-US" sz="1600">
                <a:solidFill>
                  <a:schemeClr val="dk1"/>
                </a:solidFill>
              </a:rPr>
              <a:t>, görsel veya ses dosyalarına göre daha zor olabilir çünkü metinlerin kendine özgü yapısal ve dilbilimsel özellikleri vardır.</a:t>
            </a:r>
            <a:endParaRPr sz="1600">
              <a:solidFill>
                <a:schemeClr val="dk1"/>
              </a:solidFill>
            </a:endParaRPr>
          </a:p>
          <a:p>
            <a:pPr indent="-330200" lvl="0" marL="457200" rtl="0" algn="just">
              <a:lnSpc>
                <a:spcPct val="115000"/>
              </a:lnSpc>
              <a:spcBef>
                <a:spcPts val="1000"/>
              </a:spcBef>
              <a:spcAft>
                <a:spcPts val="1000"/>
              </a:spcAft>
              <a:buClr>
                <a:schemeClr val="dk1"/>
              </a:buClr>
              <a:buSzPts val="1600"/>
              <a:buChar char="❏"/>
            </a:pPr>
            <a:r>
              <a:rPr lang="en-US" sz="1600">
                <a:solidFill>
                  <a:schemeClr val="dk1"/>
                </a:solidFill>
              </a:rPr>
              <a:t>Bu özellikler, gizli mesajın entegrasyonunu zorlaştırabilir, ancak aynı zamanda daha güçlü bir gizlilik sağlayabilir.</a:t>
            </a:r>
            <a:endParaRPr sz="16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38"/>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Metin</a:t>
            </a:r>
            <a:r>
              <a:rPr lang="en-US" sz="2200">
                <a:solidFill>
                  <a:srgbClr val="FFFFFF"/>
                </a:solidFill>
              </a:rPr>
              <a:t> steganografi türleri</a:t>
            </a:r>
            <a:endParaRPr b="1" sz="2200">
              <a:solidFill>
                <a:srgbClr val="FFFFFF"/>
              </a:solidFill>
            </a:endParaRPr>
          </a:p>
        </p:txBody>
      </p:sp>
      <p:sp>
        <p:nvSpPr>
          <p:cNvPr id="582" name="Google Shape;582;p38"/>
          <p:cNvSpPr txBox="1"/>
          <p:nvPr>
            <p:ph idx="1" type="body"/>
          </p:nvPr>
        </p:nvSpPr>
        <p:spPr>
          <a:xfrm>
            <a:off x="4246500" y="667975"/>
            <a:ext cx="4723500" cy="4008000"/>
          </a:xfrm>
          <a:prstGeom prst="rect">
            <a:avLst/>
          </a:prstGeom>
          <a:noFill/>
        </p:spPr>
        <p:txBody>
          <a:bodyPr anchorCtr="0" anchor="t" bIns="0" lIns="0" spcFirstLastPara="1" rIns="0" wrap="square" tIns="0">
            <a:noAutofit/>
          </a:bodyPr>
          <a:lstStyle/>
          <a:p>
            <a:pPr indent="-323850" lvl="0" marL="457200" rtl="0" algn="l">
              <a:lnSpc>
                <a:spcPct val="150000"/>
              </a:lnSpc>
              <a:spcBef>
                <a:spcPts val="0"/>
              </a:spcBef>
              <a:spcAft>
                <a:spcPts val="0"/>
              </a:spcAft>
              <a:buClr>
                <a:schemeClr val="dk1"/>
              </a:buClr>
              <a:buSzPts val="1500"/>
              <a:buChar char="❏"/>
            </a:pPr>
            <a:r>
              <a:rPr b="1" lang="en-US" sz="1500">
                <a:solidFill>
                  <a:schemeClr val="dk1"/>
                </a:solidFill>
              </a:rPr>
              <a:t>Boşluk ve Noktalama Kullanımı: </a:t>
            </a:r>
            <a:r>
              <a:rPr lang="en-US" sz="1500">
                <a:solidFill>
                  <a:schemeClr val="dk1"/>
                </a:solidFill>
              </a:rPr>
              <a:t>Gizli mesajlar, metindeki boşluklar arasında veya noktalama işaretlerinin yerleşiminde kodlanabilir.</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b="1" lang="en-US" sz="1500">
                <a:solidFill>
                  <a:schemeClr val="dk1"/>
                </a:solidFill>
              </a:rPr>
              <a:t>Harf Büyüklüğü ve Biçimlendirme: </a:t>
            </a:r>
            <a:r>
              <a:rPr lang="en-US" sz="1500">
                <a:solidFill>
                  <a:schemeClr val="dk1"/>
                </a:solidFill>
              </a:rPr>
              <a:t>Harflerin büyüklüğü veya yazı tipi özellikleri, gizli bilgileri saklamak için kullanılabilir.</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b="1" lang="en-US" sz="1500">
                <a:solidFill>
                  <a:schemeClr val="dk1"/>
                </a:solidFill>
              </a:rPr>
              <a:t>Semantik Metotlar: </a:t>
            </a:r>
            <a:r>
              <a:rPr lang="en-US" sz="1500">
                <a:solidFill>
                  <a:schemeClr val="dk1"/>
                </a:solidFill>
              </a:rPr>
              <a:t>Metnin anlamını değiştirmeden, bazı kelimeleri veya ifadeleri değiştirerek gizli mesajlar oluşturulabilir.</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b="1" lang="en-US" sz="1500">
                <a:solidFill>
                  <a:schemeClr val="dk1"/>
                </a:solidFill>
              </a:rPr>
              <a:t>Algılanabilirlik: </a:t>
            </a:r>
            <a:r>
              <a:rPr lang="en-US" sz="1500">
                <a:solidFill>
                  <a:schemeClr val="dk1"/>
                </a:solidFill>
              </a:rPr>
              <a:t>İdeal olarak, metin steganografisi ile değiştirilmiş bir metin, okuyucular tarafından normal bir metin olarak algılanmalıdır.</a:t>
            </a:r>
            <a:endParaRPr sz="1500">
              <a:solidFill>
                <a:schemeClr val="dk1"/>
              </a:solidFill>
            </a:endParaRPr>
          </a:p>
        </p:txBody>
      </p:sp>
      <p:sp>
        <p:nvSpPr>
          <p:cNvPr id="583" name="Google Shape;583;p38"/>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a:solidFill>
                  <a:srgbClr val="FFF2CC"/>
                </a:solidFill>
              </a:rPr>
              <a:t>Theo Barker </a:t>
            </a:r>
            <a:r>
              <a:rPr lang="en-US" sz="1000">
                <a:solidFill>
                  <a:srgbClr val="FFF2CC"/>
                </a:solidFill>
              </a:rPr>
              <a:t>from </a:t>
            </a:r>
            <a:r>
              <a:rPr lang="en-US" sz="1000" u="sng">
                <a:solidFill>
                  <a:schemeClr val="hlink"/>
                </a:solidFill>
                <a:hlinkClick r:id="rId3"/>
              </a:rPr>
              <a:t>How to make a digital microdot</a:t>
            </a:r>
            <a:endParaRPr sz="1000">
              <a:solidFill>
                <a:srgbClr val="FFF2CC"/>
              </a:solidFill>
            </a:endParaRPr>
          </a:p>
        </p:txBody>
      </p:sp>
      <p:pic>
        <p:nvPicPr>
          <p:cNvPr id="584" name="Google Shape;584;p38"/>
          <p:cNvPicPr preferRelativeResize="0"/>
          <p:nvPr/>
        </p:nvPicPr>
        <p:blipFill>
          <a:blip r:embed="rId4">
            <a:alphaModFix/>
          </a:blip>
          <a:stretch>
            <a:fillRect/>
          </a:stretch>
        </p:blipFill>
        <p:spPr>
          <a:xfrm>
            <a:off x="152400" y="666450"/>
            <a:ext cx="4034075" cy="2649050"/>
          </a:xfrm>
          <a:prstGeom prst="rect">
            <a:avLst/>
          </a:prstGeom>
          <a:noFill/>
          <a:ln>
            <a:noFill/>
          </a:ln>
        </p:spPr>
      </p:pic>
      <p:sp>
        <p:nvSpPr>
          <p:cNvPr id="585" name="Google Shape;585;p38"/>
          <p:cNvSpPr txBox="1"/>
          <p:nvPr>
            <p:ph idx="1" type="body"/>
          </p:nvPr>
        </p:nvSpPr>
        <p:spPr>
          <a:xfrm>
            <a:off x="48625" y="3590025"/>
            <a:ext cx="4197900" cy="1086000"/>
          </a:xfrm>
          <a:prstGeom prst="rect">
            <a:avLst/>
          </a:prstGeom>
          <a:noFill/>
        </p:spPr>
        <p:txBody>
          <a:bodyPr anchorCtr="0" anchor="t" bIns="0" lIns="0" spcFirstLastPara="1" rIns="0" wrap="square" tIns="0">
            <a:noAutofit/>
          </a:bodyPr>
          <a:lstStyle/>
          <a:p>
            <a:pPr indent="-323850" lvl="0" marL="457200" rtl="0" algn="l">
              <a:lnSpc>
                <a:spcPct val="150000"/>
              </a:lnSpc>
              <a:spcBef>
                <a:spcPts val="0"/>
              </a:spcBef>
              <a:spcAft>
                <a:spcPts val="0"/>
              </a:spcAft>
              <a:buClr>
                <a:schemeClr val="dk1"/>
              </a:buClr>
              <a:buSzPts val="1500"/>
              <a:buChar char="❏"/>
            </a:pPr>
            <a:r>
              <a:rPr b="1" lang="en-US" sz="1500">
                <a:solidFill>
                  <a:schemeClr val="dk1"/>
                </a:solidFill>
              </a:rPr>
              <a:t>Renksiz metin kullanımı:</a:t>
            </a:r>
            <a:r>
              <a:rPr lang="en-US" sz="1500">
                <a:solidFill>
                  <a:schemeClr val="dk1"/>
                </a:solidFill>
              </a:rPr>
              <a:t> Gizli mesajlar renksiz (arka plan ile aynı renkte) olarak yazılabilir.</a:t>
            </a:r>
            <a:endParaRPr sz="15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Metin steganografi microdot kullanımı</a:t>
            </a:r>
            <a:endParaRPr b="1" sz="2200">
              <a:solidFill>
                <a:srgbClr val="FFFFFF"/>
              </a:solidFill>
            </a:endParaRPr>
          </a:p>
        </p:txBody>
      </p:sp>
      <p:pic>
        <p:nvPicPr>
          <p:cNvPr id="591" name="Google Shape;591;p39"/>
          <p:cNvPicPr preferRelativeResize="0"/>
          <p:nvPr/>
        </p:nvPicPr>
        <p:blipFill>
          <a:blip r:embed="rId3">
            <a:alphaModFix/>
          </a:blip>
          <a:stretch>
            <a:fillRect/>
          </a:stretch>
        </p:blipFill>
        <p:spPr>
          <a:xfrm>
            <a:off x="152275" y="1613700"/>
            <a:ext cx="4034075" cy="2649050"/>
          </a:xfrm>
          <a:prstGeom prst="rect">
            <a:avLst/>
          </a:prstGeom>
          <a:noFill/>
          <a:ln>
            <a:noFill/>
          </a:ln>
        </p:spPr>
      </p:pic>
      <p:sp>
        <p:nvSpPr>
          <p:cNvPr id="592" name="Google Shape;592;p3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Theo Barker from </a:t>
            </a:r>
            <a:r>
              <a:rPr lang="en-US" sz="1000" u="sng">
                <a:solidFill>
                  <a:schemeClr val="hlink"/>
                </a:solidFill>
                <a:hlinkClick r:id="rId4"/>
              </a:rPr>
              <a:t>How to make a digital microdot</a:t>
            </a:r>
            <a:endParaRPr sz="1000">
              <a:solidFill>
                <a:srgbClr val="FFF2CC"/>
              </a:solidFill>
            </a:endParaRPr>
          </a:p>
        </p:txBody>
      </p:sp>
      <p:pic>
        <p:nvPicPr>
          <p:cNvPr id="593" name="Google Shape;593;p39"/>
          <p:cNvPicPr preferRelativeResize="0"/>
          <p:nvPr/>
        </p:nvPicPr>
        <p:blipFill>
          <a:blip r:embed="rId5">
            <a:alphaModFix/>
          </a:blip>
          <a:stretch>
            <a:fillRect/>
          </a:stretch>
        </p:blipFill>
        <p:spPr>
          <a:xfrm>
            <a:off x="4626144" y="1613700"/>
            <a:ext cx="3993555" cy="2649050"/>
          </a:xfrm>
          <a:prstGeom prst="rect">
            <a:avLst/>
          </a:prstGeom>
          <a:noFill/>
          <a:ln>
            <a:noFill/>
          </a:ln>
        </p:spPr>
      </p:pic>
      <p:sp>
        <p:nvSpPr>
          <p:cNvPr id="594" name="Google Shape;594;p39"/>
          <p:cNvSpPr txBox="1"/>
          <p:nvPr/>
        </p:nvSpPr>
        <p:spPr>
          <a:xfrm>
            <a:off x="200625" y="802475"/>
            <a:ext cx="8721600" cy="461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US" sz="1800">
                <a:solidFill>
                  <a:schemeClr val="dk1"/>
                </a:solidFill>
              </a:rPr>
              <a:t>Gizli mesajlar, mikro seviyede küçültülüp nokta olarak kullanılabilir.</a:t>
            </a:r>
            <a:endParaRPr sz="2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6" name="Shape 336"/>
        <p:cNvGrpSpPr/>
        <p:nvPr/>
      </p:nvGrpSpPr>
      <p:grpSpPr>
        <a:xfrm>
          <a:off x="0" y="0"/>
          <a:ext cx="0" cy="0"/>
          <a:chOff x="0" y="0"/>
          <a:chExt cx="0" cy="0"/>
        </a:xfrm>
      </p:grpSpPr>
      <p:sp>
        <p:nvSpPr>
          <p:cNvPr id="337" name="Google Shape;337;p13"/>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Bilgiyi saklama sanatı: Steganografi</a:t>
            </a:r>
            <a:endParaRPr sz="2200">
              <a:solidFill>
                <a:srgbClr val="FFFFFF"/>
              </a:solidFill>
            </a:endParaRPr>
          </a:p>
        </p:txBody>
      </p:sp>
      <p:sp>
        <p:nvSpPr>
          <p:cNvPr id="338" name="Google Shape;338;p13"/>
          <p:cNvSpPr txBox="1"/>
          <p:nvPr/>
        </p:nvSpPr>
        <p:spPr>
          <a:xfrm>
            <a:off x="4265575" y="648900"/>
            <a:ext cx="4723500" cy="40686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1400"/>
              </a:spcBef>
              <a:spcAft>
                <a:spcPts val="0"/>
              </a:spcAft>
              <a:buClr>
                <a:srgbClr val="FFFFFF"/>
              </a:buClr>
              <a:buSzPts val="1400"/>
              <a:buChar char="❏"/>
            </a:pPr>
            <a:r>
              <a:rPr lang="en-US">
                <a:solidFill>
                  <a:srgbClr val="FFFFFF"/>
                </a:solidFill>
              </a:rPr>
              <a:t>Cep telefonları tarafından çekilen </a:t>
            </a:r>
            <a:r>
              <a:rPr lang="en-US">
                <a:solidFill>
                  <a:srgbClr val="FFFFFF"/>
                </a:solidFill>
              </a:rPr>
              <a:t>1600x1200</a:t>
            </a:r>
            <a:r>
              <a:rPr lang="en-US">
                <a:solidFill>
                  <a:srgbClr val="FFFFFF"/>
                </a:solidFill>
              </a:rPr>
              <a:t> çözünürlükteki bir fotoğraf, içine yaklaşık 2 Mb'a kadar veri saklanabilecek bir kapasiteye sahiptir.</a:t>
            </a:r>
            <a:endParaRPr>
              <a:solidFill>
                <a:srgbClr val="FFFFFF"/>
              </a:solidFill>
            </a:endParaRPr>
          </a:p>
          <a:p>
            <a:pPr indent="-317500" lvl="0" marL="457200" rtl="0" algn="l">
              <a:lnSpc>
                <a:spcPct val="150000"/>
              </a:lnSpc>
              <a:spcBef>
                <a:spcPts val="1000"/>
              </a:spcBef>
              <a:spcAft>
                <a:spcPts val="0"/>
              </a:spcAft>
              <a:buClr>
                <a:srgbClr val="FFFFFF"/>
              </a:buClr>
              <a:buSzPts val="1400"/>
              <a:buChar char="❏"/>
            </a:pPr>
            <a:r>
              <a:rPr lang="en-US">
                <a:solidFill>
                  <a:srgbClr val="FFFFFF"/>
                </a:solidFill>
              </a:rPr>
              <a:t>jpeg gibi sıkıştırılmış formatlarda daha az veri </a:t>
            </a:r>
            <a:r>
              <a:rPr lang="en-US">
                <a:solidFill>
                  <a:srgbClr val="FFFFFF"/>
                </a:solidFill>
              </a:rPr>
              <a:t>saklanırken</a:t>
            </a:r>
            <a:r>
              <a:rPr lang="en-US">
                <a:solidFill>
                  <a:srgbClr val="FFFFFF"/>
                </a:solidFill>
              </a:rPr>
              <a:t>, raw gibi sıkıştırılmamış formatlarda daha fazla saklanabilir.</a:t>
            </a:r>
            <a:endParaRPr>
              <a:solidFill>
                <a:srgbClr val="FFFFFF"/>
              </a:solidFill>
            </a:endParaRPr>
          </a:p>
          <a:p>
            <a:pPr indent="-317500" lvl="0" marL="457200" rtl="0" algn="l">
              <a:lnSpc>
                <a:spcPct val="150000"/>
              </a:lnSpc>
              <a:spcBef>
                <a:spcPts val="1000"/>
              </a:spcBef>
              <a:spcAft>
                <a:spcPts val="0"/>
              </a:spcAft>
              <a:buClr>
                <a:srgbClr val="FFFFFF"/>
              </a:buClr>
              <a:buSzPts val="1400"/>
              <a:buChar char="❏"/>
            </a:pPr>
            <a:r>
              <a:rPr lang="en-US">
                <a:solidFill>
                  <a:srgbClr val="FFFFFF"/>
                </a:solidFill>
              </a:rPr>
              <a:t>Resim gizleme için birçok yöntem bulunmaktadır, ancak bu yöntemler arasında en iyi ve en kötü ayrımını yapmak zordur. </a:t>
            </a:r>
            <a:endParaRPr>
              <a:solidFill>
                <a:srgbClr val="FFFFFF"/>
              </a:solidFill>
            </a:endParaRPr>
          </a:p>
          <a:p>
            <a:pPr indent="-317500" lvl="0" marL="457200" rtl="0" algn="l">
              <a:lnSpc>
                <a:spcPct val="150000"/>
              </a:lnSpc>
              <a:spcBef>
                <a:spcPts val="1400"/>
              </a:spcBef>
              <a:spcAft>
                <a:spcPts val="1000"/>
              </a:spcAft>
              <a:buClr>
                <a:srgbClr val="FFFFFF"/>
              </a:buClr>
              <a:buSzPts val="1400"/>
              <a:buChar char="❏"/>
            </a:pPr>
            <a:r>
              <a:rPr lang="en-US">
                <a:solidFill>
                  <a:srgbClr val="FFFFFF"/>
                </a:solidFill>
              </a:rPr>
              <a:t>Günümüzde stenografiyi, kolayca tespit edebilen genel kabul görmüş bir yöntem henüz yok.</a:t>
            </a:r>
            <a:endParaRPr>
              <a:solidFill>
                <a:srgbClr val="FFFFFF"/>
              </a:solidFill>
            </a:endParaRPr>
          </a:p>
        </p:txBody>
      </p:sp>
      <p:pic>
        <p:nvPicPr>
          <p:cNvPr id="339" name="Google Shape;339;p13"/>
          <p:cNvPicPr preferRelativeResize="0"/>
          <p:nvPr/>
        </p:nvPicPr>
        <p:blipFill rotWithShape="1">
          <a:blip r:embed="rId3">
            <a:alphaModFix/>
          </a:blip>
          <a:srcRect b="0" l="24315" r="28304" t="0"/>
          <a:stretch/>
        </p:blipFill>
        <p:spPr>
          <a:xfrm>
            <a:off x="214122" y="744350"/>
            <a:ext cx="4013277" cy="3970550"/>
          </a:xfrm>
          <a:prstGeom prst="rect">
            <a:avLst/>
          </a:prstGeom>
          <a:noFill/>
          <a:ln>
            <a:noFill/>
          </a:ln>
        </p:spPr>
      </p:pic>
      <p:sp>
        <p:nvSpPr>
          <p:cNvPr id="340" name="Google Shape;340;p13"/>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a:solidFill>
                  <a:srgbClr val="FFF2CC"/>
                </a:solidFill>
              </a:rPr>
              <a:t>Kelvin Salton do Prado</a:t>
            </a:r>
            <a:r>
              <a:rPr lang="en-US" sz="1000">
                <a:solidFill>
                  <a:srgbClr val="FFF2CC"/>
                </a:solidFill>
              </a:rPr>
              <a:t> from </a:t>
            </a:r>
            <a:r>
              <a:rPr lang="en-US" sz="1000" u="sng">
                <a:solidFill>
                  <a:schemeClr val="hlink"/>
                </a:solidFill>
                <a:hlinkClick r:id="rId4"/>
              </a:rPr>
              <a:t>Steganography: Hiding an image inside another</a:t>
            </a:r>
            <a:endParaRPr sz="1000">
              <a:solidFill>
                <a:srgbClr val="FFF2C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8" name="Shape 598"/>
        <p:cNvGrpSpPr/>
        <p:nvPr/>
      </p:nvGrpSpPr>
      <p:grpSpPr>
        <a:xfrm>
          <a:off x="0" y="0"/>
          <a:ext cx="0" cy="0"/>
          <a:chOff x="0" y="0"/>
          <a:chExt cx="0" cy="0"/>
        </a:xfrm>
      </p:grpSpPr>
      <p:sp>
        <p:nvSpPr>
          <p:cNvPr id="599" name="Google Shape;599;p40"/>
          <p:cNvSpPr txBox="1"/>
          <p:nvPr>
            <p:ph type="title"/>
          </p:nvPr>
        </p:nvSpPr>
        <p:spPr>
          <a:xfrm>
            <a:off x="152275" y="-24750"/>
            <a:ext cx="87120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Metin </a:t>
            </a:r>
            <a:r>
              <a:rPr lang="en-US" sz="2200">
                <a:solidFill>
                  <a:schemeClr val="lt1"/>
                </a:solidFill>
              </a:rPr>
              <a:t>s</a:t>
            </a:r>
            <a:r>
              <a:rPr lang="en-US" sz="2200">
                <a:solidFill>
                  <a:schemeClr val="lt1"/>
                </a:solidFill>
              </a:rPr>
              <a:t>teganografi (</a:t>
            </a:r>
            <a:r>
              <a:rPr lang="en-US" sz="2200">
                <a:solidFill>
                  <a:srgbClr val="FFFFFF"/>
                </a:solidFill>
              </a:rPr>
              <a:t>Null Ciphering)</a:t>
            </a:r>
            <a:endParaRPr sz="2200">
              <a:solidFill>
                <a:srgbClr val="FFFFFF"/>
              </a:solidFill>
            </a:endParaRPr>
          </a:p>
        </p:txBody>
      </p:sp>
      <p:sp>
        <p:nvSpPr>
          <p:cNvPr id="600" name="Google Shape;600;p40"/>
          <p:cNvSpPr txBox="1"/>
          <p:nvPr/>
        </p:nvSpPr>
        <p:spPr>
          <a:xfrm>
            <a:off x="324700" y="700488"/>
            <a:ext cx="8558100" cy="1653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600">
                <a:solidFill>
                  <a:schemeClr val="lt1"/>
                </a:solidFill>
                <a:latin typeface="Roboto"/>
                <a:ea typeface="Roboto"/>
                <a:cs typeface="Roboto"/>
                <a:sym typeface="Roboto"/>
              </a:rPr>
              <a:t>II. Dünya Savaşı sırasında, Almanlar eski bir teknik olan "Null Ciphering" metodu ile mesajlarını şifreledi. Bu yöntem, mesajı fiziksel olarak saklamak yerine bir şablona göre düzenleme prensibine dayanıyor. Aşağıdaki örnek, II. Dünya Savaşı sırasında Alman bir casus tarafından gönderilen bir mesajı temsil etmektedir.</a:t>
            </a:r>
            <a:endParaRPr sz="1600">
              <a:solidFill>
                <a:schemeClr val="lt1"/>
              </a:solidFill>
              <a:latin typeface="Roboto"/>
              <a:ea typeface="Roboto"/>
              <a:cs typeface="Roboto"/>
              <a:sym typeface="Roboto"/>
            </a:endParaRPr>
          </a:p>
        </p:txBody>
      </p:sp>
      <p:sp>
        <p:nvSpPr>
          <p:cNvPr id="601" name="Google Shape;601;p40"/>
          <p:cNvSpPr txBox="1"/>
          <p:nvPr/>
        </p:nvSpPr>
        <p:spPr>
          <a:xfrm>
            <a:off x="343300" y="2397325"/>
            <a:ext cx="8520900" cy="8757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US" sz="1600">
                <a:solidFill>
                  <a:schemeClr val="lt1"/>
                </a:solidFill>
                <a:latin typeface="Roboto"/>
                <a:ea typeface="Roboto"/>
                <a:cs typeface="Roboto"/>
                <a:sym typeface="Roboto"/>
              </a:rPr>
              <a:t>A</a:t>
            </a:r>
            <a:r>
              <a:rPr b="1" lang="en-US" sz="1600">
                <a:solidFill>
                  <a:schemeClr val="accent6"/>
                </a:solidFill>
                <a:latin typeface="Roboto"/>
                <a:ea typeface="Roboto"/>
                <a:cs typeface="Roboto"/>
                <a:sym typeface="Roboto"/>
              </a:rPr>
              <a:t>p</a:t>
            </a:r>
            <a:r>
              <a:rPr lang="en-US" sz="1600">
                <a:solidFill>
                  <a:schemeClr val="lt1"/>
                </a:solidFill>
                <a:latin typeface="Roboto"/>
                <a:ea typeface="Roboto"/>
                <a:cs typeface="Roboto"/>
                <a:sym typeface="Roboto"/>
              </a:rPr>
              <a:t>parently n</a:t>
            </a:r>
            <a:r>
              <a:rPr b="1" lang="en-US" sz="1600">
                <a:solidFill>
                  <a:schemeClr val="accent6"/>
                </a:solidFill>
                <a:latin typeface="Roboto"/>
                <a:ea typeface="Roboto"/>
                <a:cs typeface="Roboto"/>
                <a:sym typeface="Roboto"/>
              </a:rPr>
              <a:t>e</a:t>
            </a:r>
            <a:r>
              <a:rPr lang="en-US" sz="1600">
                <a:solidFill>
                  <a:schemeClr val="lt1"/>
                </a:solidFill>
                <a:latin typeface="Roboto"/>
                <a:ea typeface="Roboto"/>
                <a:cs typeface="Roboto"/>
                <a:sym typeface="Roboto"/>
              </a:rPr>
              <a:t>utral’s p</a:t>
            </a:r>
            <a:r>
              <a:rPr b="1" lang="en-US" sz="1600">
                <a:solidFill>
                  <a:schemeClr val="accent6"/>
                </a:solidFill>
                <a:latin typeface="Roboto"/>
                <a:ea typeface="Roboto"/>
                <a:cs typeface="Roboto"/>
                <a:sym typeface="Roboto"/>
              </a:rPr>
              <a:t>r</a:t>
            </a:r>
            <a:r>
              <a:rPr lang="en-US" sz="1600">
                <a:solidFill>
                  <a:schemeClr val="lt1"/>
                </a:solidFill>
                <a:latin typeface="Roboto"/>
                <a:ea typeface="Roboto"/>
                <a:cs typeface="Roboto"/>
                <a:sym typeface="Roboto"/>
              </a:rPr>
              <a:t>otest i</a:t>
            </a:r>
            <a:r>
              <a:rPr b="1" lang="en-US" sz="1600">
                <a:solidFill>
                  <a:schemeClr val="accent6"/>
                </a:solidFill>
                <a:latin typeface="Roboto"/>
                <a:ea typeface="Roboto"/>
                <a:cs typeface="Roboto"/>
                <a:sym typeface="Roboto"/>
              </a:rPr>
              <a:t>s</a:t>
            </a:r>
            <a:r>
              <a:rPr lang="en-US" sz="1600">
                <a:solidFill>
                  <a:schemeClr val="lt1"/>
                </a:solidFill>
                <a:latin typeface="Roboto"/>
                <a:ea typeface="Roboto"/>
                <a:cs typeface="Roboto"/>
                <a:sym typeface="Roboto"/>
              </a:rPr>
              <a:t> t</a:t>
            </a:r>
            <a:r>
              <a:rPr b="1" lang="en-US" sz="1600">
                <a:solidFill>
                  <a:schemeClr val="accent6"/>
                </a:solidFill>
                <a:latin typeface="Roboto"/>
                <a:ea typeface="Roboto"/>
                <a:cs typeface="Roboto"/>
                <a:sym typeface="Roboto"/>
              </a:rPr>
              <a:t>h</a:t>
            </a:r>
            <a:r>
              <a:rPr lang="en-US" sz="1600">
                <a:solidFill>
                  <a:schemeClr val="lt1"/>
                </a:solidFill>
                <a:latin typeface="Roboto"/>
                <a:ea typeface="Roboto"/>
                <a:cs typeface="Roboto"/>
                <a:sym typeface="Roboto"/>
              </a:rPr>
              <a:t>oroughly d</a:t>
            </a:r>
            <a:r>
              <a:rPr b="1" lang="en-US" sz="1600">
                <a:solidFill>
                  <a:schemeClr val="accent6"/>
                </a:solidFill>
                <a:latin typeface="Roboto"/>
                <a:ea typeface="Roboto"/>
                <a:cs typeface="Roboto"/>
                <a:sym typeface="Roboto"/>
              </a:rPr>
              <a:t>i</a:t>
            </a:r>
            <a:r>
              <a:rPr lang="en-US" sz="1600">
                <a:solidFill>
                  <a:schemeClr val="lt1"/>
                </a:solidFill>
                <a:latin typeface="Roboto"/>
                <a:ea typeface="Roboto"/>
                <a:cs typeface="Roboto"/>
                <a:sym typeface="Roboto"/>
              </a:rPr>
              <a:t>scounted a</a:t>
            </a:r>
            <a:r>
              <a:rPr b="1" lang="en-US" sz="1600">
                <a:solidFill>
                  <a:schemeClr val="accent6"/>
                </a:solidFill>
                <a:latin typeface="Roboto"/>
                <a:ea typeface="Roboto"/>
                <a:cs typeface="Roboto"/>
                <a:sym typeface="Roboto"/>
              </a:rPr>
              <a:t>n</a:t>
            </a:r>
            <a:r>
              <a:rPr lang="en-US" sz="1600">
                <a:solidFill>
                  <a:schemeClr val="lt1"/>
                </a:solidFill>
                <a:latin typeface="Roboto"/>
                <a:ea typeface="Roboto"/>
                <a:cs typeface="Roboto"/>
                <a:sym typeface="Roboto"/>
              </a:rPr>
              <a:t>d i</a:t>
            </a:r>
            <a:r>
              <a:rPr b="1" lang="en-US" sz="1600">
                <a:solidFill>
                  <a:schemeClr val="accent6"/>
                </a:solidFill>
                <a:latin typeface="Roboto"/>
                <a:ea typeface="Roboto"/>
                <a:cs typeface="Roboto"/>
                <a:sym typeface="Roboto"/>
              </a:rPr>
              <a:t>g</a:t>
            </a:r>
            <a:r>
              <a:rPr lang="en-US" sz="1600">
                <a:solidFill>
                  <a:schemeClr val="lt1"/>
                </a:solidFill>
                <a:latin typeface="Roboto"/>
                <a:ea typeface="Roboto"/>
                <a:cs typeface="Roboto"/>
                <a:sym typeface="Roboto"/>
              </a:rPr>
              <a:t>nored. I</a:t>
            </a:r>
            <a:r>
              <a:rPr b="1" lang="en-US" sz="1600">
                <a:solidFill>
                  <a:schemeClr val="accent6"/>
                </a:solidFill>
                <a:latin typeface="Roboto"/>
                <a:ea typeface="Roboto"/>
                <a:cs typeface="Roboto"/>
                <a:sym typeface="Roboto"/>
              </a:rPr>
              <a:t>s</a:t>
            </a:r>
            <a:r>
              <a:rPr lang="en-US" sz="1600">
                <a:solidFill>
                  <a:schemeClr val="lt1"/>
                </a:solidFill>
                <a:latin typeface="Roboto"/>
                <a:ea typeface="Roboto"/>
                <a:cs typeface="Roboto"/>
                <a:sym typeface="Roboto"/>
              </a:rPr>
              <a:t>man h</a:t>
            </a:r>
            <a:r>
              <a:rPr b="1" lang="en-US" sz="1600">
                <a:solidFill>
                  <a:schemeClr val="accent6"/>
                </a:solidFill>
                <a:latin typeface="Roboto"/>
                <a:ea typeface="Roboto"/>
                <a:cs typeface="Roboto"/>
                <a:sym typeface="Roboto"/>
              </a:rPr>
              <a:t>a</a:t>
            </a:r>
            <a:r>
              <a:rPr lang="en-US" sz="1600">
                <a:solidFill>
                  <a:schemeClr val="lt1"/>
                </a:solidFill>
                <a:latin typeface="Roboto"/>
                <a:ea typeface="Roboto"/>
                <a:cs typeface="Roboto"/>
                <a:sym typeface="Roboto"/>
              </a:rPr>
              <a:t>rd h</a:t>
            </a:r>
            <a:r>
              <a:rPr b="1" lang="en-US" sz="1600">
                <a:solidFill>
                  <a:schemeClr val="accent6"/>
                </a:solidFill>
                <a:latin typeface="Roboto"/>
                <a:ea typeface="Roboto"/>
                <a:cs typeface="Roboto"/>
                <a:sym typeface="Roboto"/>
              </a:rPr>
              <a:t>i</a:t>
            </a:r>
            <a:r>
              <a:rPr lang="en-US" sz="1600">
                <a:solidFill>
                  <a:schemeClr val="lt1"/>
                </a:solidFill>
                <a:latin typeface="Roboto"/>
                <a:ea typeface="Roboto"/>
                <a:cs typeface="Roboto"/>
                <a:sym typeface="Roboto"/>
              </a:rPr>
              <a:t>t. B</a:t>
            </a:r>
            <a:r>
              <a:rPr b="1" lang="en-US" sz="1600">
                <a:solidFill>
                  <a:schemeClr val="accent6"/>
                </a:solidFill>
                <a:latin typeface="Roboto"/>
                <a:ea typeface="Roboto"/>
                <a:cs typeface="Roboto"/>
                <a:sym typeface="Roboto"/>
              </a:rPr>
              <a:t>l</a:t>
            </a:r>
            <a:r>
              <a:rPr lang="en-US" sz="1600">
                <a:solidFill>
                  <a:schemeClr val="lt1"/>
                </a:solidFill>
                <a:latin typeface="Roboto"/>
                <a:ea typeface="Roboto"/>
                <a:cs typeface="Roboto"/>
                <a:sym typeface="Roboto"/>
              </a:rPr>
              <a:t>ockade i</a:t>
            </a:r>
            <a:r>
              <a:rPr b="1" lang="en-US" sz="1600">
                <a:solidFill>
                  <a:schemeClr val="accent6"/>
                </a:solidFill>
                <a:latin typeface="Roboto"/>
                <a:ea typeface="Roboto"/>
                <a:cs typeface="Roboto"/>
                <a:sym typeface="Roboto"/>
              </a:rPr>
              <a:t>s</a:t>
            </a:r>
            <a:r>
              <a:rPr lang="en-US" sz="1600">
                <a:solidFill>
                  <a:schemeClr val="lt1"/>
                </a:solidFill>
                <a:latin typeface="Roboto"/>
                <a:ea typeface="Roboto"/>
                <a:cs typeface="Roboto"/>
                <a:sym typeface="Roboto"/>
              </a:rPr>
              <a:t>sue a</a:t>
            </a:r>
            <a:r>
              <a:rPr b="1" lang="en-US" sz="1600">
                <a:solidFill>
                  <a:schemeClr val="accent6"/>
                </a:solidFill>
                <a:latin typeface="Roboto"/>
                <a:ea typeface="Roboto"/>
                <a:cs typeface="Roboto"/>
                <a:sym typeface="Roboto"/>
              </a:rPr>
              <a:t>f</a:t>
            </a:r>
            <a:r>
              <a:rPr lang="en-US" sz="1600">
                <a:solidFill>
                  <a:schemeClr val="lt1"/>
                </a:solidFill>
                <a:latin typeface="Roboto"/>
                <a:ea typeface="Roboto"/>
                <a:cs typeface="Roboto"/>
                <a:sym typeface="Roboto"/>
              </a:rPr>
              <a:t>fects p</a:t>
            </a:r>
            <a:r>
              <a:rPr b="1" lang="en-US" sz="1600">
                <a:solidFill>
                  <a:schemeClr val="accent6"/>
                </a:solidFill>
                <a:latin typeface="Roboto"/>
                <a:ea typeface="Roboto"/>
                <a:cs typeface="Roboto"/>
                <a:sym typeface="Roboto"/>
              </a:rPr>
              <a:t>r</a:t>
            </a:r>
            <a:r>
              <a:rPr lang="en-US" sz="1600">
                <a:solidFill>
                  <a:schemeClr val="lt1"/>
                </a:solidFill>
                <a:latin typeface="Roboto"/>
                <a:ea typeface="Roboto"/>
                <a:cs typeface="Roboto"/>
                <a:sym typeface="Roboto"/>
              </a:rPr>
              <a:t>etext f</a:t>
            </a:r>
            <a:r>
              <a:rPr b="1" lang="en-US" sz="1600">
                <a:solidFill>
                  <a:schemeClr val="accent6"/>
                </a:solidFill>
                <a:latin typeface="Roboto"/>
                <a:ea typeface="Roboto"/>
                <a:cs typeface="Roboto"/>
                <a:sym typeface="Roboto"/>
              </a:rPr>
              <a:t>o</a:t>
            </a:r>
            <a:r>
              <a:rPr lang="en-US" sz="1600">
                <a:solidFill>
                  <a:schemeClr val="lt1"/>
                </a:solidFill>
                <a:latin typeface="Roboto"/>
                <a:ea typeface="Roboto"/>
                <a:cs typeface="Roboto"/>
                <a:sym typeface="Roboto"/>
              </a:rPr>
              <a:t>r e</a:t>
            </a:r>
            <a:r>
              <a:rPr b="1" lang="en-US" sz="1600">
                <a:solidFill>
                  <a:schemeClr val="accent6"/>
                </a:solidFill>
                <a:latin typeface="Roboto"/>
                <a:ea typeface="Roboto"/>
                <a:cs typeface="Roboto"/>
                <a:sym typeface="Roboto"/>
              </a:rPr>
              <a:t>m</a:t>
            </a:r>
            <a:r>
              <a:rPr lang="en-US" sz="1600">
                <a:solidFill>
                  <a:schemeClr val="lt1"/>
                </a:solidFill>
                <a:latin typeface="Roboto"/>
                <a:ea typeface="Roboto"/>
                <a:cs typeface="Roboto"/>
                <a:sym typeface="Roboto"/>
              </a:rPr>
              <a:t>bargo o</a:t>
            </a:r>
            <a:r>
              <a:rPr b="1" lang="en-US" sz="1600">
                <a:solidFill>
                  <a:schemeClr val="accent6"/>
                </a:solidFill>
                <a:latin typeface="Roboto"/>
                <a:ea typeface="Roboto"/>
                <a:cs typeface="Roboto"/>
                <a:sym typeface="Roboto"/>
              </a:rPr>
              <a:t>n</a:t>
            </a:r>
            <a:r>
              <a:rPr lang="en-US" sz="1600">
                <a:solidFill>
                  <a:schemeClr val="lt1"/>
                </a:solidFill>
                <a:latin typeface="Roboto"/>
                <a:ea typeface="Roboto"/>
                <a:cs typeface="Roboto"/>
                <a:sym typeface="Roboto"/>
              </a:rPr>
              <a:t> b</a:t>
            </a:r>
            <a:r>
              <a:rPr b="1" lang="en-US" sz="1600">
                <a:solidFill>
                  <a:schemeClr val="accent6"/>
                </a:solidFill>
                <a:latin typeface="Roboto"/>
                <a:ea typeface="Roboto"/>
                <a:cs typeface="Roboto"/>
                <a:sym typeface="Roboto"/>
              </a:rPr>
              <a:t>y</a:t>
            </a:r>
            <a:r>
              <a:rPr lang="en-US" sz="1600">
                <a:solidFill>
                  <a:schemeClr val="lt1"/>
                </a:solidFill>
                <a:latin typeface="Roboto"/>
                <a:ea typeface="Roboto"/>
                <a:cs typeface="Roboto"/>
                <a:sym typeface="Roboto"/>
              </a:rPr>
              <a:t>-product, e</a:t>
            </a:r>
            <a:r>
              <a:rPr b="1" lang="en-US" sz="1600">
                <a:solidFill>
                  <a:schemeClr val="accent6"/>
                </a:solidFill>
                <a:latin typeface="Roboto"/>
                <a:ea typeface="Roboto"/>
                <a:cs typeface="Roboto"/>
                <a:sym typeface="Roboto"/>
              </a:rPr>
              <a:t>j</a:t>
            </a:r>
            <a:r>
              <a:rPr lang="en-US" sz="1600">
                <a:solidFill>
                  <a:schemeClr val="lt1"/>
                </a:solidFill>
                <a:latin typeface="Roboto"/>
                <a:ea typeface="Roboto"/>
                <a:cs typeface="Roboto"/>
                <a:sym typeface="Roboto"/>
              </a:rPr>
              <a:t>ecting s</a:t>
            </a:r>
            <a:r>
              <a:rPr b="1" lang="en-US" sz="1600">
                <a:solidFill>
                  <a:schemeClr val="accent6"/>
                </a:solidFill>
                <a:latin typeface="Roboto"/>
                <a:ea typeface="Roboto"/>
                <a:cs typeface="Roboto"/>
                <a:sym typeface="Roboto"/>
              </a:rPr>
              <a:t>u</a:t>
            </a:r>
            <a:r>
              <a:rPr lang="en-US" sz="1600">
                <a:solidFill>
                  <a:schemeClr val="lt1"/>
                </a:solidFill>
                <a:latin typeface="Roboto"/>
                <a:ea typeface="Roboto"/>
                <a:cs typeface="Roboto"/>
                <a:sym typeface="Roboto"/>
              </a:rPr>
              <a:t>ets a</a:t>
            </a:r>
            <a:r>
              <a:rPr b="1" lang="en-US" sz="1600">
                <a:solidFill>
                  <a:schemeClr val="accent6"/>
                </a:solidFill>
                <a:latin typeface="Roboto"/>
                <a:ea typeface="Roboto"/>
                <a:cs typeface="Roboto"/>
                <a:sym typeface="Roboto"/>
              </a:rPr>
              <a:t>n</a:t>
            </a:r>
            <a:r>
              <a:rPr lang="en-US" sz="1600">
                <a:solidFill>
                  <a:schemeClr val="lt1"/>
                </a:solidFill>
                <a:latin typeface="Roboto"/>
                <a:ea typeface="Roboto"/>
                <a:cs typeface="Roboto"/>
                <a:sym typeface="Roboto"/>
              </a:rPr>
              <a:t>d v</a:t>
            </a:r>
            <a:r>
              <a:rPr b="1" lang="en-US" sz="1600">
                <a:solidFill>
                  <a:schemeClr val="accent6"/>
                </a:solidFill>
                <a:latin typeface="Roboto"/>
                <a:ea typeface="Roboto"/>
                <a:cs typeface="Roboto"/>
                <a:sym typeface="Roboto"/>
              </a:rPr>
              <a:t>e</a:t>
            </a:r>
            <a:r>
              <a:rPr lang="en-US" sz="1600">
                <a:solidFill>
                  <a:schemeClr val="lt1"/>
                </a:solidFill>
                <a:latin typeface="Roboto"/>
                <a:ea typeface="Roboto"/>
                <a:cs typeface="Roboto"/>
                <a:sym typeface="Roboto"/>
              </a:rPr>
              <a:t>getable o</a:t>
            </a:r>
            <a:r>
              <a:rPr b="1" lang="en-US" sz="1600">
                <a:solidFill>
                  <a:schemeClr val="accent6"/>
                </a:solidFill>
                <a:latin typeface="Roboto"/>
                <a:ea typeface="Roboto"/>
                <a:cs typeface="Roboto"/>
                <a:sym typeface="Roboto"/>
              </a:rPr>
              <a:t>i</a:t>
            </a:r>
            <a:r>
              <a:rPr lang="en-US" sz="1600">
                <a:solidFill>
                  <a:schemeClr val="lt1"/>
                </a:solidFill>
                <a:latin typeface="Roboto"/>
                <a:ea typeface="Roboto"/>
                <a:cs typeface="Roboto"/>
                <a:sym typeface="Roboto"/>
              </a:rPr>
              <a:t>ls.</a:t>
            </a:r>
            <a:endParaRPr sz="1600"/>
          </a:p>
        </p:txBody>
      </p:sp>
      <p:sp>
        <p:nvSpPr>
          <p:cNvPr id="602" name="Google Shape;602;p40"/>
          <p:cNvSpPr txBox="1"/>
          <p:nvPr/>
        </p:nvSpPr>
        <p:spPr>
          <a:xfrm>
            <a:off x="337800" y="3459100"/>
            <a:ext cx="8468400" cy="12264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US" sz="1600">
                <a:solidFill>
                  <a:schemeClr val="lt1"/>
                </a:solidFill>
                <a:latin typeface="Roboto"/>
                <a:ea typeface="Roboto"/>
                <a:cs typeface="Roboto"/>
                <a:sym typeface="Roboto"/>
              </a:rPr>
              <a:t>Bu mesajdaki her kelimenin 2. harfini alırsak karşımıza </a:t>
            </a:r>
            <a:endParaRPr sz="1600">
              <a:solidFill>
                <a:schemeClr val="lt1"/>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b="1" lang="en-US" sz="1600">
                <a:solidFill>
                  <a:schemeClr val="accent6"/>
                </a:solidFill>
                <a:latin typeface="Roboto"/>
                <a:ea typeface="Roboto"/>
                <a:cs typeface="Roboto"/>
                <a:sym typeface="Roboto"/>
              </a:rPr>
              <a:t>Pershing sails from NY June 1</a:t>
            </a:r>
            <a:r>
              <a:rPr lang="en-US" sz="1600">
                <a:solidFill>
                  <a:schemeClr val="lt1"/>
                </a:solidFill>
                <a:latin typeface="Roboto"/>
                <a:ea typeface="Roboto"/>
                <a:cs typeface="Roboto"/>
                <a:sym typeface="Roboto"/>
              </a:rPr>
              <a:t> </a:t>
            </a:r>
            <a:endParaRPr sz="1600">
              <a:solidFill>
                <a:schemeClr val="lt1"/>
              </a:solidFill>
              <a:latin typeface="Roboto"/>
              <a:ea typeface="Roboto"/>
              <a:cs typeface="Roboto"/>
              <a:sym typeface="Roboto"/>
            </a:endParaRPr>
          </a:p>
          <a:p>
            <a:pPr indent="0" lvl="0" marL="0" rtl="0" algn="l">
              <a:lnSpc>
                <a:spcPct val="150000"/>
              </a:lnSpc>
              <a:spcBef>
                <a:spcPts val="0"/>
              </a:spcBef>
              <a:spcAft>
                <a:spcPts val="0"/>
              </a:spcAft>
              <a:buClr>
                <a:schemeClr val="dk1"/>
              </a:buClr>
              <a:buSzPts val="1100"/>
              <a:buFont typeface="Arial"/>
              <a:buNone/>
            </a:pPr>
            <a:r>
              <a:rPr lang="en-US" sz="1600">
                <a:solidFill>
                  <a:schemeClr val="lt1"/>
                </a:solidFill>
                <a:latin typeface="Roboto"/>
                <a:ea typeface="Roboto"/>
                <a:cs typeface="Roboto"/>
                <a:sym typeface="Roboto"/>
              </a:rPr>
              <a:t>(Pershing 1 Haziran'da New York'tan yola çıkıyor) şeklinde bir gizli mesaj ortaya çıkacaktır.</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6" name="Shape 606"/>
        <p:cNvGrpSpPr/>
        <p:nvPr/>
      </p:nvGrpSpPr>
      <p:grpSpPr>
        <a:xfrm>
          <a:off x="0" y="0"/>
          <a:ext cx="0" cy="0"/>
          <a:chOff x="0" y="0"/>
          <a:chExt cx="0" cy="0"/>
        </a:xfrm>
      </p:grpSpPr>
      <p:sp>
        <p:nvSpPr>
          <p:cNvPr id="607" name="Google Shape;607;p41"/>
          <p:cNvSpPr txBox="1"/>
          <p:nvPr>
            <p:ph type="title"/>
          </p:nvPr>
        </p:nvSpPr>
        <p:spPr>
          <a:xfrm>
            <a:off x="1066450" y="-24750"/>
            <a:ext cx="69339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3"/>
              </a:rPr>
              <a:t>Metin </a:t>
            </a:r>
            <a:r>
              <a:rPr lang="en-US" sz="2200" u="sng">
                <a:solidFill>
                  <a:schemeClr val="hlink"/>
                </a:solidFill>
                <a:hlinkClick r:id="rId4"/>
              </a:rPr>
              <a:t>steganografi lab dökümanı</a:t>
            </a:r>
            <a:r>
              <a:rPr lang="en-US" sz="2200">
                <a:solidFill>
                  <a:srgbClr val="FFFFFF"/>
                </a:solidFill>
              </a:rPr>
              <a:t> </a:t>
            </a:r>
            <a:endParaRPr sz="2200">
              <a:solidFill>
                <a:srgbClr val="FFFFFF"/>
              </a:solidFill>
            </a:endParaRPr>
          </a:p>
        </p:txBody>
      </p:sp>
      <p:pic>
        <p:nvPicPr>
          <p:cNvPr id="608" name="Google Shape;608;p41"/>
          <p:cNvPicPr preferRelativeResize="0"/>
          <p:nvPr/>
        </p:nvPicPr>
        <p:blipFill>
          <a:blip r:embed="rId5">
            <a:alphaModFix/>
          </a:blip>
          <a:stretch>
            <a:fillRect/>
          </a:stretch>
        </p:blipFill>
        <p:spPr>
          <a:xfrm>
            <a:off x="79800" y="26587"/>
            <a:ext cx="986649" cy="436125"/>
          </a:xfrm>
          <a:prstGeom prst="rect">
            <a:avLst/>
          </a:prstGeom>
          <a:noFill/>
          <a:ln>
            <a:noFill/>
          </a:ln>
        </p:spPr>
      </p:pic>
      <p:sp>
        <p:nvSpPr>
          <p:cNvPr id="609" name="Google Shape;609;p41"/>
          <p:cNvSpPr txBox="1"/>
          <p:nvPr/>
        </p:nvSpPr>
        <p:spPr>
          <a:xfrm>
            <a:off x="553475" y="801575"/>
            <a:ext cx="81018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FFFFFF"/>
              </a:buClr>
              <a:buSzPts val="1800"/>
              <a:buChar char="❏"/>
            </a:pPr>
            <a:r>
              <a:rPr lang="en-US" sz="1800">
                <a:solidFill>
                  <a:srgbClr val="FFFFFF"/>
                </a:solidFill>
              </a:rPr>
              <a:t>Metin içindeki noktalama işaretleri ve boşlukları kullanarak gizli mesajları saklayan kod yazın. </a:t>
            </a:r>
            <a:r>
              <a:rPr lang="en-US" sz="1800">
                <a:solidFill>
                  <a:srgbClr val="FFFFFF"/>
                </a:solidFill>
              </a:rPr>
              <a:t>Algoritma,</a:t>
            </a:r>
            <a:r>
              <a:rPr lang="en-US" sz="1800">
                <a:solidFill>
                  <a:srgbClr val="FFFFFF"/>
                </a:solidFill>
              </a:rPr>
              <a:t> '1' değeri için çift boşluk, '0' değeri için </a:t>
            </a:r>
            <a:r>
              <a:rPr lang="en-US" sz="1800">
                <a:solidFill>
                  <a:srgbClr val="FFFFFF"/>
                </a:solidFill>
              </a:rPr>
              <a:t>tek boşluk kullansın. </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US" sz="1800">
                <a:solidFill>
                  <a:srgbClr val="FFFFFF"/>
                </a:solidFill>
              </a:rPr>
              <a:t>“Gizli plan” metnini</a:t>
            </a:r>
            <a:r>
              <a:rPr lang="en-US" sz="1800">
                <a:solidFill>
                  <a:srgbClr val="FFFFFF"/>
                </a:solidFill>
              </a:rPr>
              <a:t> </a:t>
            </a:r>
            <a:r>
              <a:rPr lang="en-US" sz="1800">
                <a:solidFill>
                  <a:srgbClr val="FFFFFF"/>
                </a:solidFill>
              </a:rPr>
              <a:t>ASCII</a:t>
            </a:r>
            <a:r>
              <a:rPr lang="en-US" sz="1800">
                <a:solidFill>
                  <a:srgbClr val="FFFFFF"/>
                </a:solidFill>
              </a:rPr>
              <a:t> karakterlerine dönüştürüp metin steganografi yöntemiyle saklayın.</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US" sz="1800">
                <a:solidFill>
                  <a:srgbClr val="FFFFFF"/>
                </a:solidFill>
              </a:rPr>
              <a:t>Öncelikle, "Gizli Plan" ifadesini ASCII kodlarına dönüştürün.</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US" sz="1800">
                <a:solidFill>
                  <a:srgbClr val="FFFFFF"/>
                </a:solidFill>
              </a:rPr>
              <a:t>ASCII kodları ikili (binary) formata çevirin.</a:t>
            </a:r>
            <a:endParaRPr sz="1800">
              <a:solidFill>
                <a:srgbClr val="FFFFFF"/>
              </a:solidFill>
            </a:endParaRPr>
          </a:p>
          <a:p>
            <a:pPr indent="-342900" lvl="1" marL="914400" rtl="0" algn="l">
              <a:lnSpc>
                <a:spcPct val="150000"/>
              </a:lnSpc>
              <a:spcBef>
                <a:spcPts val="0"/>
              </a:spcBef>
              <a:spcAft>
                <a:spcPts val="0"/>
              </a:spcAft>
              <a:buClr>
                <a:srgbClr val="FFFFFF"/>
              </a:buClr>
              <a:buSzPts val="1800"/>
              <a:buChar char="❏"/>
            </a:pPr>
            <a:r>
              <a:rPr lang="en-US" sz="1800">
                <a:solidFill>
                  <a:srgbClr val="FFFFFF"/>
                </a:solidFill>
              </a:rPr>
              <a:t>Bu ikili kodları çift boşluk (1) ve tek boşluk (0) kullanarak metne yerleştirin.</a:t>
            </a:r>
            <a:endParaRPr sz="18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42"/>
          <p:cNvSpPr txBox="1"/>
          <p:nvPr>
            <p:ph type="title"/>
          </p:nvPr>
        </p:nvSpPr>
        <p:spPr>
          <a:xfrm>
            <a:off x="114225" y="-18550"/>
            <a:ext cx="8666100" cy="524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ADS (Alternate Data Streams)</a:t>
            </a:r>
            <a:endParaRPr sz="2200">
              <a:solidFill>
                <a:srgbClr val="FFFFFF"/>
              </a:solidFill>
            </a:endParaRPr>
          </a:p>
        </p:txBody>
      </p:sp>
      <p:sp>
        <p:nvSpPr>
          <p:cNvPr id="615" name="Google Shape;615;p42"/>
          <p:cNvSpPr txBox="1"/>
          <p:nvPr/>
        </p:nvSpPr>
        <p:spPr>
          <a:xfrm>
            <a:off x="363750" y="738300"/>
            <a:ext cx="8416500" cy="36669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US" sz="1800">
                <a:solidFill>
                  <a:schemeClr val="dk1"/>
                </a:solidFill>
              </a:rPr>
              <a:t>Microsoft dosya sistemi NTFS (New Technology File System), Mac HFS (Hierarchical File System) uyumluluk gösterir.</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HFS dosyayı ikiye böler, dosya ayarlarını gizli olarak dosyanın içinde tutar.</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Bir dosya içine başka dosya gizlemesine olanak sağlar.</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1 Kb’lık bir metin belgesinin içerisine boyutunu kesinlikle değiştirmeden 100′lerce megabyte veri saklamak mümkün.</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Veriyi sadece tam olarak hangi isimle nerede olduğunu bilen kişi çalıştırabilir.</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Dosyalar herhangi bir fat32 sisteme taşınırsa gizli dosyalar kaybolur.</a:t>
            </a:r>
            <a:endParaRPr sz="18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43"/>
          <p:cNvSpPr txBox="1"/>
          <p:nvPr>
            <p:ph type="title"/>
          </p:nvPr>
        </p:nvSpPr>
        <p:spPr>
          <a:xfrm>
            <a:off x="114225" y="-18550"/>
            <a:ext cx="8666100" cy="5244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ADS (Alternate Data Streams)</a:t>
            </a:r>
            <a:endParaRPr sz="2200">
              <a:solidFill>
                <a:srgbClr val="FFFFFF"/>
              </a:solidFill>
            </a:endParaRPr>
          </a:p>
        </p:txBody>
      </p:sp>
      <p:sp>
        <p:nvSpPr>
          <p:cNvPr id="621" name="Google Shape;621;p43"/>
          <p:cNvSpPr txBox="1"/>
          <p:nvPr/>
        </p:nvSpPr>
        <p:spPr>
          <a:xfrm>
            <a:off x="3740725" y="593125"/>
            <a:ext cx="5315400" cy="41481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1400"/>
              </a:spcBef>
              <a:spcAft>
                <a:spcPts val="0"/>
              </a:spcAft>
              <a:buClr>
                <a:schemeClr val="dk1"/>
              </a:buClr>
              <a:buSzPts val="1500"/>
              <a:buChar char="❏"/>
            </a:pPr>
            <a:r>
              <a:rPr lang="en-US" sz="1500">
                <a:solidFill>
                  <a:schemeClr val="dk1"/>
                </a:solidFill>
              </a:rPr>
              <a:t>Dosya metadata bilgileri ADS (Alternate Data Streams) ile saklanır.</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Bir dosya için sınırsız sayıda ve boyutta bağlantı oluşturulabilir.</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Bağlantılar sadece dosyalarla sınırlı değildir; klasör ve dosya sistemine de bağlantılar oluşturulabilir.</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Metin dosyalarının yanı sıra, ses, görüntü ve çalıştırılabilir dosyalar için de bağlantılar oluşturulabilir.</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Bu yöntem, virüslerin dosyalarla bağlantı kurmasına olanak tanır.</a:t>
            </a:r>
            <a:endParaRPr sz="1500">
              <a:solidFill>
                <a:schemeClr val="dk1"/>
              </a:solidFill>
            </a:endParaRPr>
          </a:p>
          <a:p>
            <a:pPr indent="-323850" lvl="0" marL="457200" rtl="0" algn="l">
              <a:lnSpc>
                <a:spcPct val="150000"/>
              </a:lnSpc>
              <a:spcBef>
                <a:spcPts val="0"/>
              </a:spcBef>
              <a:spcAft>
                <a:spcPts val="0"/>
              </a:spcAft>
              <a:buClr>
                <a:schemeClr val="dk1"/>
              </a:buClr>
              <a:buSzPts val="1500"/>
              <a:buChar char="❏"/>
            </a:pPr>
            <a:r>
              <a:rPr lang="en-US" sz="1500">
                <a:solidFill>
                  <a:schemeClr val="dk1"/>
                </a:solidFill>
              </a:rPr>
              <a:t>Windows tarafından ADS'leri görüntülemek için herhangi bir komut veya program mevcut değildir.</a:t>
            </a:r>
            <a:endParaRPr sz="1500">
              <a:solidFill>
                <a:schemeClr val="dk1"/>
              </a:solidFill>
            </a:endParaRPr>
          </a:p>
        </p:txBody>
      </p:sp>
      <p:pic>
        <p:nvPicPr>
          <p:cNvPr id="622" name="Google Shape;622;p43"/>
          <p:cNvPicPr preferRelativeResize="0"/>
          <p:nvPr>
            <p:ph idx="1" type="body"/>
          </p:nvPr>
        </p:nvPicPr>
        <p:blipFill rotWithShape="1">
          <a:blip r:embed="rId3">
            <a:alphaModFix/>
          </a:blip>
          <a:srcRect b="0" l="0" r="0" t="0"/>
          <a:stretch/>
        </p:blipFill>
        <p:spPr>
          <a:xfrm>
            <a:off x="201525" y="654475"/>
            <a:ext cx="3473700" cy="4025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6" name="Shape 626"/>
        <p:cNvGrpSpPr/>
        <p:nvPr/>
      </p:nvGrpSpPr>
      <p:grpSpPr>
        <a:xfrm>
          <a:off x="0" y="0"/>
          <a:ext cx="0" cy="0"/>
          <a:chOff x="0" y="0"/>
          <a:chExt cx="0" cy="0"/>
        </a:xfrm>
      </p:grpSpPr>
      <p:sp>
        <p:nvSpPr>
          <p:cNvPr id="627" name="Google Shape;627;p44"/>
          <p:cNvSpPr txBox="1"/>
          <p:nvPr>
            <p:ph type="title"/>
          </p:nvPr>
        </p:nvSpPr>
        <p:spPr>
          <a:xfrm>
            <a:off x="1066450" y="-24750"/>
            <a:ext cx="7845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chemeClr val="lt1"/>
                </a:solidFill>
              </a:rPr>
              <a:t>Uygulama: ADS (Alternate Data Streams) lab dökümanı </a:t>
            </a:r>
            <a:endParaRPr sz="2200">
              <a:solidFill>
                <a:srgbClr val="FFFFFF"/>
              </a:solidFill>
            </a:endParaRPr>
          </a:p>
        </p:txBody>
      </p:sp>
      <p:sp>
        <p:nvSpPr>
          <p:cNvPr id="628" name="Google Shape;628;p44"/>
          <p:cNvSpPr txBox="1"/>
          <p:nvPr/>
        </p:nvSpPr>
        <p:spPr>
          <a:xfrm>
            <a:off x="343525" y="700525"/>
            <a:ext cx="8635800" cy="3908700"/>
          </a:xfrm>
          <a:prstGeom prst="rect">
            <a:avLst/>
          </a:prstGeom>
          <a:noFill/>
          <a:ln>
            <a:noFill/>
          </a:ln>
        </p:spPr>
        <p:txBody>
          <a:bodyPr anchorCtr="0" anchor="t" bIns="91425" lIns="91425" spcFirstLastPara="1" rIns="91425" wrap="square" tIns="91425">
            <a:noAutofit/>
          </a:bodyPr>
          <a:lstStyle/>
          <a:p>
            <a:pPr indent="-314325" lvl="0" marL="457200" rtl="0" algn="l">
              <a:lnSpc>
                <a:spcPct val="150000"/>
              </a:lnSpc>
              <a:spcBef>
                <a:spcPts val="0"/>
              </a:spcBef>
              <a:spcAft>
                <a:spcPts val="0"/>
              </a:spcAft>
              <a:buClr>
                <a:schemeClr val="lt1"/>
              </a:buClr>
              <a:buSzPts val="1350"/>
              <a:buFont typeface="Roboto"/>
              <a:buChar char="❏"/>
            </a:pPr>
            <a:r>
              <a:rPr b="1" lang="en-US" sz="1350">
                <a:solidFill>
                  <a:schemeClr val="accent6"/>
                </a:solidFill>
              </a:rPr>
              <a:t>%windir%\system32\notepad.exe belge.txt</a:t>
            </a:r>
            <a:r>
              <a:rPr lang="en-US" sz="1350">
                <a:solidFill>
                  <a:schemeClr val="accent6"/>
                </a:solidFill>
              </a:rPr>
              <a:t> </a:t>
            </a:r>
            <a:r>
              <a:rPr lang="en-US" sz="1350">
                <a:solidFill>
                  <a:schemeClr val="lt1"/>
                </a:solidFill>
              </a:rPr>
              <a:t>komutuyla bir doküman oluşturun ve içine herhangi bir bilgi yazıp kaydedin.</a:t>
            </a:r>
            <a:endParaRPr sz="1350">
              <a:solidFill>
                <a:schemeClr val="lt1"/>
              </a:solidFill>
            </a:endParaRPr>
          </a:p>
          <a:p>
            <a:pPr indent="-314325" lvl="0" marL="457200" rtl="0" algn="l">
              <a:lnSpc>
                <a:spcPct val="150000"/>
              </a:lnSpc>
              <a:spcBef>
                <a:spcPts val="0"/>
              </a:spcBef>
              <a:spcAft>
                <a:spcPts val="0"/>
              </a:spcAft>
              <a:buClr>
                <a:schemeClr val="lt1"/>
              </a:buClr>
              <a:buSzPts val="1350"/>
              <a:buChar char="❏"/>
            </a:pPr>
            <a:r>
              <a:rPr b="1" lang="en-US" sz="1350">
                <a:solidFill>
                  <a:schemeClr val="accent6"/>
                </a:solidFill>
              </a:rPr>
              <a:t>dir belge.txt</a:t>
            </a:r>
            <a:r>
              <a:rPr lang="en-US" sz="1350">
                <a:solidFill>
                  <a:schemeClr val="accent6"/>
                </a:solidFill>
              </a:rPr>
              <a:t> </a:t>
            </a:r>
            <a:r>
              <a:rPr lang="en-US" sz="1350">
                <a:solidFill>
                  <a:schemeClr val="lt1"/>
                </a:solidFill>
              </a:rPr>
              <a:t>komutu ile</a:t>
            </a:r>
            <a:r>
              <a:rPr lang="en-US" sz="1350">
                <a:solidFill>
                  <a:schemeClr val="lt1"/>
                </a:solidFill>
              </a:rPr>
              <a:t> dosyanın boyutunu öğrenin.</a:t>
            </a:r>
            <a:endParaRPr sz="1350">
              <a:solidFill>
                <a:schemeClr val="lt1"/>
              </a:solidFill>
            </a:endParaRPr>
          </a:p>
          <a:p>
            <a:pPr indent="-314325" lvl="0" marL="457200" rtl="0" algn="l">
              <a:lnSpc>
                <a:spcPct val="150000"/>
              </a:lnSpc>
              <a:spcBef>
                <a:spcPts val="0"/>
              </a:spcBef>
              <a:spcAft>
                <a:spcPts val="0"/>
              </a:spcAft>
              <a:buClr>
                <a:schemeClr val="lt1"/>
              </a:buClr>
              <a:buSzPts val="1350"/>
              <a:buChar char="❏"/>
            </a:pPr>
            <a:r>
              <a:rPr b="1" lang="en-US" sz="1350">
                <a:solidFill>
                  <a:schemeClr val="accent6"/>
                </a:solidFill>
              </a:rPr>
              <a:t>%windir%\system32\notepad.exe belge.txt:gizlibelge.txt</a:t>
            </a:r>
            <a:r>
              <a:rPr lang="en-US" sz="1350">
                <a:solidFill>
                  <a:schemeClr val="lt1"/>
                </a:solidFill>
              </a:rPr>
              <a:t> komutuyla belge.txt içerisinde gizlibelge.txt dosyası oluşturup dosyanın içerisine gizli belgeyi kaydedin.</a:t>
            </a:r>
            <a:endParaRPr sz="1350">
              <a:solidFill>
                <a:schemeClr val="lt1"/>
              </a:solidFill>
            </a:endParaRPr>
          </a:p>
          <a:p>
            <a:pPr indent="-314325" lvl="0" marL="457200" rtl="0" algn="l">
              <a:lnSpc>
                <a:spcPct val="150000"/>
              </a:lnSpc>
              <a:spcBef>
                <a:spcPts val="0"/>
              </a:spcBef>
              <a:spcAft>
                <a:spcPts val="0"/>
              </a:spcAft>
              <a:buClr>
                <a:schemeClr val="lt1"/>
              </a:buClr>
              <a:buSzPts val="1350"/>
              <a:buChar char="❏"/>
            </a:pPr>
            <a:r>
              <a:rPr b="1" lang="en-US" sz="1350">
                <a:solidFill>
                  <a:schemeClr val="accent6"/>
                </a:solidFill>
              </a:rPr>
              <a:t>dir</a:t>
            </a:r>
            <a:r>
              <a:rPr lang="en-US" sz="1350">
                <a:solidFill>
                  <a:schemeClr val="lt1"/>
                </a:solidFill>
              </a:rPr>
              <a:t> komutuyla </a:t>
            </a:r>
            <a:r>
              <a:rPr lang="en-US" sz="1350">
                <a:solidFill>
                  <a:schemeClr val="lt1"/>
                </a:solidFill>
              </a:rPr>
              <a:t>klasörde </a:t>
            </a:r>
            <a:r>
              <a:rPr lang="en-US" sz="1350">
                <a:solidFill>
                  <a:schemeClr val="lt1"/>
                </a:solidFill>
              </a:rPr>
              <a:t>gizlibelge.txt dosyası</a:t>
            </a:r>
            <a:r>
              <a:rPr lang="en-US" sz="1350">
                <a:solidFill>
                  <a:schemeClr val="lt1"/>
                </a:solidFill>
              </a:rPr>
              <a:t>nın</a:t>
            </a:r>
            <a:r>
              <a:rPr lang="en-US" sz="1350">
                <a:solidFill>
                  <a:schemeClr val="lt1"/>
                </a:solidFill>
              </a:rPr>
              <a:t> oluşturul</a:t>
            </a:r>
            <a:r>
              <a:rPr lang="en-US" sz="1350">
                <a:solidFill>
                  <a:schemeClr val="lt1"/>
                </a:solidFill>
              </a:rPr>
              <a:t>up</a:t>
            </a:r>
            <a:r>
              <a:rPr lang="en-US" sz="1350">
                <a:solidFill>
                  <a:schemeClr val="lt1"/>
                </a:solidFill>
              </a:rPr>
              <a:t> </a:t>
            </a:r>
            <a:r>
              <a:rPr lang="en-US" sz="1350">
                <a:solidFill>
                  <a:schemeClr val="lt1"/>
                </a:solidFill>
              </a:rPr>
              <a:t>oluşturulmadığını ve </a:t>
            </a:r>
            <a:r>
              <a:rPr lang="en-US" sz="1350">
                <a:solidFill>
                  <a:schemeClr val="lt1"/>
                </a:solidFill>
              </a:rPr>
              <a:t>belge.txt dosyasının boyutunda değişiklik olup olmadığını kontrol edin. </a:t>
            </a:r>
            <a:endParaRPr sz="1350">
              <a:solidFill>
                <a:schemeClr val="lt1"/>
              </a:solidFill>
            </a:endParaRPr>
          </a:p>
          <a:p>
            <a:pPr indent="-314325" lvl="0" marL="457200" rtl="0" algn="l">
              <a:lnSpc>
                <a:spcPct val="150000"/>
              </a:lnSpc>
              <a:spcBef>
                <a:spcPts val="0"/>
              </a:spcBef>
              <a:spcAft>
                <a:spcPts val="0"/>
              </a:spcAft>
              <a:buClr>
                <a:schemeClr val="lt1"/>
              </a:buClr>
              <a:buSzPts val="1350"/>
              <a:buChar char="❏"/>
            </a:pPr>
            <a:r>
              <a:rPr lang="en-US" sz="1350">
                <a:solidFill>
                  <a:schemeClr val="lt1"/>
                </a:solidFill>
              </a:rPr>
              <a:t>Klasör seçeneklerinden gizli dosyaları ve sistem korunan dosyalarını görünür hale getirin ve gizlibelge.txt dosyasının görünürlüğünü kontrol edin.</a:t>
            </a:r>
            <a:endParaRPr sz="1350">
              <a:solidFill>
                <a:schemeClr val="lt1"/>
              </a:solidFill>
            </a:endParaRPr>
          </a:p>
          <a:p>
            <a:pPr indent="-314325" lvl="0" marL="457200" rtl="0" algn="l">
              <a:lnSpc>
                <a:spcPct val="150000"/>
              </a:lnSpc>
              <a:spcBef>
                <a:spcPts val="0"/>
              </a:spcBef>
              <a:spcAft>
                <a:spcPts val="0"/>
              </a:spcAft>
              <a:buClr>
                <a:schemeClr val="lt1"/>
              </a:buClr>
              <a:buSzPts val="1350"/>
              <a:buChar char="❏"/>
            </a:pPr>
            <a:r>
              <a:rPr b="1" lang="en-US" sz="1350">
                <a:solidFill>
                  <a:schemeClr val="accent6"/>
                </a:solidFill>
              </a:rPr>
              <a:t>%windir%\system32\notepad.exe belge.txt:gizlibelge.txt</a:t>
            </a:r>
            <a:r>
              <a:rPr lang="en-US" sz="1350">
                <a:solidFill>
                  <a:schemeClr val="lt1"/>
                </a:solidFill>
              </a:rPr>
              <a:t> komutuyla gizli belgenin içeriğini gözlemleyin.</a:t>
            </a:r>
            <a:endParaRPr sz="1350">
              <a:solidFill>
                <a:schemeClr val="lt1"/>
              </a:solidFill>
            </a:endParaRPr>
          </a:p>
          <a:p>
            <a:pPr indent="-314325" lvl="0" marL="457200" rtl="0" algn="l">
              <a:lnSpc>
                <a:spcPct val="150000"/>
              </a:lnSpc>
              <a:spcBef>
                <a:spcPts val="0"/>
              </a:spcBef>
              <a:spcAft>
                <a:spcPts val="0"/>
              </a:spcAft>
              <a:buClr>
                <a:schemeClr val="lt1"/>
              </a:buClr>
              <a:buSzPts val="1350"/>
              <a:buChar char="❏"/>
            </a:pPr>
            <a:r>
              <a:rPr lang="en-US" sz="1350">
                <a:solidFill>
                  <a:schemeClr val="lt1"/>
                </a:solidFill>
              </a:rPr>
              <a:t>Normal dosya silindiğinde gizli dosyada silinir.Normal dosyayı silmeden gizli dosyayı silmek için aşağıdaki komutlar kullanılır. </a:t>
            </a:r>
            <a:r>
              <a:rPr b="1" lang="en-US" sz="1350">
                <a:solidFill>
                  <a:schemeClr val="accent6"/>
                </a:solidFill>
              </a:rPr>
              <a:t>ren belge.txt temp.txt; type temp.txt &gt; belge.txt; del temp.txt</a:t>
            </a:r>
            <a:endParaRPr b="1" sz="1350">
              <a:solidFill>
                <a:schemeClr val="accent6"/>
              </a:solidFill>
            </a:endParaRPr>
          </a:p>
        </p:txBody>
      </p:sp>
      <p:pic>
        <p:nvPicPr>
          <p:cNvPr id="629" name="Google Shape;629;p44"/>
          <p:cNvPicPr preferRelativeResize="0"/>
          <p:nvPr/>
        </p:nvPicPr>
        <p:blipFill>
          <a:blip r:embed="rId3">
            <a:alphaModFix/>
          </a:blip>
          <a:stretch>
            <a:fillRect/>
          </a:stretch>
        </p:blipFill>
        <p:spPr>
          <a:xfrm>
            <a:off x="79800" y="26587"/>
            <a:ext cx="986649" cy="436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3" name="Shape 633"/>
        <p:cNvGrpSpPr/>
        <p:nvPr/>
      </p:nvGrpSpPr>
      <p:grpSpPr>
        <a:xfrm>
          <a:off x="0" y="0"/>
          <a:ext cx="0" cy="0"/>
          <a:chOff x="0" y="0"/>
          <a:chExt cx="0" cy="0"/>
        </a:xfrm>
      </p:grpSpPr>
      <p:sp>
        <p:nvSpPr>
          <p:cNvPr id="634" name="Google Shape;634;p45"/>
          <p:cNvSpPr txBox="1"/>
          <p:nvPr>
            <p:ph type="title"/>
          </p:nvPr>
        </p:nvSpPr>
        <p:spPr>
          <a:xfrm>
            <a:off x="1066450" y="-24750"/>
            <a:ext cx="7845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chemeClr val="lt1"/>
                </a:solidFill>
              </a:rPr>
              <a:t>Uygulama: </a:t>
            </a:r>
            <a:r>
              <a:rPr lang="en-US" sz="2200" u="sng">
                <a:solidFill>
                  <a:schemeClr val="hlink"/>
                </a:solidFill>
                <a:hlinkClick r:id="rId3"/>
              </a:rPr>
              <a:t>ADS (Alternate Data Streams) lab dökümanı</a:t>
            </a:r>
            <a:r>
              <a:rPr lang="en-US" sz="2200">
                <a:solidFill>
                  <a:schemeClr val="lt1"/>
                </a:solidFill>
              </a:rPr>
              <a:t> </a:t>
            </a:r>
            <a:endParaRPr sz="2200">
              <a:solidFill>
                <a:srgbClr val="FFFFFF"/>
              </a:solidFill>
            </a:endParaRPr>
          </a:p>
        </p:txBody>
      </p:sp>
      <p:sp>
        <p:nvSpPr>
          <p:cNvPr id="635" name="Google Shape;635;p45"/>
          <p:cNvSpPr txBox="1"/>
          <p:nvPr/>
        </p:nvSpPr>
        <p:spPr>
          <a:xfrm>
            <a:off x="343525" y="700525"/>
            <a:ext cx="8635800" cy="2296800"/>
          </a:xfrm>
          <a:prstGeom prst="rect">
            <a:avLst/>
          </a:prstGeom>
          <a:noFill/>
          <a:ln>
            <a:noFill/>
          </a:ln>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rgbClr val="FFFF00"/>
              </a:buClr>
              <a:buSzPts val="1400"/>
              <a:buChar char="❏"/>
            </a:pPr>
            <a:r>
              <a:rPr b="1" lang="en-US" sz="1800">
                <a:solidFill>
                  <a:srgbClr val="FFFF00"/>
                </a:solidFill>
              </a:rPr>
              <a:t>echo gizli bilgi &gt; :hidden.dat </a:t>
            </a:r>
            <a:r>
              <a:rPr b="1" lang="en-US" sz="1800">
                <a:solidFill>
                  <a:srgbClr val="FFFFFF"/>
                </a:solidFill>
              </a:rPr>
              <a:t>komutu kullanılarak herhangi bir metin klasöre gizlenebilir.</a:t>
            </a:r>
            <a:endParaRPr sz="1800">
              <a:solidFill>
                <a:srgbClr val="FFFFFF"/>
              </a:solidFill>
            </a:endParaRPr>
          </a:p>
          <a:p>
            <a:pPr indent="-317500" lvl="0" marL="457200" rtl="0" algn="l">
              <a:lnSpc>
                <a:spcPct val="90000"/>
              </a:lnSpc>
              <a:spcBef>
                <a:spcPts val="1400"/>
              </a:spcBef>
              <a:spcAft>
                <a:spcPts val="0"/>
              </a:spcAft>
              <a:buClr>
                <a:schemeClr val="lt1"/>
              </a:buClr>
              <a:buSzPts val="1400"/>
              <a:buChar char="❏"/>
            </a:pPr>
            <a:r>
              <a:rPr b="1" lang="en-US" sz="1800">
                <a:solidFill>
                  <a:srgbClr val="FFFFFF"/>
                </a:solidFill>
              </a:rPr>
              <a:t>Görüntülemek için </a:t>
            </a:r>
            <a:r>
              <a:rPr b="1" lang="en-US" sz="1800">
                <a:solidFill>
                  <a:srgbClr val="FFFF00"/>
                </a:solidFill>
              </a:rPr>
              <a:t>more &lt; :hidden.dat </a:t>
            </a:r>
            <a:r>
              <a:rPr b="1" lang="en-US" sz="1800">
                <a:solidFill>
                  <a:schemeClr val="lt1"/>
                </a:solidFill>
              </a:rPr>
              <a:t>k</a:t>
            </a:r>
            <a:r>
              <a:rPr b="1" lang="en-US" sz="1800">
                <a:solidFill>
                  <a:srgbClr val="FFFFFF"/>
                </a:solidFill>
              </a:rPr>
              <a:t>omutu kullanılır.</a:t>
            </a:r>
            <a:endParaRPr sz="1800">
              <a:solidFill>
                <a:srgbClr val="FFFFFF"/>
              </a:solidFill>
            </a:endParaRPr>
          </a:p>
          <a:p>
            <a:pPr indent="-317500" lvl="0" marL="457200" rtl="0" algn="l">
              <a:lnSpc>
                <a:spcPct val="90000"/>
              </a:lnSpc>
              <a:spcBef>
                <a:spcPts val="1400"/>
              </a:spcBef>
              <a:spcAft>
                <a:spcPts val="0"/>
              </a:spcAft>
              <a:buClr>
                <a:srgbClr val="FFFFFF"/>
              </a:buClr>
              <a:buSzPts val="1400"/>
              <a:buChar char="❏"/>
            </a:pPr>
            <a:r>
              <a:rPr b="1" lang="en-US" sz="1800">
                <a:solidFill>
                  <a:srgbClr val="FFFFFF"/>
                </a:solidFill>
              </a:rPr>
              <a:t>Gizli belgeyi ayrı bir dosyaya ayırmak için.</a:t>
            </a:r>
            <a:endParaRPr sz="1800">
              <a:solidFill>
                <a:srgbClr val="FFFFFF"/>
              </a:solidFill>
            </a:endParaRPr>
          </a:p>
          <a:p>
            <a:pPr indent="-317500" lvl="0" marL="457200" rtl="0" algn="l">
              <a:lnSpc>
                <a:spcPct val="90000"/>
              </a:lnSpc>
              <a:spcBef>
                <a:spcPts val="1400"/>
              </a:spcBef>
              <a:spcAft>
                <a:spcPts val="0"/>
              </a:spcAft>
              <a:buClr>
                <a:srgbClr val="FFFF00"/>
              </a:buClr>
              <a:buSzPts val="1400"/>
              <a:buChar char="❏"/>
            </a:pPr>
            <a:r>
              <a:rPr b="1" lang="en-US" sz="1800">
                <a:solidFill>
                  <a:srgbClr val="FFFF00"/>
                </a:solidFill>
              </a:rPr>
              <a:t>more &lt; belge.txt:gizlibelge.txt &gt; gizli.txt</a:t>
            </a:r>
            <a:r>
              <a:rPr b="1" lang="en-US" sz="1800">
                <a:solidFill>
                  <a:schemeClr val="dk1"/>
                </a:solidFill>
              </a:rPr>
              <a:t> </a:t>
            </a:r>
            <a:r>
              <a:rPr b="1" lang="en-US" sz="1800">
                <a:solidFill>
                  <a:srgbClr val="FFFFFF"/>
                </a:solidFill>
              </a:rPr>
              <a:t>komutu kullanabiliriz. </a:t>
            </a:r>
            <a:endParaRPr sz="1800">
              <a:solidFill>
                <a:srgbClr val="FFFFFF"/>
              </a:solidFill>
            </a:endParaRPr>
          </a:p>
          <a:p>
            <a:pPr indent="-317500" lvl="0" marL="457200" rtl="0" algn="l">
              <a:lnSpc>
                <a:spcPct val="90000"/>
              </a:lnSpc>
              <a:spcBef>
                <a:spcPts val="1400"/>
              </a:spcBef>
              <a:spcAft>
                <a:spcPts val="0"/>
              </a:spcAft>
              <a:buClr>
                <a:schemeClr val="lt1"/>
              </a:buClr>
              <a:buSzPts val="1400"/>
              <a:buChar char="❏"/>
            </a:pPr>
            <a:r>
              <a:rPr b="1" lang="en-US" sz="1800">
                <a:solidFill>
                  <a:srgbClr val="FFFFFF"/>
                </a:solidFill>
              </a:rPr>
              <a:t>ADS kontrolü için aşağıdaki uygulamalar kullanılabilir :</a:t>
            </a:r>
            <a:endParaRPr b="1" sz="1500">
              <a:solidFill>
                <a:schemeClr val="accent6"/>
              </a:solidFill>
            </a:endParaRPr>
          </a:p>
        </p:txBody>
      </p:sp>
      <p:pic>
        <p:nvPicPr>
          <p:cNvPr id="636" name="Google Shape;636;p45"/>
          <p:cNvPicPr preferRelativeResize="0"/>
          <p:nvPr/>
        </p:nvPicPr>
        <p:blipFill>
          <a:blip r:embed="rId4">
            <a:alphaModFix/>
          </a:blip>
          <a:stretch>
            <a:fillRect/>
          </a:stretch>
        </p:blipFill>
        <p:spPr>
          <a:xfrm>
            <a:off x="79800" y="26587"/>
            <a:ext cx="986649" cy="436125"/>
          </a:xfrm>
          <a:prstGeom prst="rect">
            <a:avLst/>
          </a:prstGeom>
          <a:noFill/>
          <a:ln>
            <a:noFill/>
          </a:ln>
        </p:spPr>
      </p:pic>
      <p:sp>
        <p:nvSpPr>
          <p:cNvPr id="637" name="Google Shape;637;p45"/>
          <p:cNvSpPr txBox="1"/>
          <p:nvPr/>
        </p:nvSpPr>
        <p:spPr>
          <a:xfrm>
            <a:off x="1066450" y="3101750"/>
            <a:ext cx="1859100" cy="1563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Char char="❏"/>
            </a:pPr>
            <a:r>
              <a:rPr lang="en-US" sz="1600" u="sng">
                <a:solidFill>
                  <a:schemeClr val="hlink"/>
                </a:solidFill>
                <a:hlinkClick r:id="rId5"/>
              </a:rPr>
              <a:t>AdsCheck</a:t>
            </a:r>
            <a:endParaRPr sz="1600" u="sng">
              <a:solidFill>
                <a:schemeClr val="hlink"/>
              </a:solidFill>
            </a:endParaRPr>
          </a:p>
          <a:p>
            <a:pPr indent="-330200" lvl="0" marL="457200" marR="0" rtl="0" algn="l">
              <a:lnSpc>
                <a:spcPct val="115000"/>
              </a:lnSpc>
              <a:spcBef>
                <a:spcPts val="0"/>
              </a:spcBef>
              <a:spcAft>
                <a:spcPts val="0"/>
              </a:spcAft>
              <a:buClr>
                <a:schemeClr val="lt1"/>
              </a:buClr>
              <a:buSzPts val="1600"/>
              <a:buChar char="❏"/>
            </a:pPr>
            <a:r>
              <a:rPr lang="en-US" sz="1600" u="sng">
                <a:solidFill>
                  <a:schemeClr val="hlink"/>
                </a:solidFill>
                <a:hlinkClick r:id="rId6"/>
              </a:rPr>
              <a:t>Lads</a:t>
            </a:r>
            <a:endParaRPr sz="1600" u="sng">
              <a:solidFill>
                <a:schemeClr val="hlink"/>
              </a:solidFill>
            </a:endParaRPr>
          </a:p>
          <a:p>
            <a:pPr indent="-330200" lvl="0" marL="457200" marR="0" rtl="0" algn="l">
              <a:lnSpc>
                <a:spcPct val="115000"/>
              </a:lnSpc>
              <a:spcBef>
                <a:spcPts val="0"/>
              </a:spcBef>
              <a:spcAft>
                <a:spcPts val="0"/>
              </a:spcAft>
              <a:buClr>
                <a:schemeClr val="lt1"/>
              </a:buClr>
              <a:buSzPts val="1600"/>
              <a:buChar char="❏"/>
            </a:pPr>
            <a:r>
              <a:rPr lang="en-US" sz="1600" u="sng">
                <a:solidFill>
                  <a:schemeClr val="hlink"/>
                </a:solidFill>
                <a:hlinkClick r:id="rId7"/>
              </a:rPr>
              <a:t>LNS</a:t>
            </a:r>
            <a:endParaRPr sz="1600" u="sng">
              <a:solidFill>
                <a:schemeClr val="hlink"/>
              </a:solidFill>
            </a:endParaRPr>
          </a:p>
          <a:p>
            <a:pPr indent="-330200" lvl="0" marL="457200" marR="0" rtl="0" algn="l">
              <a:lnSpc>
                <a:spcPct val="115000"/>
              </a:lnSpc>
              <a:spcBef>
                <a:spcPts val="0"/>
              </a:spcBef>
              <a:spcAft>
                <a:spcPts val="0"/>
              </a:spcAft>
              <a:buClr>
                <a:schemeClr val="lt1"/>
              </a:buClr>
              <a:buSzPts val="1600"/>
              <a:buChar char="❏"/>
            </a:pPr>
            <a:r>
              <a:rPr lang="en-US" sz="1600" u="sng">
                <a:solidFill>
                  <a:schemeClr val="hlink"/>
                </a:solidFill>
                <a:hlinkClick r:id="rId8"/>
              </a:rPr>
              <a:t>Ads Spy</a:t>
            </a:r>
            <a:endParaRPr/>
          </a:p>
          <a:p>
            <a:pPr indent="-330200" lvl="0" marL="457200" marR="0" rtl="0" algn="l">
              <a:lnSpc>
                <a:spcPct val="115000"/>
              </a:lnSpc>
              <a:spcBef>
                <a:spcPts val="0"/>
              </a:spcBef>
              <a:spcAft>
                <a:spcPts val="0"/>
              </a:spcAft>
              <a:buClr>
                <a:schemeClr val="lt1"/>
              </a:buClr>
              <a:buSzPts val="1600"/>
              <a:buChar char="❏"/>
            </a:pPr>
            <a:r>
              <a:rPr lang="en-US" sz="1600" u="sng">
                <a:solidFill>
                  <a:schemeClr val="hlink"/>
                </a:solidFill>
                <a:hlinkClick r:id="rId9"/>
              </a:rPr>
              <a:t>Sfind</a:t>
            </a:r>
            <a:endParaRPr sz="1600" u="sng">
              <a:solidFill>
                <a:schemeClr val="hlink"/>
              </a:solidFill>
            </a:endParaRPr>
          </a:p>
        </p:txBody>
      </p:sp>
      <p:sp>
        <p:nvSpPr>
          <p:cNvPr id="638" name="Google Shape;638;p45"/>
          <p:cNvSpPr txBox="1"/>
          <p:nvPr/>
        </p:nvSpPr>
        <p:spPr>
          <a:xfrm>
            <a:off x="3300950" y="3101750"/>
            <a:ext cx="30447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400"/>
              </a:spcBef>
              <a:spcAft>
                <a:spcPts val="0"/>
              </a:spcAft>
              <a:buClr>
                <a:schemeClr val="lt1"/>
              </a:buClr>
              <a:buSzPts val="1600"/>
              <a:buChar char="❏"/>
            </a:pPr>
            <a:r>
              <a:rPr lang="en-US" sz="1600" u="sng">
                <a:solidFill>
                  <a:schemeClr val="hlink"/>
                </a:solidFill>
                <a:hlinkClick r:id="rId10"/>
              </a:rPr>
              <a:t>Streams</a:t>
            </a:r>
            <a:r>
              <a:rPr lang="en-US" sz="1600">
                <a:solidFill>
                  <a:schemeClr val="dk1"/>
                </a:solidFill>
              </a:rPr>
              <a:t>,</a:t>
            </a:r>
            <a:endParaRPr sz="1600">
              <a:solidFill>
                <a:schemeClr val="dk1"/>
              </a:solidFill>
            </a:endParaRPr>
          </a:p>
          <a:p>
            <a:pPr indent="-330200" lvl="0" marL="457200" rtl="0" algn="l">
              <a:lnSpc>
                <a:spcPct val="115000"/>
              </a:lnSpc>
              <a:spcBef>
                <a:spcPts val="0"/>
              </a:spcBef>
              <a:spcAft>
                <a:spcPts val="0"/>
              </a:spcAft>
              <a:buClr>
                <a:schemeClr val="lt1"/>
              </a:buClr>
              <a:buSzPts val="1600"/>
              <a:buChar char="❏"/>
            </a:pPr>
            <a:r>
              <a:rPr lang="en-US" sz="1600" u="sng">
                <a:solidFill>
                  <a:schemeClr val="hlink"/>
                </a:solidFill>
                <a:hlinkClick r:id="rId11"/>
              </a:rPr>
              <a:t>Hijackthis</a:t>
            </a:r>
            <a:endParaRPr sz="1600"/>
          </a:p>
          <a:p>
            <a:pPr indent="-330200" lvl="0" marL="457200" rtl="0" algn="l">
              <a:lnSpc>
                <a:spcPct val="115000"/>
              </a:lnSpc>
              <a:spcBef>
                <a:spcPts val="0"/>
              </a:spcBef>
              <a:spcAft>
                <a:spcPts val="0"/>
              </a:spcAft>
              <a:buClr>
                <a:schemeClr val="lt1"/>
              </a:buClr>
              <a:buSzPts val="1600"/>
              <a:buChar char="❏"/>
            </a:pPr>
            <a:r>
              <a:rPr lang="en-US" sz="1600" u="sng">
                <a:solidFill>
                  <a:schemeClr val="hlink"/>
                </a:solidFill>
                <a:hlinkClick r:id="rId12"/>
              </a:rPr>
              <a:t>GMER</a:t>
            </a:r>
            <a:endParaRPr sz="1600"/>
          </a:p>
          <a:p>
            <a:pPr indent="-330200" lvl="0" marL="457200" rtl="0" algn="l">
              <a:lnSpc>
                <a:spcPct val="115000"/>
              </a:lnSpc>
              <a:spcBef>
                <a:spcPts val="0"/>
              </a:spcBef>
              <a:spcAft>
                <a:spcPts val="0"/>
              </a:spcAft>
              <a:buClr>
                <a:schemeClr val="lt1"/>
              </a:buClr>
              <a:buSzPts val="1600"/>
              <a:buChar char="❏"/>
            </a:pPr>
            <a:r>
              <a:rPr lang="en-US" sz="1600" u="sng">
                <a:solidFill>
                  <a:schemeClr val="hlink"/>
                </a:solidFill>
                <a:hlinkClick r:id="rId13"/>
              </a:rPr>
              <a:t>Visual ADS Detector</a:t>
            </a:r>
            <a:endParaRPr sz="16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3" name="Shape 643"/>
        <p:cNvGrpSpPr/>
        <p:nvPr/>
      </p:nvGrpSpPr>
      <p:grpSpPr>
        <a:xfrm>
          <a:off x="0" y="0"/>
          <a:ext cx="0" cy="0"/>
          <a:chOff x="0" y="0"/>
          <a:chExt cx="0" cy="0"/>
        </a:xfrm>
      </p:grpSpPr>
      <p:sp>
        <p:nvSpPr>
          <p:cNvPr id="644" name="Google Shape;644;p46"/>
          <p:cNvSpPr txBox="1"/>
          <p:nvPr>
            <p:ph type="title"/>
          </p:nvPr>
        </p:nvSpPr>
        <p:spPr>
          <a:xfrm>
            <a:off x="4403050" y="1911150"/>
            <a:ext cx="4529700" cy="1235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Görüntü Steganografi</a:t>
            </a:r>
            <a:r>
              <a:rPr lang="en-US" sz="3400"/>
              <a:t>  </a:t>
            </a:r>
            <a:endParaRPr sz="3000"/>
          </a:p>
        </p:txBody>
      </p:sp>
      <p:pic>
        <p:nvPicPr>
          <p:cNvPr id="645" name="Google Shape;645;p46"/>
          <p:cNvPicPr preferRelativeResize="0"/>
          <p:nvPr/>
        </p:nvPicPr>
        <p:blipFill rotWithShape="1">
          <a:blip r:embed="rId3">
            <a:alphaModFix/>
          </a:blip>
          <a:srcRect b="4792" l="0" r="0" t="3740"/>
          <a:stretch/>
        </p:blipFill>
        <p:spPr>
          <a:xfrm>
            <a:off x="120725" y="675775"/>
            <a:ext cx="4098249" cy="3748401"/>
          </a:xfrm>
          <a:prstGeom prst="rect">
            <a:avLst/>
          </a:prstGeom>
          <a:noFill/>
          <a:ln>
            <a:noFill/>
          </a:ln>
        </p:spPr>
      </p:pic>
      <p:sp>
        <p:nvSpPr>
          <p:cNvPr id="646" name="Google Shape;646;p46"/>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Andreion de Castro from </a:t>
            </a:r>
            <a:r>
              <a:rPr lang="en-US" sz="800" u="sng">
                <a:solidFill>
                  <a:schemeClr val="hlink"/>
                </a:solidFill>
                <a:hlinkClick r:id="rId4"/>
              </a:rPr>
              <a:t>https://www.behance.net/gallery/105775659/creative-coding-explorations</a:t>
            </a:r>
            <a:endParaRPr sz="800">
              <a:solidFill>
                <a:srgbClr val="FFF2CC"/>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0" name="Shape 650"/>
        <p:cNvGrpSpPr/>
        <p:nvPr/>
      </p:nvGrpSpPr>
      <p:grpSpPr>
        <a:xfrm>
          <a:off x="0" y="0"/>
          <a:ext cx="0" cy="0"/>
          <a:chOff x="0" y="0"/>
          <a:chExt cx="0" cy="0"/>
        </a:xfrm>
      </p:grpSpPr>
      <p:pic>
        <p:nvPicPr>
          <p:cNvPr id="651" name="Google Shape;651;p47"/>
          <p:cNvPicPr preferRelativeResize="0"/>
          <p:nvPr/>
        </p:nvPicPr>
        <p:blipFill>
          <a:blip r:embed="rId3">
            <a:alphaModFix/>
          </a:blip>
          <a:stretch>
            <a:fillRect/>
          </a:stretch>
        </p:blipFill>
        <p:spPr>
          <a:xfrm>
            <a:off x="4682175" y="823600"/>
            <a:ext cx="4331050" cy="3099407"/>
          </a:xfrm>
          <a:prstGeom prst="rect">
            <a:avLst/>
          </a:prstGeom>
          <a:noFill/>
          <a:ln>
            <a:noFill/>
          </a:ln>
        </p:spPr>
      </p:pic>
      <p:sp>
        <p:nvSpPr>
          <p:cNvPr id="652" name="Google Shape;652;p47"/>
          <p:cNvSpPr txBox="1"/>
          <p:nvPr>
            <p:ph type="title"/>
          </p:nvPr>
        </p:nvSpPr>
        <p:spPr>
          <a:xfrm>
            <a:off x="114225" y="-18550"/>
            <a:ext cx="87447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Resimde veri gizleme yöntemleri</a:t>
            </a:r>
            <a:endParaRPr sz="2200">
              <a:solidFill>
                <a:srgbClr val="FFFFFF"/>
              </a:solidFill>
            </a:endParaRPr>
          </a:p>
        </p:txBody>
      </p:sp>
      <p:sp>
        <p:nvSpPr>
          <p:cNvPr id="653" name="Google Shape;653;p47"/>
          <p:cNvSpPr txBox="1"/>
          <p:nvPr>
            <p:ph idx="1" type="body"/>
          </p:nvPr>
        </p:nvSpPr>
        <p:spPr>
          <a:xfrm>
            <a:off x="363975" y="823600"/>
            <a:ext cx="4318200" cy="3680100"/>
          </a:xfrm>
          <a:prstGeom prst="rect">
            <a:avLst/>
          </a:prstGeom>
          <a:noFill/>
          <a:ln>
            <a:noFill/>
          </a:ln>
        </p:spPr>
        <p:txBody>
          <a:bodyPr anchorCtr="0" anchor="t" bIns="34275" lIns="68575" spcFirstLastPara="1" rIns="68575" wrap="square" tIns="34275">
            <a:normAutofit lnSpcReduction="20000"/>
          </a:bodyPr>
          <a:lstStyle/>
          <a:p>
            <a:pPr indent="-190500" lvl="0" marL="203200" rtl="0" algn="l">
              <a:lnSpc>
                <a:spcPct val="150000"/>
              </a:lnSpc>
              <a:spcBef>
                <a:spcPts val="0"/>
              </a:spcBef>
              <a:spcAft>
                <a:spcPts val="0"/>
              </a:spcAft>
              <a:buClr>
                <a:srgbClr val="FFFFFF"/>
              </a:buClr>
              <a:buSzPts val="1800"/>
              <a:buChar char="❏"/>
            </a:pPr>
            <a:r>
              <a:rPr lang="en-US">
                <a:solidFill>
                  <a:srgbClr val="FFFFFF"/>
                </a:solidFill>
              </a:rPr>
              <a:t>Resim içinde mantıksal veri gizleme</a:t>
            </a:r>
            <a:endParaRPr>
              <a:solidFill>
                <a:srgbClr val="FFFFFF"/>
              </a:solidFill>
            </a:endParaRPr>
          </a:p>
          <a:p>
            <a:pPr indent="-190500" lvl="0" marL="203200" rtl="0" algn="l">
              <a:lnSpc>
                <a:spcPct val="150000"/>
              </a:lnSpc>
              <a:spcBef>
                <a:spcPts val="1400"/>
              </a:spcBef>
              <a:spcAft>
                <a:spcPts val="0"/>
              </a:spcAft>
              <a:buClr>
                <a:srgbClr val="FFFFFF"/>
              </a:buClr>
              <a:buSzPts val="1800"/>
              <a:buChar char="❏"/>
            </a:pPr>
            <a:r>
              <a:rPr lang="en-US">
                <a:solidFill>
                  <a:srgbClr val="FFFFFF"/>
                </a:solidFill>
              </a:rPr>
              <a:t>Resim içine veri ekleme</a:t>
            </a:r>
            <a:endParaRPr>
              <a:solidFill>
                <a:srgbClr val="FFFFFF"/>
              </a:solidFill>
            </a:endParaRPr>
          </a:p>
          <a:p>
            <a:pPr indent="-190500" lvl="0" marL="203200" rtl="0" algn="l">
              <a:lnSpc>
                <a:spcPct val="150000"/>
              </a:lnSpc>
              <a:spcBef>
                <a:spcPts val="1400"/>
              </a:spcBef>
              <a:spcAft>
                <a:spcPts val="0"/>
              </a:spcAft>
              <a:buClr>
                <a:srgbClr val="FFFFFF"/>
              </a:buClr>
              <a:buSzPts val="1800"/>
              <a:buChar char="❏"/>
            </a:pPr>
            <a:r>
              <a:rPr lang="en-US">
                <a:solidFill>
                  <a:srgbClr val="FFFFFF"/>
                </a:solidFill>
              </a:rPr>
              <a:t>Metadata alanına veri gizleme</a:t>
            </a:r>
            <a:endParaRPr>
              <a:solidFill>
                <a:srgbClr val="FFFFFF"/>
              </a:solidFill>
            </a:endParaRPr>
          </a:p>
          <a:p>
            <a:pPr indent="-190500" lvl="0" marL="203200" rtl="0" algn="l">
              <a:lnSpc>
                <a:spcPct val="150000"/>
              </a:lnSpc>
              <a:spcBef>
                <a:spcPts val="1400"/>
              </a:spcBef>
              <a:spcAft>
                <a:spcPts val="0"/>
              </a:spcAft>
              <a:buClr>
                <a:srgbClr val="FFFFFF"/>
              </a:buClr>
              <a:buSzPts val="1800"/>
              <a:buChar char="❏"/>
            </a:pPr>
            <a:r>
              <a:rPr lang="en-US">
                <a:solidFill>
                  <a:srgbClr val="FFFFFF"/>
                </a:solidFill>
              </a:rPr>
              <a:t>Parlaklık değeri üzerinden veri gizleme</a:t>
            </a:r>
            <a:endParaRPr>
              <a:solidFill>
                <a:srgbClr val="FFFFFF"/>
              </a:solidFill>
            </a:endParaRPr>
          </a:p>
          <a:p>
            <a:pPr indent="-190500" lvl="0" marL="203200" rtl="0" algn="l">
              <a:lnSpc>
                <a:spcPct val="150000"/>
              </a:lnSpc>
              <a:spcBef>
                <a:spcPts val="1400"/>
              </a:spcBef>
              <a:spcAft>
                <a:spcPts val="0"/>
              </a:spcAft>
              <a:buClr>
                <a:srgbClr val="FFFFFF"/>
              </a:buClr>
              <a:buSzPts val="1800"/>
              <a:buChar char="❏"/>
            </a:pPr>
            <a:r>
              <a:rPr lang="en-US">
                <a:solidFill>
                  <a:srgbClr val="FFFFFF"/>
                </a:solidFill>
              </a:rPr>
              <a:t>En önemsiz bite ekleme</a:t>
            </a:r>
            <a:endParaRPr>
              <a:solidFill>
                <a:srgbClr val="FFFFFF"/>
              </a:solidFill>
            </a:endParaRPr>
          </a:p>
          <a:p>
            <a:pPr indent="-190500" lvl="0" marL="203200" rtl="0" algn="l">
              <a:lnSpc>
                <a:spcPct val="150000"/>
              </a:lnSpc>
              <a:spcBef>
                <a:spcPts val="1400"/>
              </a:spcBef>
              <a:spcAft>
                <a:spcPts val="0"/>
              </a:spcAft>
              <a:buClr>
                <a:srgbClr val="FFFFFF"/>
              </a:buClr>
              <a:buSzPts val="1800"/>
              <a:buChar char="❏"/>
            </a:pPr>
            <a:r>
              <a:rPr lang="en-US">
                <a:solidFill>
                  <a:srgbClr val="FFFFFF"/>
                </a:solidFill>
              </a:rPr>
              <a:t>Maskeleme ve filtreleme</a:t>
            </a:r>
            <a:endParaRPr>
              <a:solidFill>
                <a:srgbClr val="FFFFFF"/>
              </a:solidFill>
            </a:endParaRPr>
          </a:p>
          <a:p>
            <a:pPr indent="-190500" lvl="0" marL="203200" rtl="0" algn="l">
              <a:lnSpc>
                <a:spcPct val="150000"/>
              </a:lnSpc>
              <a:spcBef>
                <a:spcPts val="1400"/>
              </a:spcBef>
              <a:spcAft>
                <a:spcPts val="0"/>
              </a:spcAft>
              <a:buClr>
                <a:srgbClr val="FFFFFF"/>
              </a:buClr>
              <a:buSzPts val="1800"/>
              <a:buChar char="❏"/>
            </a:pPr>
            <a:r>
              <a:rPr lang="en-US">
                <a:solidFill>
                  <a:srgbClr val="FFFFFF"/>
                </a:solidFill>
              </a:rPr>
              <a:t>Diğer algoritmalar ve dönüşümler.</a:t>
            </a:r>
            <a:endParaRPr>
              <a:solidFill>
                <a:srgbClr val="FFFFFF"/>
              </a:solidFill>
            </a:endParaRPr>
          </a:p>
        </p:txBody>
      </p:sp>
      <p:sp>
        <p:nvSpPr>
          <p:cNvPr id="654" name="Google Shape;654;p47"/>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https://thedreamwithinpictures.com/</a:t>
            </a:r>
            <a:endParaRPr sz="1000">
              <a:solidFill>
                <a:srgbClr val="FFF2C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8" name="Shape 658"/>
        <p:cNvGrpSpPr/>
        <p:nvPr/>
      </p:nvGrpSpPr>
      <p:grpSpPr>
        <a:xfrm>
          <a:off x="0" y="0"/>
          <a:ext cx="0" cy="0"/>
          <a:chOff x="0" y="0"/>
          <a:chExt cx="0" cy="0"/>
        </a:xfrm>
      </p:grpSpPr>
      <p:sp>
        <p:nvSpPr>
          <p:cNvPr id="659" name="Google Shape;659;p48"/>
          <p:cNvSpPr txBox="1"/>
          <p:nvPr>
            <p:ph type="title"/>
          </p:nvPr>
        </p:nvSpPr>
        <p:spPr>
          <a:xfrm>
            <a:off x="152275" y="-24750"/>
            <a:ext cx="87120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Resim içinde mantıksal veri saklama</a:t>
            </a:r>
            <a:endParaRPr sz="2200">
              <a:solidFill>
                <a:srgbClr val="FFFFFF"/>
              </a:solidFill>
            </a:endParaRPr>
          </a:p>
        </p:txBody>
      </p:sp>
      <p:pic>
        <p:nvPicPr>
          <p:cNvPr id="660" name="Google Shape;660;p48"/>
          <p:cNvPicPr preferRelativeResize="0"/>
          <p:nvPr>
            <p:ph idx="1" type="body"/>
          </p:nvPr>
        </p:nvPicPr>
        <p:blipFill rotWithShape="1">
          <a:blip r:embed="rId3">
            <a:alphaModFix/>
          </a:blip>
          <a:srcRect b="0" l="0" r="0" t="0"/>
          <a:stretch/>
        </p:blipFill>
        <p:spPr>
          <a:xfrm>
            <a:off x="203326" y="811700"/>
            <a:ext cx="2673600" cy="3699300"/>
          </a:xfrm>
          <a:prstGeom prst="rect">
            <a:avLst/>
          </a:prstGeom>
          <a:noFill/>
          <a:ln>
            <a:noFill/>
          </a:ln>
        </p:spPr>
      </p:pic>
      <p:pic>
        <p:nvPicPr>
          <p:cNvPr id="661" name="Google Shape;661;p48"/>
          <p:cNvPicPr preferRelativeResize="0"/>
          <p:nvPr/>
        </p:nvPicPr>
        <p:blipFill rotWithShape="1">
          <a:blip r:embed="rId4">
            <a:alphaModFix/>
          </a:blip>
          <a:srcRect b="0" l="0" r="0" t="0"/>
          <a:stretch/>
        </p:blipFill>
        <p:spPr>
          <a:xfrm>
            <a:off x="2959689" y="811702"/>
            <a:ext cx="2363700" cy="1574600"/>
          </a:xfrm>
          <a:prstGeom prst="rect">
            <a:avLst/>
          </a:prstGeom>
          <a:noFill/>
          <a:ln>
            <a:noFill/>
          </a:ln>
        </p:spPr>
      </p:pic>
      <p:pic>
        <p:nvPicPr>
          <p:cNvPr id="662" name="Google Shape;662;p48"/>
          <p:cNvPicPr preferRelativeResize="0"/>
          <p:nvPr/>
        </p:nvPicPr>
        <p:blipFill rotWithShape="1">
          <a:blip r:embed="rId5">
            <a:alphaModFix/>
          </a:blip>
          <a:srcRect b="0" l="0" r="0" t="0"/>
          <a:stretch/>
        </p:blipFill>
        <p:spPr>
          <a:xfrm>
            <a:off x="2959689" y="2530050"/>
            <a:ext cx="2303419" cy="1980940"/>
          </a:xfrm>
          <a:prstGeom prst="rect">
            <a:avLst/>
          </a:prstGeom>
          <a:noFill/>
          <a:ln>
            <a:noFill/>
          </a:ln>
        </p:spPr>
      </p:pic>
      <p:sp>
        <p:nvSpPr>
          <p:cNvPr id="663" name="Google Shape;663;p48"/>
          <p:cNvSpPr txBox="1"/>
          <p:nvPr/>
        </p:nvSpPr>
        <p:spPr>
          <a:xfrm>
            <a:off x="5323400" y="865825"/>
            <a:ext cx="3651600" cy="3780000"/>
          </a:xfrm>
          <a:prstGeom prst="rect">
            <a:avLst/>
          </a:prstGeom>
          <a:noFill/>
          <a:ln>
            <a:noFill/>
          </a:ln>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Clr>
                <a:srgbClr val="FFFFFF"/>
              </a:buClr>
              <a:buSzPts val="1700"/>
              <a:buChar char="❏"/>
            </a:pPr>
            <a:r>
              <a:rPr lang="en-US" sz="1700">
                <a:solidFill>
                  <a:srgbClr val="FFFFFF"/>
                </a:solidFill>
              </a:rPr>
              <a:t>Daha önceden anlaşılan görsel dil üzerinden herhangi bir kedi resmi ile kolayca mesajlaşılabilmektedir.</a:t>
            </a:r>
            <a:endParaRPr sz="1700">
              <a:solidFill>
                <a:srgbClr val="FFFFFF"/>
              </a:solidFill>
            </a:endParaRPr>
          </a:p>
          <a:p>
            <a:pPr indent="0" lvl="0" marL="0" rtl="0" algn="l">
              <a:lnSpc>
                <a:spcPct val="150000"/>
              </a:lnSpc>
              <a:spcBef>
                <a:spcPts val="0"/>
              </a:spcBef>
              <a:spcAft>
                <a:spcPts val="0"/>
              </a:spcAft>
              <a:buNone/>
            </a:pPr>
            <a:r>
              <a:t/>
            </a:r>
            <a:endParaRPr sz="1700">
              <a:solidFill>
                <a:srgbClr val="FFFFFF"/>
              </a:solidFill>
            </a:endParaRPr>
          </a:p>
          <a:p>
            <a:pPr indent="-336550" lvl="0" marL="457200" rtl="0" algn="l">
              <a:lnSpc>
                <a:spcPct val="150000"/>
              </a:lnSpc>
              <a:spcBef>
                <a:spcPts val="0"/>
              </a:spcBef>
              <a:spcAft>
                <a:spcPts val="0"/>
              </a:spcAft>
              <a:buClr>
                <a:srgbClr val="FFFFFF"/>
              </a:buClr>
              <a:buSzPts val="1700"/>
              <a:buChar char="❏"/>
            </a:pPr>
            <a:r>
              <a:rPr lang="en-US" sz="1700">
                <a:solidFill>
                  <a:srgbClr val="FFFFFF"/>
                </a:solidFill>
              </a:rPr>
              <a:t>Örneğin resim içinde yer alan kedinin sağa bakması belli bir anlam ile sola bakması belli bir anlam ile eşleştirilebilir. </a:t>
            </a:r>
            <a:endParaRPr sz="17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6ED"/>
        </a:solidFill>
      </p:bgPr>
    </p:bg>
    <p:spTree>
      <p:nvGrpSpPr>
        <p:cNvPr id="667" name="Shape 667"/>
        <p:cNvGrpSpPr/>
        <p:nvPr/>
      </p:nvGrpSpPr>
      <p:grpSpPr>
        <a:xfrm>
          <a:off x="0" y="0"/>
          <a:ext cx="0" cy="0"/>
          <a:chOff x="0" y="0"/>
          <a:chExt cx="0" cy="0"/>
        </a:xfrm>
      </p:grpSpPr>
      <p:sp>
        <p:nvSpPr>
          <p:cNvPr id="668" name="Google Shape;668;p49"/>
          <p:cNvSpPr txBox="1"/>
          <p:nvPr>
            <p:ph type="title"/>
          </p:nvPr>
        </p:nvSpPr>
        <p:spPr>
          <a:xfrm>
            <a:off x="114225" y="-18550"/>
            <a:ext cx="87447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İnsan gözü nereye kadar görebilir?</a:t>
            </a:r>
            <a:endParaRPr sz="2200">
              <a:solidFill>
                <a:srgbClr val="FFFFFF"/>
              </a:solidFill>
            </a:endParaRPr>
          </a:p>
        </p:txBody>
      </p:sp>
      <p:pic>
        <p:nvPicPr>
          <p:cNvPr id="669" name="Google Shape;669;p49"/>
          <p:cNvPicPr preferRelativeResize="0"/>
          <p:nvPr/>
        </p:nvPicPr>
        <p:blipFill rotWithShape="1">
          <a:blip r:embed="rId3">
            <a:alphaModFix/>
          </a:blip>
          <a:srcRect b="3014" l="1309" r="948" t="2788"/>
          <a:stretch/>
        </p:blipFill>
        <p:spPr>
          <a:xfrm>
            <a:off x="434212" y="604350"/>
            <a:ext cx="8275576" cy="4012375"/>
          </a:xfrm>
          <a:prstGeom prst="rect">
            <a:avLst/>
          </a:prstGeom>
          <a:noFill/>
          <a:ln>
            <a:noFill/>
          </a:ln>
        </p:spPr>
      </p:pic>
      <p:sp>
        <p:nvSpPr>
          <p:cNvPr id="670" name="Google Shape;670;p4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a:solidFill>
                  <a:srgbClr val="FFF2CC"/>
                </a:solidFill>
              </a:rPr>
              <a:t>Lawrence Berkeley National Laboratory</a:t>
            </a:r>
            <a:endParaRPr sz="1000">
              <a:solidFill>
                <a:srgbClr val="FFF2CC"/>
              </a:solidFill>
            </a:endParaRPr>
          </a:p>
        </p:txBody>
      </p:sp>
      <p:sp>
        <p:nvSpPr>
          <p:cNvPr id="671" name="Google Shape;671;p49"/>
          <p:cNvSpPr/>
          <p:nvPr/>
        </p:nvSpPr>
        <p:spPr>
          <a:xfrm>
            <a:off x="5066875" y="1254750"/>
            <a:ext cx="344700" cy="255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4" name="Shape 344"/>
        <p:cNvGrpSpPr/>
        <p:nvPr/>
      </p:nvGrpSpPr>
      <p:grpSpPr>
        <a:xfrm>
          <a:off x="0" y="0"/>
          <a:ext cx="0" cy="0"/>
          <a:chOff x="0" y="0"/>
          <a:chExt cx="0" cy="0"/>
        </a:xfrm>
      </p:grpSpPr>
      <p:sp>
        <p:nvSpPr>
          <p:cNvPr id="345" name="Google Shape;345;p14"/>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Bilgiyi saklama sanatı: Steganografi</a:t>
            </a:r>
            <a:endParaRPr sz="2200">
              <a:solidFill>
                <a:srgbClr val="FFFFFF"/>
              </a:solidFill>
            </a:endParaRPr>
          </a:p>
        </p:txBody>
      </p:sp>
      <p:sp>
        <p:nvSpPr>
          <p:cNvPr id="346" name="Google Shape;346;p14"/>
          <p:cNvSpPr txBox="1"/>
          <p:nvPr/>
        </p:nvSpPr>
        <p:spPr>
          <a:xfrm>
            <a:off x="3740725" y="744325"/>
            <a:ext cx="5181900" cy="3755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400"/>
              </a:spcBef>
              <a:spcAft>
                <a:spcPts val="0"/>
              </a:spcAft>
              <a:buClr>
                <a:srgbClr val="FFFFFF"/>
              </a:buClr>
              <a:buSzPts val="1600"/>
              <a:buChar char="❏"/>
            </a:pPr>
            <a:r>
              <a:rPr lang="en-US" sz="1600">
                <a:solidFill>
                  <a:srgbClr val="FFFFFF"/>
                </a:solidFill>
              </a:rPr>
              <a:t>Genellikle tespit için dosya büyüklüğü gibi değişikliklere odaklanılır. </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US" sz="1600">
                <a:solidFill>
                  <a:srgbClr val="FFFFFF"/>
                </a:solidFill>
              </a:rPr>
              <a:t>Bununla birlikte stenografi sonrasında dosya boyutunu azaltmaya yönelik yöntemler var.</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US" sz="1600">
                <a:solidFill>
                  <a:srgbClr val="FFFFFF"/>
                </a:solidFill>
              </a:rPr>
              <a:t>Tespit için genellikle istatistiksel yöntemler tercih edilmektedir. </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US" sz="1600">
                <a:solidFill>
                  <a:srgbClr val="FFFFFF"/>
                </a:solidFill>
              </a:rPr>
              <a:t>Orjinal</a:t>
            </a:r>
            <a:r>
              <a:rPr lang="en-US" sz="1600">
                <a:solidFill>
                  <a:srgbClr val="FFFFFF"/>
                </a:solidFill>
              </a:rPr>
              <a:t> resmin kopyasına sahip olmak, büyük bir avantaj sağlar. </a:t>
            </a:r>
            <a:endParaRPr sz="1600">
              <a:solidFill>
                <a:srgbClr val="FFFFFF"/>
              </a:solidFill>
            </a:endParaRPr>
          </a:p>
          <a:p>
            <a:pPr indent="-330200" lvl="0" marL="457200" rtl="0" algn="l">
              <a:lnSpc>
                <a:spcPct val="150000"/>
              </a:lnSpc>
              <a:spcBef>
                <a:spcPts val="0"/>
              </a:spcBef>
              <a:spcAft>
                <a:spcPts val="0"/>
              </a:spcAft>
              <a:buClr>
                <a:srgbClr val="FFFFFF"/>
              </a:buClr>
              <a:buSzPts val="1600"/>
              <a:buChar char="❏"/>
            </a:pPr>
            <a:r>
              <a:rPr lang="en-US" sz="1600">
                <a:solidFill>
                  <a:srgbClr val="FFFFFF"/>
                </a:solidFill>
              </a:rPr>
              <a:t>Bazı durumlarda, az miktardaki bilgi, resmin büyük oranda bozulmasına neden olabilir.</a:t>
            </a:r>
            <a:endParaRPr sz="1600">
              <a:solidFill>
                <a:srgbClr val="FFFFFF"/>
              </a:solidFill>
            </a:endParaRPr>
          </a:p>
        </p:txBody>
      </p:sp>
      <p:pic>
        <p:nvPicPr>
          <p:cNvPr id="347" name="Google Shape;347;p14"/>
          <p:cNvPicPr preferRelativeResize="0"/>
          <p:nvPr/>
        </p:nvPicPr>
        <p:blipFill rotWithShape="1">
          <a:blip r:embed="rId3">
            <a:alphaModFix/>
          </a:blip>
          <a:srcRect b="0" l="24515" r="23246" t="0"/>
          <a:stretch/>
        </p:blipFill>
        <p:spPr>
          <a:xfrm>
            <a:off x="200400" y="900513"/>
            <a:ext cx="3540324" cy="3557864"/>
          </a:xfrm>
          <a:prstGeom prst="rect">
            <a:avLst/>
          </a:prstGeom>
          <a:noFill/>
          <a:ln>
            <a:noFill/>
          </a:ln>
        </p:spPr>
      </p:pic>
      <p:sp>
        <p:nvSpPr>
          <p:cNvPr id="348" name="Google Shape;348;p14"/>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Shutterstock</a:t>
            </a:r>
            <a:endParaRPr sz="1000">
              <a:solidFill>
                <a:srgbClr val="FFF2CC"/>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0"/>
          <p:cNvSpPr txBox="1"/>
          <p:nvPr>
            <p:ph type="title"/>
          </p:nvPr>
        </p:nvSpPr>
        <p:spPr>
          <a:xfrm>
            <a:off x="114225" y="-18550"/>
            <a:ext cx="87447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chemeClr val="lt1"/>
                </a:solidFill>
              </a:rPr>
              <a:t>İnsan gözü nereye kadar görebilir?</a:t>
            </a:r>
            <a:endParaRPr sz="2200">
              <a:solidFill>
                <a:srgbClr val="FFFFFF"/>
              </a:solidFill>
            </a:endParaRPr>
          </a:p>
        </p:txBody>
      </p:sp>
      <p:pic>
        <p:nvPicPr>
          <p:cNvPr id="677" name="Google Shape;677;p50"/>
          <p:cNvPicPr preferRelativeResize="0"/>
          <p:nvPr/>
        </p:nvPicPr>
        <p:blipFill>
          <a:blip r:embed="rId3">
            <a:alphaModFix/>
          </a:blip>
          <a:stretch>
            <a:fillRect/>
          </a:stretch>
        </p:blipFill>
        <p:spPr>
          <a:xfrm>
            <a:off x="152400" y="648650"/>
            <a:ext cx="8839204" cy="3694511"/>
          </a:xfrm>
          <a:prstGeom prst="rect">
            <a:avLst/>
          </a:prstGeom>
          <a:noFill/>
          <a:ln>
            <a:noFill/>
          </a:ln>
        </p:spPr>
      </p:pic>
      <p:sp>
        <p:nvSpPr>
          <p:cNvPr id="678" name="Google Shape;678;p50"/>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https://online-learning-college.com/</a:t>
            </a:r>
            <a:endParaRPr sz="1000">
              <a:solidFill>
                <a:srgbClr val="FFF2CC"/>
              </a:solidFill>
            </a:endParaRPr>
          </a:p>
        </p:txBody>
      </p:sp>
      <p:pic>
        <p:nvPicPr>
          <p:cNvPr id="679" name="Google Shape;679;p50"/>
          <p:cNvPicPr preferRelativeResize="0"/>
          <p:nvPr/>
        </p:nvPicPr>
        <p:blipFill rotWithShape="1">
          <a:blip r:embed="rId5">
            <a:alphaModFix/>
          </a:blip>
          <a:srcRect b="7160" l="6121" r="9795" t="7493"/>
          <a:stretch/>
        </p:blipFill>
        <p:spPr>
          <a:xfrm>
            <a:off x="3737850" y="2210175"/>
            <a:ext cx="612425" cy="413700"/>
          </a:xfrm>
          <a:prstGeom prst="rect">
            <a:avLst/>
          </a:prstGeom>
          <a:noFill/>
          <a:ln>
            <a:noFill/>
          </a:ln>
        </p:spPr>
      </p:pic>
      <p:pic>
        <p:nvPicPr>
          <p:cNvPr id="680" name="Google Shape;680;p50"/>
          <p:cNvPicPr preferRelativeResize="0"/>
          <p:nvPr/>
        </p:nvPicPr>
        <p:blipFill rotWithShape="1">
          <a:blip r:embed="rId6">
            <a:alphaModFix/>
          </a:blip>
          <a:srcRect b="8599" l="6169" r="3374" t="9807"/>
          <a:stretch/>
        </p:blipFill>
        <p:spPr>
          <a:xfrm>
            <a:off x="5099950" y="4343150"/>
            <a:ext cx="612425" cy="435297"/>
          </a:xfrm>
          <a:prstGeom prst="rect">
            <a:avLst/>
          </a:prstGeom>
          <a:noFill/>
          <a:ln>
            <a:noFill/>
          </a:ln>
        </p:spPr>
      </p:pic>
      <p:pic>
        <p:nvPicPr>
          <p:cNvPr id="681" name="Google Shape;681;p50"/>
          <p:cNvPicPr preferRelativeResize="0"/>
          <p:nvPr/>
        </p:nvPicPr>
        <p:blipFill rotWithShape="1">
          <a:blip r:embed="rId7">
            <a:alphaModFix/>
          </a:blip>
          <a:srcRect b="9167" l="17889" r="18875" t="7865"/>
          <a:stretch/>
        </p:blipFill>
        <p:spPr>
          <a:xfrm>
            <a:off x="5099951" y="1283524"/>
            <a:ext cx="612425" cy="550025"/>
          </a:xfrm>
          <a:prstGeom prst="rect">
            <a:avLst/>
          </a:prstGeom>
          <a:noFill/>
          <a:ln>
            <a:noFill/>
          </a:ln>
        </p:spPr>
      </p:pic>
      <p:pic>
        <p:nvPicPr>
          <p:cNvPr id="682" name="Google Shape;682;p50"/>
          <p:cNvPicPr preferRelativeResize="0"/>
          <p:nvPr/>
        </p:nvPicPr>
        <p:blipFill rotWithShape="1">
          <a:blip r:embed="rId8">
            <a:alphaModFix/>
          </a:blip>
          <a:srcRect b="16541" l="2649" r="4723" t="3356"/>
          <a:stretch/>
        </p:blipFill>
        <p:spPr>
          <a:xfrm>
            <a:off x="6491699" y="2199372"/>
            <a:ext cx="536448" cy="435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86" name="Shape 686"/>
        <p:cNvGrpSpPr/>
        <p:nvPr/>
      </p:nvGrpSpPr>
      <p:grpSpPr>
        <a:xfrm>
          <a:off x="0" y="0"/>
          <a:ext cx="0" cy="0"/>
          <a:chOff x="0" y="0"/>
          <a:chExt cx="0" cy="0"/>
        </a:xfrm>
      </p:grpSpPr>
      <p:sp>
        <p:nvSpPr>
          <p:cNvPr id="687" name="Google Shape;687;p51"/>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Filigran (watermark)</a:t>
            </a:r>
            <a:endParaRPr sz="2200">
              <a:solidFill>
                <a:srgbClr val="FFFFFF"/>
              </a:solidFill>
            </a:endParaRPr>
          </a:p>
        </p:txBody>
      </p:sp>
      <p:sp>
        <p:nvSpPr>
          <p:cNvPr id="688" name="Google Shape;688;p51"/>
          <p:cNvSpPr txBox="1"/>
          <p:nvPr/>
        </p:nvSpPr>
        <p:spPr>
          <a:xfrm>
            <a:off x="429425" y="744325"/>
            <a:ext cx="8418900" cy="3786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1400"/>
              </a:spcBef>
              <a:spcAft>
                <a:spcPts val="0"/>
              </a:spcAft>
              <a:buClr>
                <a:schemeClr val="dk1"/>
              </a:buClr>
              <a:buSzPts val="1600"/>
              <a:buChar char="❏"/>
            </a:pPr>
            <a:r>
              <a:rPr lang="en-US" sz="1800">
                <a:solidFill>
                  <a:schemeClr val="dk1"/>
                </a:solidFill>
              </a:rPr>
              <a:t>Dijital filigran, dijital içeriğe veri yerleştirme yöntemidir.</a:t>
            </a:r>
            <a:endParaRPr sz="18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800">
                <a:solidFill>
                  <a:schemeClr val="dk1"/>
                </a:solidFill>
              </a:rPr>
              <a:t>İçeriğin güvenilirliğini doğrulamak veya sahibini tanımlamak için kullanılır.</a:t>
            </a:r>
            <a:endParaRPr sz="18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800">
                <a:solidFill>
                  <a:schemeClr val="dk1"/>
                </a:solidFill>
              </a:rPr>
              <a:t>Filigranlar görünür veya görünmez olabilir.</a:t>
            </a:r>
            <a:endParaRPr sz="1800">
              <a:solidFill>
                <a:schemeClr val="dk1"/>
              </a:solidFill>
            </a:endParaRPr>
          </a:p>
          <a:p>
            <a:pPr indent="-330200" lvl="1" marL="914400" rtl="0" algn="l">
              <a:lnSpc>
                <a:spcPct val="150000"/>
              </a:lnSpc>
              <a:spcBef>
                <a:spcPts val="0"/>
              </a:spcBef>
              <a:spcAft>
                <a:spcPts val="0"/>
              </a:spcAft>
              <a:buClr>
                <a:schemeClr val="dk1"/>
              </a:buClr>
              <a:buSzPts val="1600"/>
              <a:buChar char="❏"/>
            </a:pPr>
            <a:r>
              <a:rPr lang="en-US" sz="1800">
                <a:solidFill>
                  <a:schemeClr val="dk1"/>
                </a:solidFill>
              </a:rPr>
              <a:t>Görünür filigran, logo veya metin şeklinde olabilir.</a:t>
            </a:r>
            <a:endParaRPr sz="1800">
              <a:solidFill>
                <a:schemeClr val="dk1"/>
              </a:solidFill>
            </a:endParaRPr>
          </a:p>
          <a:p>
            <a:pPr indent="-330200" lvl="1" marL="914400" rtl="0" algn="l">
              <a:lnSpc>
                <a:spcPct val="150000"/>
              </a:lnSpc>
              <a:spcBef>
                <a:spcPts val="0"/>
              </a:spcBef>
              <a:spcAft>
                <a:spcPts val="0"/>
              </a:spcAft>
              <a:buClr>
                <a:schemeClr val="dk1"/>
              </a:buClr>
              <a:buSzPts val="1600"/>
              <a:buChar char="❏"/>
            </a:pPr>
            <a:r>
              <a:rPr lang="en-US" sz="1800">
                <a:solidFill>
                  <a:schemeClr val="dk1"/>
                </a:solidFill>
              </a:rPr>
              <a:t>Görünmez filigran, görsel veya işitsel olarak algılanamaz.</a:t>
            </a:r>
            <a:endParaRPr sz="18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800">
                <a:solidFill>
                  <a:schemeClr val="dk1"/>
                </a:solidFill>
              </a:rPr>
              <a:t>Bir belgeye yerleştirilen filigran, dijital işlemler sırasında saldırıya uğrayabilir.</a:t>
            </a:r>
            <a:endParaRPr sz="1800">
              <a:solidFill>
                <a:schemeClr val="dk1"/>
              </a:solidFill>
            </a:endParaRPr>
          </a:p>
          <a:p>
            <a:pPr indent="-330200" lvl="1" marL="914400" rtl="0" algn="l">
              <a:lnSpc>
                <a:spcPct val="150000"/>
              </a:lnSpc>
              <a:spcBef>
                <a:spcPts val="0"/>
              </a:spcBef>
              <a:spcAft>
                <a:spcPts val="0"/>
              </a:spcAft>
              <a:buClr>
                <a:schemeClr val="dk1"/>
              </a:buClr>
              <a:buSzPts val="1600"/>
              <a:buChar char="❏"/>
            </a:pPr>
            <a:r>
              <a:rPr lang="en-US" sz="1800">
                <a:solidFill>
                  <a:schemeClr val="dk1"/>
                </a:solidFill>
              </a:rPr>
              <a:t>Manipülasyon bazen istemeden olur, örneğin düşük geçişli filtreleme veya gama düzeltme.</a:t>
            </a:r>
            <a:endParaRPr sz="1800">
              <a:solidFill>
                <a:schemeClr val="dk1"/>
              </a:solidFill>
            </a:endParaRPr>
          </a:p>
          <a:p>
            <a:pPr indent="-330200" lvl="1" marL="914400" rtl="0" algn="l">
              <a:lnSpc>
                <a:spcPct val="150000"/>
              </a:lnSpc>
              <a:spcBef>
                <a:spcPts val="0"/>
              </a:spcBef>
              <a:spcAft>
                <a:spcPts val="0"/>
              </a:spcAft>
              <a:buClr>
                <a:schemeClr val="dk1"/>
              </a:buClr>
              <a:buSzPts val="1600"/>
              <a:buChar char="❏"/>
            </a:pPr>
            <a:r>
              <a:rPr lang="en-US" sz="1800">
                <a:solidFill>
                  <a:schemeClr val="dk1"/>
                </a:solidFill>
              </a:rPr>
              <a:t>Kırpma gibi kasıtlı riskler de vardır.</a:t>
            </a:r>
            <a:endParaRPr sz="18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52"/>
          <p:cNvSpPr txBox="1"/>
          <p:nvPr>
            <p:ph type="title"/>
          </p:nvPr>
        </p:nvSpPr>
        <p:spPr>
          <a:xfrm>
            <a:off x="114225" y="-18550"/>
            <a:ext cx="8744700" cy="514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Filigran (watermark)</a:t>
            </a:r>
            <a:endParaRPr sz="2200">
              <a:solidFill>
                <a:srgbClr val="FFFFFF"/>
              </a:solidFill>
            </a:endParaRPr>
          </a:p>
        </p:txBody>
      </p:sp>
      <p:sp>
        <p:nvSpPr>
          <p:cNvPr id="694" name="Google Shape;694;p52"/>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alamy.com</a:t>
            </a:r>
            <a:r>
              <a:rPr lang="en-US" sz="1000">
                <a:solidFill>
                  <a:srgbClr val="FFF2CC"/>
                </a:solidFill>
              </a:rPr>
              <a:t> and </a:t>
            </a:r>
            <a:r>
              <a:rPr lang="en-US" sz="1000" u="sng">
                <a:solidFill>
                  <a:schemeClr val="hlink"/>
                </a:solidFill>
                <a:hlinkClick r:id="rId4"/>
              </a:rPr>
              <a:t>shutterstock.com</a:t>
            </a:r>
            <a:endParaRPr sz="1000">
              <a:solidFill>
                <a:srgbClr val="FFF2CC"/>
              </a:solidFill>
            </a:endParaRPr>
          </a:p>
        </p:txBody>
      </p:sp>
      <p:pic>
        <p:nvPicPr>
          <p:cNvPr id="695" name="Google Shape;695;p52"/>
          <p:cNvPicPr preferRelativeResize="0"/>
          <p:nvPr/>
        </p:nvPicPr>
        <p:blipFill>
          <a:blip r:embed="rId5">
            <a:alphaModFix/>
          </a:blip>
          <a:stretch>
            <a:fillRect/>
          </a:stretch>
        </p:blipFill>
        <p:spPr>
          <a:xfrm>
            <a:off x="152400" y="648650"/>
            <a:ext cx="2504978" cy="4029999"/>
          </a:xfrm>
          <a:prstGeom prst="rect">
            <a:avLst/>
          </a:prstGeom>
          <a:noFill/>
          <a:ln>
            <a:noFill/>
          </a:ln>
        </p:spPr>
      </p:pic>
      <p:pic>
        <p:nvPicPr>
          <p:cNvPr id="696" name="Google Shape;696;p52"/>
          <p:cNvPicPr preferRelativeResize="0"/>
          <p:nvPr/>
        </p:nvPicPr>
        <p:blipFill>
          <a:blip r:embed="rId6">
            <a:alphaModFix/>
          </a:blip>
          <a:stretch>
            <a:fillRect/>
          </a:stretch>
        </p:blipFill>
        <p:spPr>
          <a:xfrm>
            <a:off x="2809778" y="648650"/>
            <a:ext cx="2554266" cy="4029999"/>
          </a:xfrm>
          <a:prstGeom prst="rect">
            <a:avLst/>
          </a:prstGeom>
          <a:noFill/>
          <a:ln>
            <a:noFill/>
          </a:ln>
        </p:spPr>
      </p:pic>
      <p:pic>
        <p:nvPicPr>
          <p:cNvPr id="697" name="Google Shape;697;p52"/>
          <p:cNvPicPr preferRelativeResize="0"/>
          <p:nvPr/>
        </p:nvPicPr>
        <p:blipFill rotWithShape="1">
          <a:blip r:embed="rId7">
            <a:alphaModFix/>
          </a:blip>
          <a:srcRect b="9305" l="0" r="0" t="0"/>
          <a:stretch/>
        </p:blipFill>
        <p:spPr>
          <a:xfrm>
            <a:off x="5516450" y="648650"/>
            <a:ext cx="3475150" cy="2099863"/>
          </a:xfrm>
          <a:prstGeom prst="rect">
            <a:avLst/>
          </a:prstGeom>
          <a:noFill/>
          <a:ln>
            <a:noFill/>
          </a:ln>
        </p:spPr>
      </p:pic>
      <p:pic>
        <p:nvPicPr>
          <p:cNvPr id="698" name="Google Shape;698;p52"/>
          <p:cNvPicPr preferRelativeResize="0"/>
          <p:nvPr/>
        </p:nvPicPr>
        <p:blipFill>
          <a:blip r:embed="rId8">
            <a:alphaModFix/>
          </a:blip>
          <a:stretch>
            <a:fillRect/>
          </a:stretch>
        </p:blipFill>
        <p:spPr>
          <a:xfrm>
            <a:off x="5516450" y="2809100"/>
            <a:ext cx="3115150" cy="1816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2" name="Shape 702"/>
        <p:cNvGrpSpPr/>
        <p:nvPr/>
      </p:nvGrpSpPr>
      <p:grpSpPr>
        <a:xfrm>
          <a:off x="0" y="0"/>
          <a:ext cx="0" cy="0"/>
          <a:chOff x="0" y="0"/>
          <a:chExt cx="0" cy="0"/>
        </a:xfrm>
      </p:grpSpPr>
      <p:sp>
        <p:nvSpPr>
          <p:cNvPr id="703" name="Google Shape;703;p53"/>
          <p:cNvSpPr txBox="1"/>
          <p:nvPr>
            <p:ph type="title"/>
          </p:nvPr>
        </p:nvSpPr>
        <p:spPr>
          <a:xfrm>
            <a:off x="114225" y="-18550"/>
            <a:ext cx="8808300" cy="5337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US" sz="2200">
                <a:solidFill>
                  <a:schemeClr val="lt1"/>
                </a:solidFill>
              </a:rPr>
              <a:t>S</a:t>
            </a:r>
            <a:r>
              <a:rPr lang="en-US" sz="2200">
                <a:solidFill>
                  <a:schemeClr val="lt1"/>
                </a:solidFill>
              </a:rPr>
              <a:t>teganografi vs Filigran</a:t>
            </a:r>
            <a:endParaRPr sz="2200">
              <a:solidFill>
                <a:srgbClr val="FFFFFF"/>
              </a:solidFill>
            </a:endParaRPr>
          </a:p>
        </p:txBody>
      </p:sp>
      <p:graphicFrame>
        <p:nvGraphicFramePr>
          <p:cNvPr id="704" name="Google Shape;704;p53"/>
          <p:cNvGraphicFramePr/>
          <p:nvPr/>
        </p:nvGraphicFramePr>
        <p:xfrm>
          <a:off x="281838" y="730575"/>
          <a:ext cx="3000000" cy="3000000"/>
        </p:xfrm>
        <a:graphic>
          <a:graphicData uri="http://schemas.openxmlformats.org/drawingml/2006/table">
            <a:tbl>
              <a:tblPr>
                <a:noFill/>
                <a:tableStyleId>{12ECD222-FAF8-4935-BEEB-B2E351E83B65}</a:tableStyleId>
              </a:tblPr>
              <a:tblGrid>
                <a:gridCol w="1719200"/>
                <a:gridCol w="3392950"/>
                <a:gridCol w="3581175"/>
              </a:tblGrid>
              <a:tr h="381000">
                <a:tc>
                  <a:txBody>
                    <a:bodyPr/>
                    <a:lstStyle/>
                    <a:p>
                      <a:pPr indent="0" lvl="0" marL="0" rtl="0" algn="ctr">
                        <a:lnSpc>
                          <a:spcPct val="171429"/>
                        </a:lnSpc>
                        <a:spcBef>
                          <a:spcPts val="0"/>
                        </a:spcBef>
                        <a:spcAft>
                          <a:spcPts val="0"/>
                        </a:spcAft>
                        <a:buNone/>
                      </a:pPr>
                      <a:r>
                        <a:rPr b="1" lang="en-US" sz="1250">
                          <a:solidFill>
                            <a:srgbClr val="FFFFFF"/>
                          </a:solidFill>
                          <a:latin typeface="Roboto"/>
                          <a:ea typeface="Roboto"/>
                          <a:cs typeface="Roboto"/>
                          <a:sym typeface="Roboto"/>
                        </a:rPr>
                        <a:t>Özellik</a:t>
                      </a:r>
                      <a:endParaRPr b="1" sz="1250">
                        <a:solidFill>
                          <a:srgbClr val="FFFFFF"/>
                        </a:solidFill>
                        <a:latin typeface="Roboto"/>
                        <a:ea typeface="Roboto"/>
                        <a:cs typeface="Roboto"/>
                        <a:sym typeface="Roboto"/>
                      </a:endParaRPr>
                    </a:p>
                  </a:txBody>
                  <a:tcPr marT="91425" marB="91425" marR="91425" marL="9142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1"/>
                    </a:solidFill>
                  </a:tcPr>
                </a:tc>
                <a:tc>
                  <a:txBody>
                    <a:bodyPr/>
                    <a:lstStyle/>
                    <a:p>
                      <a:pPr indent="0" lvl="0" marL="0" rtl="0" algn="ctr">
                        <a:lnSpc>
                          <a:spcPct val="171429"/>
                        </a:lnSpc>
                        <a:spcBef>
                          <a:spcPts val="0"/>
                        </a:spcBef>
                        <a:spcAft>
                          <a:spcPts val="0"/>
                        </a:spcAft>
                        <a:buNone/>
                      </a:pPr>
                      <a:r>
                        <a:rPr b="1" lang="en-US" sz="1650">
                          <a:solidFill>
                            <a:srgbClr val="FFFFFF"/>
                          </a:solidFill>
                          <a:latin typeface="Roboto"/>
                          <a:ea typeface="Roboto"/>
                          <a:cs typeface="Roboto"/>
                          <a:sym typeface="Roboto"/>
                        </a:rPr>
                        <a:t>Steganografi</a:t>
                      </a:r>
                      <a:endParaRPr b="1" sz="1650">
                        <a:solidFill>
                          <a:srgbClr val="FFFFFF"/>
                        </a:solidFill>
                        <a:latin typeface="Roboto"/>
                        <a:ea typeface="Roboto"/>
                        <a:cs typeface="Roboto"/>
                        <a:sym typeface="Roboto"/>
                      </a:endParaRPr>
                    </a:p>
                  </a:txBody>
                  <a:tcPr marT="91425" marB="91425" marR="91425" marL="9142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lnSpc>
                          <a:spcPct val="171429"/>
                        </a:lnSpc>
                        <a:spcBef>
                          <a:spcPts val="0"/>
                        </a:spcBef>
                        <a:spcAft>
                          <a:spcPts val="0"/>
                        </a:spcAft>
                        <a:buNone/>
                      </a:pPr>
                      <a:r>
                        <a:rPr b="1" lang="en-US" sz="1650">
                          <a:solidFill>
                            <a:srgbClr val="FFFFFF"/>
                          </a:solidFill>
                          <a:latin typeface="Roboto"/>
                          <a:ea typeface="Roboto"/>
                          <a:cs typeface="Roboto"/>
                          <a:sym typeface="Roboto"/>
                        </a:rPr>
                        <a:t>Filigran</a:t>
                      </a:r>
                      <a:endParaRPr b="1" sz="1650">
                        <a:solidFill>
                          <a:srgbClr val="FFFFFF"/>
                        </a:solidFill>
                        <a:latin typeface="Roboto"/>
                        <a:ea typeface="Roboto"/>
                        <a:cs typeface="Roboto"/>
                        <a:sym typeface="Roboto"/>
                      </a:endParaRPr>
                    </a:p>
                  </a:txBody>
                  <a:tcPr marT="91425" marB="91425" marR="91425" marL="9142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r>
              <a:tr h="381000">
                <a:tc>
                  <a:txBody>
                    <a:bodyPr/>
                    <a:lstStyle/>
                    <a:p>
                      <a:pPr indent="0" lvl="0" marL="0" rtl="0" algn="l">
                        <a:lnSpc>
                          <a:spcPct val="171429"/>
                        </a:lnSpc>
                        <a:spcBef>
                          <a:spcPts val="0"/>
                        </a:spcBef>
                        <a:spcAft>
                          <a:spcPts val="0"/>
                        </a:spcAft>
                        <a:buNone/>
                      </a:pPr>
                      <a:r>
                        <a:rPr b="1" lang="en-US" sz="1250">
                          <a:solidFill>
                            <a:srgbClr val="FFFFFF"/>
                          </a:solidFill>
                          <a:latin typeface="Roboto"/>
                          <a:ea typeface="Roboto"/>
                          <a:cs typeface="Roboto"/>
                          <a:sym typeface="Roboto"/>
                        </a:rPr>
                        <a:t>Tanım</a:t>
                      </a:r>
                      <a:endParaRPr b="1" sz="1250">
                        <a:solidFill>
                          <a:srgbClr val="FFFFFF"/>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E3"/>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Dijital verilere gizli bilgi eklemek için kullanılan bir teknik.</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İçeriği korumak, doğrulamak veya telif hakkı yönetimi için kullanılan bir teknik.</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b="1" lang="en-US" sz="1250">
                          <a:solidFill>
                            <a:srgbClr val="FFFFFF"/>
                          </a:solidFill>
                          <a:latin typeface="Roboto"/>
                          <a:ea typeface="Roboto"/>
                          <a:cs typeface="Roboto"/>
                          <a:sym typeface="Roboto"/>
                        </a:rPr>
                        <a:t>Amaç Farkı</a:t>
                      </a:r>
                      <a:endParaRPr b="1" sz="1250">
                        <a:solidFill>
                          <a:srgbClr val="FFFFFF"/>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Gizli mesaj göndermek.</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İçeriği kötü niyetli kullanımdan korumak, yetkisiz kopyalamayı caydırmak.</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b="1" lang="en-US" sz="1250">
                          <a:solidFill>
                            <a:srgbClr val="FFFFFF"/>
                          </a:solidFill>
                          <a:latin typeface="Roboto"/>
                          <a:ea typeface="Roboto"/>
                          <a:cs typeface="Roboto"/>
                          <a:sym typeface="Roboto"/>
                        </a:rPr>
                        <a:t>Görünürlük</a:t>
                      </a:r>
                      <a:endParaRPr b="1" sz="1250">
                        <a:solidFill>
                          <a:srgbClr val="FFFFFF"/>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Gizli bilgi algılanamaz hale getirilir.</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Görünür filigranlar herkes tarafından görülebilir.</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b="1" lang="en-US" sz="1250">
                          <a:solidFill>
                            <a:srgbClr val="FFFFFF"/>
                          </a:solidFill>
                          <a:latin typeface="Roboto"/>
                          <a:ea typeface="Roboto"/>
                          <a:cs typeface="Roboto"/>
                          <a:sym typeface="Roboto"/>
                        </a:rPr>
                        <a:t>Robustluk ve Kırılganlık</a:t>
                      </a:r>
                      <a:endParaRPr b="1" sz="1250">
                        <a:solidFill>
                          <a:srgbClr val="FFFFFF"/>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Hassas manipülasyonlara karşı dirençli değil.</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Kasten ve kazara manipülasyonlara karşı dayanıklı olmalıdır. Kırılgan filigranlar minimal değişikliklerde dahi yok olabilir.</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b="1" lang="en-US" sz="1250">
                          <a:solidFill>
                            <a:srgbClr val="FFFFFF"/>
                          </a:solidFill>
                          <a:latin typeface="Roboto"/>
                          <a:ea typeface="Roboto"/>
                          <a:cs typeface="Roboto"/>
                          <a:sym typeface="Roboto"/>
                        </a:rPr>
                        <a:t>Kullanım Alanları</a:t>
                      </a:r>
                      <a:endParaRPr b="1" sz="1250">
                        <a:solidFill>
                          <a:srgbClr val="FFFFFF"/>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Gizli iletişim.</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İçerik koruması, doğrulama ve telif hakkı yönetimi.</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r h="381000">
                <a:tc>
                  <a:txBody>
                    <a:bodyPr/>
                    <a:lstStyle/>
                    <a:p>
                      <a:pPr indent="0" lvl="0" marL="0" rtl="0" algn="l">
                        <a:lnSpc>
                          <a:spcPct val="171429"/>
                        </a:lnSpc>
                        <a:spcBef>
                          <a:spcPts val="0"/>
                        </a:spcBef>
                        <a:spcAft>
                          <a:spcPts val="0"/>
                        </a:spcAft>
                        <a:buNone/>
                      </a:pPr>
                      <a:r>
                        <a:rPr b="1" lang="en-US" sz="1250">
                          <a:solidFill>
                            <a:srgbClr val="FFFFFF"/>
                          </a:solidFill>
                          <a:latin typeface="Roboto"/>
                          <a:ea typeface="Roboto"/>
                          <a:cs typeface="Roboto"/>
                          <a:sym typeface="Roboto"/>
                        </a:rPr>
                        <a:t>Süreç</a:t>
                      </a:r>
                      <a:endParaRPr b="1" sz="1250">
                        <a:solidFill>
                          <a:srgbClr val="FFFFFF"/>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chemeClr val="dk1"/>
                    </a:solidFill>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Mesajı, sadece hedef alıcı tarafından alınmak üzere saklar ve dış tarafların algılamasını engeller.</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150">
                          <a:solidFill>
                            <a:schemeClr val="dk1"/>
                          </a:solidFill>
                          <a:latin typeface="Roboto"/>
                          <a:ea typeface="Roboto"/>
                          <a:cs typeface="Roboto"/>
                          <a:sym typeface="Roboto"/>
                        </a:rPr>
                        <a:t>Dijital medya (video, fotoğraf, ses) korumak için veriyi gizler.</a:t>
                      </a:r>
                      <a:endParaRPr sz="1150">
                        <a:solidFill>
                          <a:schemeClr val="dk1"/>
                        </a:solidFill>
                        <a:latin typeface="Roboto"/>
                        <a:ea typeface="Roboto"/>
                        <a:cs typeface="Roboto"/>
                        <a:sym typeface="Roboto"/>
                      </a:endParaRPr>
                    </a:p>
                  </a:txBody>
                  <a:tcPr marT="91425" marB="91425" marR="91425" marL="91425"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8" name="Shape 708"/>
        <p:cNvGrpSpPr/>
        <p:nvPr/>
      </p:nvGrpSpPr>
      <p:grpSpPr>
        <a:xfrm>
          <a:off x="0" y="0"/>
          <a:ext cx="0" cy="0"/>
          <a:chOff x="0" y="0"/>
          <a:chExt cx="0" cy="0"/>
        </a:xfrm>
      </p:grpSpPr>
      <p:sp>
        <p:nvSpPr>
          <p:cNvPr id="709" name="Google Shape;709;p54"/>
          <p:cNvSpPr txBox="1"/>
          <p:nvPr>
            <p:ph type="title"/>
          </p:nvPr>
        </p:nvSpPr>
        <p:spPr>
          <a:xfrm>
            <a:off x="152275" y="-24750"/>
            <a:ext cx="87120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Parlaklık değeri üzerinden veri gizleme</a:t>
            </a:r>
            <a:endParaRPr sz="2200">
              <a:solidFill>
                <a:srgbClr val="FFFFFF"/>
              </a:solidFill>
            </a:endParaRPr>
          </a:p>
        </p:txBody>
      </p:sp>
      <p:sp>
        <p:nvSpPr>
          <p:cNvPr id="710" name="Google Shape;710;p54"/>
          <p:cNvSpPr txBox="1"/>
          <p:nvPr>
            <p:ph idx="1" type="body"/>
          </p:nvPr>
        </p:nvSpPr>
        <p:spPr>
          <a:xfrm>
            <a:off x="3082775" y="770800"/>
            <a:ext cx="6060900" cy="3914700"/>
          </a:xfrm>
          <a:prstGeom prst="rect">
            <a:avLst/>
          </a:prstGeom>
          <a:noFill/>
          <a:ln>
            <a:noFill/>
          </a:ln>
        </p:spPr>
        <p:txBody>
          <a:bodyPr anchorCtr="0" anchor="t" bIns="34275" lIns="68575" spcFirstLastPara="1" rIns="68575" wrap="square" tIns="34275">
            <a:normAutofit/>
          </a:bodyPr>
          <a:lstStyle/>
          <a:p>
            <a:pPr indent="-317500" lvl="0" marL="457200" rtl="0" algn="l">
              <a:lnSpc>
                <a:spcPct val="150000"/>
              </a:lnSpc>
              <a:spcBef>
                <a:spcPts val="1400"/>
              </a:spcBef>
              <a:spcAft>
                <a:spcPts val="0"/>
              </a:spcAft>
              <a:buClr>
                <a:srgbClr val="FFFFFF"/>
              </a:buClr>
              <a:buSzPts val="1400"/>
              <a:buChar char="❏"/>
            </a:pPr>
            <a:r>
              <a:rPr lang="en-US">
                <a:solidFill>
                  <a:srgbClr val="FFFFFF"/>
                </a:solidFill>
              </a:rPr>
              <a:t>Metin resim üzerine kaydedilir ve parlaklık değeri değiştirilerek görünmez hale getirilir.</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US">
                <a:solidFill>
                  <a:srgbClr val="FFFFFF"/>
                </a:solidFill>
              </a:rPr>
              <a:t>Yazılı metinlerin gizlenmesi için uygundur.</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US">
                <a:solidFill>
                  <a:schemeClr val="lt1"/>
                </a:solidFill>
              </a:rPr>
              <a:t>Küçük boyutlu veri gizleme için uygundur.</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US">
                <a:solidFill>
                  <a:srgbClr val="FFFFFF"/>
                </a:solidFill>
              </a:rPr>
              <a:t>Genelde arka planı beyaz ve siyah olan resimler tercih edilir.</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US">
                <a:solidFill>
                  <a:srgbClr val="FFFFFF"/>
                </a:solidFill>
              </a:rPr>
              <a:t>Resmin boyutunda büyük değişiklikler olmaz.</a:t>
            </a:r>
            <a:endParaRPr>
              <a:solidFill>
                <a:srgbClr val="FFFFFF"/>
              </a:solidFill>
            </a:endParaRPr>
          </a:p>
          <a:p>
            <a:pPr indent="-317500" lvl="0" marL="457200" rtl="0" algn="l">
              <a:lnSpc>
                <a:spcPct val="150000"/>
              </a:lnSpc>
              <a:spcBef>
                <a:spcPts val="0"/>
              </a:spcBef>
              <a:spcAft>
                <a:spcPts val="0"/>
              </a:spcAft>
              <a:buClr>
                <a:srgbClr val="FFFFFF"/>
              </a:buClr>
              <a:buSzPts val="1400"/>
              <a:buChar char="❏"/>
            </a:pPr>
            <a:r>
              <a:rPr lang="en-US">
                <a:solidFill>
                  <a:srgbClr val="FFFFFF"/>
                </a:solidFill>
              </a:rPr>
              <a:t>Resmin orjinali elimizde varsa yakalaması daha kolaydır.</a:t>
            </a:r>
            <a:endParaRPr>
              <a:solidFill>
                <a:srgbClr val="FFFFFF"/>
              </a:solidFill>
            </a:endParaRPr>
          </a:p>
        </p:txBody>
      </p:sp>
      <p:pic>
        <p:nvPicPr>
          <p:cNvPr id="711" name="Google Shape;711;p54"/>
          <p:cNvPicPr preferRelativeResize="0"/>
          <p:nvPr/>
        </p:nvPicPr>
        <p:blipFill>
          <a:blip r:embed="rId3">
            <a:alphaModFix/>
          </a:blip>
          <a:stretch>
            <a:fillRect/>
          </a:stretch>
        </p:blipFill>
        <p:spPr>
          <a:xfrm>
            <a:off x="218000" y="654738"/>
            <a:ext cx="2508474" cy="1957832"/>
          </a:xfrm>
          <a:prstGeom prst="rect">
            <a:avLst/>
          </a:prstGeom>
          <a:noFill/>
          <a:ln>
            <a:noFill/>
          </a:ln>
        </p:spPr>
      </p:pic>
      <p:pic>
        <p:nvPicPr>
          <p:cNvPr id="712" name="Google Shape;712;p54"/>
          <p:cNvPicPr preferRelativeResize="0"/>
          <p:nvPr/>
        </p:nvPicPr>
        <p:blipFill>
          <a:blip r:embed="rId4">
            <a:alphaModFix/>
          </a:blip>
          <a:stretch>
            <a:fillRect/>
          </a:stretch>
        </p:blipFill>
        <p:spPr>
          <a:xfrm>
            <a:off x="218000" y="2753275"/>
            <a:ext cx="2541750" cy="1905875"/>
          </a:xfrm>
          <a:prstGeom prst="rect">
            <a:avLst/>
          </a:prstGeom>
          <a:noFill/>
          <a:ln>
            <a:noFill/>
          </a:ln>
        </p:spPr>
      </p:pic>
      <p:sp>
        <p:nvSpPr>
          <p:cNvPr id="713" name="Google Shape;713;p54"/>
          <p:cNvSpPr/>
          <p:nvPr/>
        </p:nvSpPr>
        <p:spPr>
          <a:xfrm>
            <a:off x="977025" y="2753275"/>
            <a:ext cx="1413300" cy="4932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7" name="Shape 717"/>
        <p:cNvGrpSpPr/>
        <p:nvPr/>
      </p:nvGrpSpPr>
      <p:grpSpPr>
        <a:xfrm>
          <a:off x="0" y="0"/>
          <a:ext cx="0" cy="0"/>
          <a:chOff x="0" y="0"/>
          <a:chExt cx="0" cy="0"/>
        </a:xfrm>
      </p:grpSpPr>
      <p:sp>
        <p:nvSpPr>
          <p:cNvPr id="718" name="Google Shape;718;p55"/>
          <p:cNvSpPr txBox="1"/>
          <p:nvPr>
            <p:ph type="title"/>
          </p:nvPr>
        </p:nvSpPr>
        <p:spPr>
          <a:xfrm>
            <a:off x="152275" y="-24750"/>
            <a:ext cx="87120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Parlaklık değeri üzerinden veri gizleme</a:t>
            </a:r>
            <a:endParaRPr sz="2200">
              <a:solidFill>
                <a:srgbClr val="FFFFFF"/>
              </a:solidFill>
            </a:endParaRPr>
          </a:p>
        </p:txBody>
      </p:sp>
      <p:pic>
        <p:nvPicPr>
          <p:cNvPr id="719" name="Google Shape;719;p55"/>
          <p:cNvPicPr preferRelativeResize="0"/>
          <p:nvPr/>
        </p:nvPicPr>
        <p:blipFill>
          <a:blip r:embed="rId3">
            <a:alphaModFix/>
          </a:blip>
          <a:stretch>
            <a:fillRect/>
          </a:stretch>
        </p:blipFill>
        <p:spPr>
          <a:xfrm>
            <a:off x="218000" y="654738"/>
            <a:ext cx="2508474" cy="1957832"/>
          </a:xfrm>
          <a:prstGeom prst="rect">
            <a:avLst/>
          </a:prstGeom>
          <a:noFill/>
          <a:ln>
            <a:noFill/>
          </a:ln>
        </p:spPr>
      </p:pic>
      <p:pic>
        <p:nvPicPr>
          <p:cNvPr id="720" name="Google Shape;720;p55"/>
          <p:cNvPicPr preferRelativeResize="0"/>
          <p:nvPr/>
        </p:nvPicPr>
        <p:blipFill>
          <a:blip r:embed="rId4">
            <a:alphaModFix/>
          </a:blip>
          <a:stretch>
            <a:fillRect/>
          </a:stretch>
        </p:blipFill>
        <p:spPr>
          <a:xfrm>
            <a:off x="218000" y="2753275"/>
            <a:ext cx="2541750" cy="1905875"/>
          </a:xfrm>
          <a:prstGeom prst="rect">
            <a:avLst/>
          </a:prstGeom>
          <a:noFill/>
          <a:ln>
            <a:noFill/>
          </a:ln>
        </p:spPr>
      </p:pic>
      <p:pic>
        <p:nvPicPr>
          <p:cNvPr id="721" name="Google Shape;721;p55"/>
          <p:cNvPicPr preferRelativeResize="0"/>
          <p:nvPr/>
        </p:nvPicPr>
        <p:blipFill>
          <a:blip r:embed="rId5">
            <a:alphaModFix/>
          </a:blip>
          <a:stretch>
            <a:fillRect/>
          </a:stretch>
        </p:blipFill>
        <p:spPr>
          <a:xfrm>
            <a:off x="2879350" y="666450"/>
            <a:ext cx="3385283" cy="1905874"/>
          </a:xfrm>
          <a:prstGeom prst="rect">
            <a:avLst/>
          </a:prstGeom>
          <a:noFill/>
          <a:ln>
            <a:noFill/>
          </a:ln>
        </p:spPr>
      </p:pic>
      <p:pic>
        <p:nvPicPr>
          <p:cNvPr id="722" name="Google Shape;722;p55"/>
          <p:cNvPicPr preferRelativeResize="0"/>
          <p:nvPr/>
        </p:nvPicPr>
        <p:blipFill>
          <a:blip r:embed="rId6">
            <a:alphaModFix/>
          </a:blip>
          <a:stretch>
            <a:fillRect/>
          </a:stretch>
        </p:blipFill>
        <p:spPr>
          <a:xfrm>
            <a:off x="2879350" y="2724725"/>
            <a:ext cx="3385298" cy="1905874"/>
          </a:xfrm>
          <a:prstGeom prst="rect">
            <a:avLst/>
          </a:prstGeom>
          <a:noFill/>
          <a:ln>
            <a:noFill/>
          </a:ln>
        </p:spPr>
      </p:pic>
      <p:pic>
        <p:nvPicPr>
          <p:cNvPr id="723" name="Google Shape;723;p55"/>
          <p:cNvPicPr preferRelativeResize="0"/>
          <p:nvPr/>
        </p:nvPicPr>
        <p:blipFill>
          <a:blip r:embed="rId7">
            <a:alphaModFix/>
          </a:blip>
          <a:stretch>
            <a:fillRect/>
          </a:stretch>
        </p:blipFill>
        <p:spPr>
          <a:xfrm>
            <a:off x="6340075" y="635525"/>
            <a:ext cx="2754200" cy="1957825"/>
          </a:xfrm>
          <a:prstGeom prst="rect">
            <a:avLst/>
          </a:prstGeom>
          <a:noFill/>
          <a:ln>
            <a:noFill/>
          </a:ln>
        </p:spPr>
      </p:pic>
      <p:pic>
        <p:nvPicPr>
          <p:cNvPr id="724" name="Google Shape;724;p55"/>
          <p:cNvPicPr preferRelativeResize="0"/>
          <p:nvPr/>
        </p:nvPicPr>
        <p:blipFill rotWithShape="1">
          <a:blip r:embed="rId8">
            <a:alphaModFix/>
          </a:blip>
          <a:srcRect b="0" l="0" r="9682" t="0"/>
          <a:stretch/>
        </p:blipFill>
        <p:spPr>
          <a:xfrm>
            <a:off x="6340075" y="2714825"/>
            <a:ext cx="2754200" cy="1905876"/>
          </a:xfrm>
          <a:prstGeom prst="rect">
            <a:avLst/>
          </a:prstGeom>
          <a:noFill/>
          <a:ln>
            <a:noFill/>
          </a:ln>
        </p:spPr>
      </p:pic>
      <p:sp>
        <p:nvSpPr>
          <p:cNvPr id="725" name="Google Shape;725;p55"/>
          <p:cNvSpPr/>
          <p:nvPr/>
        </p:nvSpPr>
        <p:spPr>
          <a:xfrm>
            <a:off x="977025" y="2753275"/>
            <a:ext cx="1413300" cy="4932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6" name="Google Shape;726;p55"/>
          <p:cNvSpPr/>
          <p:nvPr/>
        </p:nvSpPr>
        <p:spPr>
          <a:xfrm>
            <a:off x="5643850" y="3180750"/>
            <a:ext cx="620700" cy="4932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55"/>
          <p:cNvSpPr/>
          <p:nvPr/>
        </p:nvSpPr>
        <p:spPr>
          <a:xfrm>
            <a:off x="7532100" y="3968675"/>
            <a:ext cx="1413300" cy="4932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1" name="Shape 731"/>
        <p:cNvGrpSpPr/>
        <p:nvPr/>
      </p:nvGrpSpPr>
      <p:grpSpPr>
        <a:xfrm>
          <a:off x="0" y="0"/>
          <a:ext cx="0" cy="0"/>
          <a:chOff x="0" y="0"/>
          <a:chExt cx="0" cy="0"/>
        </a:xfrm>
      </p:grpSpPr>
      <p:sp>
        <p:nvSpPr>
          <p:cNvPr id="732" name="Google Shape;732;p56"/>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GIMP ile veri gizleme</a:t>
            </a:r>
            <a:endParaRPr sz="2200">
              <a:solidFill>
                <a:srgbClr val="FFFFFF"/>
              </a:solidFill>
            </a:endParaRPr>
          </a:p>
        </p:txBody>
      </p:sp>
      <p:pic>
        <p:nvPicPr>
          <p:cNvPr descr="For http://null-byte.wonderhowto.com" id="733" name="Google Shape;733;p56" title="How to Hide Text in Images with Steganography">
            <a:hlinkClick r:id="rId3"/>
          </p:cNvPr>
          <p:cNvPicPr preferRelativeResize="0"/>
          <p:nvPr/>
        </p:nvPicPr>
        <p:blipFill>
          <a:blip r:embed="rId4">
            <a:alphaModFix/>
          </a:blip>
          <a:stretch>
            <a:fillRect/>
          </a:stretch>
        </p:blipFill>
        <p:spPr>
          <a:xfrm>
            <a:off x="785950" y="750313"/>
            <a:ext cx="6964300" cy="3917425"/>
          </a:xfrm>
          <a:prstGeom prst="rect">
            <a:avLst/>
          </a:prstGeom>
          <a:noFill/>
          <a:ln>
            <a:noFill/>
          </a:ln>
        </p:spPr>
      </p:pic>
      <p:sp>
        <p:nvSpPr>
          <p:cNvPr id="734" name="Google Shape;734;p56"/>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Video </a:t>
            </a:r>
            <a:r>
              <a:rPr lang="en-US" sz="1000">
                <a:solidFill>
                  <a:srgbClr val="FFF2CC"/>
                </a:solidFill>
              </a:rPr>
              <a:t>by</a:t>
            </a:r>
            <a:r>
              <a:rPr lang="en-US" sz="1000">
                <a:solidFill>
                  <a:srgbClr val="FFF2CC"/>
                </a:solidFill>
              </a:rPr>
              <a:t> </a:t>
            </a:r>
            <a:r>
              <a:rPr lang="en-US" sz="1000">
                <a:solidFill>
                  <a:srgbClr val="FFF2CC"/>
                </a:solidFill>
              </a:rPr>
              <a:t>NullByteWht</a:t>
            </a:r>
            <a:r>
              <a:rPr lang="en-US" sz="1000">
                <a:solidFill>
                  <a:srgbClr val="FFF2CC"/>
                </a:solidFill>
              </a:rPr>
              <a:t> from </a:t>
            </a:r>
            <a:r>
              <a:rPr lang="en-US" sz="1000">
                <a:solidFill>
                  <a:srgbClr val="FFF2CC"/>
                </a:solidFill>
              </a:rPr>
              <a:t>How to </a:t>
            </a:r>
            <a:r>
              <a:rPr lang="en-US" sz="1000" u="sng">
                <a:solidFill>
                  <a:schemeClr val="hlink"/>
                </a:solidFill>
                <a:hlinkClick r:id="rId5"/>
              </a:rPr>
              <a:t>Hide Text in Images with Steganography</a:t>
            </a:r>
            <a:endParaRPr sz="1000">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000"/>
                                        <p:tgtEl>
                                          <p:spTgt spid="7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57"/>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GIMP ile veri gizleme</a:t>
            </a:r>
            <a:endParaRPr sz="2200">
              <a:solidFill>
                <a:srgbClr val="FFFFFF"/>
              </a:solidFill>
            </a:endParaRPr>
          </a:p>
        </p:txBody>
      </p:sp>
      <p:sp>
        <p:nvSpPr>
          <p:cNvPr id="740" name="Google Shape;740;p57"/>
          <p:cNvSpPr txBox="1"/>
          <p:nvPr/>
        </p:nvSpPr>
        <p:spPr>
          <a:xfrm>
            <a:off x="275075" y="663975"/>
            <a:ext cx="8688600" cy="39867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SzPts val="1300"/>
              <a:buChar char="❏"/>
            </a:pPr>
            <a:r>
              <a:rPr lang="en-US" sz="1300"/>
              <a:t>GIMP'te resminizi açın.</a:t>
            </a:r>
            <a:endParaRPr sz="1300"/>
          </a:p>
          <a:p>
            <a:pPr indent="-311150" lvl="0" marL="457200" rtl="0" algn="l">
              <a:lnSpc>
                <a:spcPct val="150000"/>
              </a:lnSpc>
              <a:spcBef>
                <a:spcPts val="0"/>
              </a:spcBef>
              <a:spcAft>
                <a:spcPts val="0"/>
              </a:spcAft>
              <a:buSzPts val="1300"/>
              <a:buChar char="❏"/>
            </a:pPr>
            <a:r>
              <a:rPr lang="en-US" sz="1300"/>
              <a:t>Windows &gt; Dockable Dialogs &gt; Palettes'e tıklayın. </a:t>
            </a:r>
            <a:endParaRPr sz="1300"/>
          </a:p>
          <a:p>
            <a:pPr indent="-311150" lvl="0" marL="457200" rtl="0" algn="l">
              <a:lnSpc>
                <a:spcPct val="150000"/>
              </a:lnSpc>
              <a:spcBef>
                <a:spcPts val="0"/>
              </a:spcBef>
              <a:spcAft>
                <a:spcPts val="0"/>
              </a:spcAft>
              <a:buSzPts val="1300"/>
              <a:buChar char="❏"/>
            </a:pPr>
            <a:r>
              <a:rPr lang="en-US" sz="1300"/>
              <a:t>Sol alttaki boş belge simgesine tıklayarak yeni bir Palet ekleyin.</a:t>
            </a:r>
            <a:endParaRPr sz="1300"/>
          </a:p>
          <a:p>
            <a:pPr indent="-311150" lvl="0" marL="457200" rtl="0" algn="l">
              <a:lnSpc>
                <a:spcPct val="150000"/>
              </a:lnSpc>
              <a:spcBef>
                <a:spcPts val="0"/>
              </a:spcBef>
              <a:spcAft>
                <a:spcPts val="0"/>
              </a:spcAft>
              <a:buSzPts val="1300"/>
              <a:buChar char="❏"/>
            </a:pPr>
            <a:r>
              <a:rPr lang="en-US" sz="1300"/>
              <a:t>Sağ tıklayarak ön plandan 8 yeni renk ekleyin.</a:t>
            </a:r>
            <a:endParaRPr sz="1300"/>
          </a:p>
          <a:p>
            <a:pPr indent="-311150" lvl="0" marL="457200" rtl="0" algn="l">
              <a:lnSpc>
                <a:spcPct val="150000"/>
              </a:lnSpc>
              <a:spcBef>
                <a:spcPts val="0"/>
              </a:spcBef>
              <a:spcAft>
                <a:spcPts val="0"/>
              </a:spcAft>
              <a:buSzPts val="1300"/>
              <a:buChar char="❏"/>
            </a:pPr>
            <a:r>
              <a:rPr lang="en-US" sz="1300"/>
              <a:t>Sırayla renkler: ff0000:00ff00:0000ff:ffff00:ff00ff:00ffff:ffffff:000000</a:t>
            </a:r>
            <a:endParaRPr sz="1300"/>
          </a:p>
          <a:p>
            <a:pPr indent="-311150" lvl="0" marL="457200" rtl="0" algn="l">
              <a:lnSpc>
                <a:spcPct val="150000"/>
              </a:lnSpc>
              <a:spcBef>
                <a:spcPts val="0"/>
              </a:spcBef>
              <a:spcAft>
                <a:spcPts val="0"/>
              </a:spcAft>
              <a:buSzPts val="1300"/>
              <a:buChar char="❏"/>
            </a:pPr>
            <a:r>
              <a:rPr lang="en-US" sz="1300"/>
              <a:t>Image &gt; Mode &gt; Indexed'e tıklayın. Paletimizi kullanın.</a:t>
            </a:r>
            <a:endParaRPr sz="1300"/>
          </a:p>
          <a:p>
            <a:pPr indent="-311150" lvl="0" marL="457200" rtl="0" algn="l">
              <a:lnSpc>
                <a:spcPct val="150000"/>
              </a:lnSpc>
              <a:spcBef>
                <a:spcPts val="0"/>
              </a:spcBef>
              <a:spcAft>
                <a:spcPts val="0"/>
              </a:spcAft>
              <a:buSzPts val="1300"/>
              <a:buChar char="❏"/>
            </a:pPr>
            <a:r>
              <a:rPr lang="en-US" sz="1300"/>
              <a:t>Windows &gt; Dockable Dialogs &gt; Colormap'e tıklayın.</a:t>
            </a:r>
            <a:endParaRPr sz="1300"/>
          </a:p>
          <a:p>
            <a:pPr indent="-311150" lvl="0" marL="457200" rtl="0" algn="l">
              <a:lnSpc>
                <a:spcPct val="150000"/>
              </a:lnSpc>
              <a:spcBef>
                <a:spcPts val="0"/>
              </a:spcBef>
              <a:spcAft>
                <a:spcPts val="0"/>
              </a:spcAft>
              <a:buSzPts val="1300"/>
              <a:buChar char="❏"/>
            </a:pPr>
            <a:r>
              <a:rPr lang="en-US" sz="1300"/>
              <a:t>Her rengin FF'sini 02 ile değiştirin. Resim neredeyse siyah olmalıdır.</a:t>
            </a:r>
            <a:endParaRPr sz="1300"/>
          </a:p>
          <a:p>
            <a:pPr indent="-311150" lvl="0" marL="457200" rtl="0" algn="l">
              <a:lnSpc>
                <a:spcPct val="150000"/>
              </a:lnSpc>
              <a:spcBef>
                <a:spcPts val="0"/>
              </a:spcBef>
              <a:spcAft>
                <a:spcPts val="0"/>
              </a:spcAft>
              <a:buSzPts val="1300"/>
              <a:buChar char="❏"/>
            </a:pPr>
            <a:r>
              <a:rPr lang="en-US" sz="1300"/>
              <a:t>Şimdi Image &gt; Mode &gt; RGB'ye tıklayın.</a:t>
            </a:r>
            <a:endParaRPr sz="1300"/>
          </a:p>
          <a:p>
            <a:pPr indent="-311150" lvl="0" marL="457200" rtl="0" algn="l">
              <a:lnSpc>
                <a:spcPct val="150000"/>
              </a:lnSpc>
              <a:spcBef>
                <a:spcPts val="0"/>
              </a:spcBef>
              <a:spcAft>
                <a:spcPts val="0"/>
              </a:spcAft>
              <a:buSzPts val="1300"/>
              <a:buChar char="❏"/>
            </a:pPr>
            <a:r>
              <a:rPr lang="en-US" sz="1300"/>
              <a:t>İkinci bir resim açın ve ilk yaptığımız resmi içine yapıştırın.</a:t>
            </a:r>
            <a:endParaRPr sz="1300"/>
          </a:p>
          <a:p>
            <a:pPr indent="-311150" lvl="0" marL="457200" rtl="0" algn="l">
              <a:lnSpc>
                <a:spcPct val="150000"/>
              </a:lnSpc>
              <a:spcBef>
                <a:spcPts val="0"/>
              </a:spcBef>
              <a:spcAft>
                <a:spcPts val="0"/>
              </a:spcAft>
              <a:buSzPts val="1300"/>
              <a:buChar char="❏"/>
            </a:pPr>
            <a:r>
              <a:rPr lang="en-US" sz="1300"/>
              <a:t>GIMP araç çubuğunda, resmi sabitleyin ve mod menüsünden Difference'i seçin.</a:t>
            </a:r>
            <a:endParaRPr sz="1300"/>
          </a:p>
          <a:p>
            <a:pPr indent="-311150" lvl="0" marL="457200" rtl="0" algn="l">
              <a:lnSpc>
                <a:spcPct val="150000"/>
              </a:lnSpc>
              <a:spcBef>
                <a:spcPts val="0"/>
              </a:spcBef>
              <a:spcAft>
                <a:spcPts val="0"/>
              </a:spcAft>
              <a:buSzPts val="1300"/>
              <a:buChar char="❏"/>
            </a:pPr>
            <a:r>
              <a:rPr lang="en-US" sz="1300"/>
              <a:t>Image &gt; Flatten Image'e tıklayın.</a:t>
            </a:r>
            <a:endParaRPr sz="1300"/>
          </a:p>
          <a:p>
            <a:pPr indent="-311150" lvl="0" marL="457200" rtl="0" algn="l">
              <a:lnSpc>
                <a:spcPct val="150000"/>
              </a:lnSpc>
              <a:spcBef>
                <a:spcPts val="0"/>
              </a:spcBef>
              <a:spcAft>
                <a:spcPts val="0"/>
              </a:spcAft>
              <a:buSzPts val="1300"/>
              <a:buChar char="❏"/>
            </a:pPr>
            <a:r>
              <a:rPr lang="en-US" sz="1300"/>
              <a:t>Sıkıştırılmamış bir PNG dosyası olarak kaydedin.</a:t>
            </a:r>
            <a:endParaRPr sz="13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4" name="Shape 744"/>
        <p:cNvGrpSpPr/>
        <p:nvPr/>
      </p:nvGrpSpPr>
      <p:grpSpPr>
        <a:xfrm>
          <a:off x="0" y="0"/>
          <a:ext cx="0" cy="0"/>
          <a:chOff x="0" y="0"/>
          <a:chExt cx="0" cy="0"/>
        </a:xfrm>
      </p:grpSpPr>
      <p:sp>
        <p:nvSpPr>
          <p:cNvPr id="745" name="Google Shape;745;p58"/>
          <p:cNvSpPr txBox="1"/>
          <p:nvPr>
            <p:ph idx="1" type="body"/>
          </p:nvPr>
        </p:nvSpPr>
        <p:spPr>
          <a:xfrm>
            <a:off x="4742750" y="1143375"/>
            <a:ext cx="4131600" cy="3542100"/>
          </a:xfrm>
          <a:prstGeom prst="rect">
            <a:avLst/>
          </a:prstGeom>
          <a:noFill/>
          <a:ln>
            <a:noFill/>
          </a:ln>
        </p:spPr>
        <p:txBody>
          <a:bodyPr anchorCtr="0" anchor="t" bIns="34275" lIns="68575" spcFirstLastPara="1" rIns="68575" wrap="square" tIns="34275">
            <a:normAutofit/>
          </a:bodyPr>
          <a:lstStyle/>
          <a:p>
            <a:pPr indent="-330200" lvl="0" marL="457200" rtl="0" algn="l">
              <a:lnSpc>
                <a:spcPct val="150000"/>
              </a:lnSpc>
              <a:spcBef>
                <a:spcPts val="0"/>
              </a:spcBef>
              <a:spcAft>
                <a:spcPts val="0"/>
              </a:spcAft>
              <a:buClr>
                <a:srgbClr val="FFFFFF"/>
              </a:buClr>
              <a:buSzPts val="1600"/>
              <a:buChar char="❏"/>
            </a:pPr>
            <a:r>
              <a:rPr lang="en-US" sz="1600">
                <a:solidFill>
                  <a:schemeClr val="lt1"/>
                </a:solidFill>
              </a:rPr>
              <a:t>R</a:t>
            </a:r>
            <a:r>
              <a:rPr lang="en-US" sz="1600">
                <a:solidFill>
                  <a:schemeClr val="lt1"/>
                </a:solidFill>
              </a:rPr>
              <a:t>esim içerisine parlaklık değerini değiştirerek veri gizleyin. </a:t>
            </a:r>
            <a:endParaRPr sz="1600">
              <a:solidFill>
                <a:schemeClr val="lt1"/>
              </a:solidFill>
            </a:endParaRPr>
          </a:p>
          <a:p>
            <a:pPr indent="-330200" lvl="0" marL="457200" rtl="0" algn="l">
              <a:lnSpc>
                <a:spcPct val="150000"/>
              </a:lnSpc>
              <a:spcBef>
                <a:spcPts val="0"/>
              </a:spcBef>
              <a:spcAft>
                <a:spcPts val="0"/>
              </a:spcAft>
              <a:buClr>
                <a:srgbClr val="FFFFFF"/>
              </a:buClr>
              <a:buSzPts val="1600"/>
              <a:buChar char="❏"/>
            </a:pPr>
            <a:r>
              <a:rPr lang="en-US" sz="1600">
                <a:solidFill>
                  <a:schemeClr val="lt1"/>
                </a:solidFill>
              </a:rPr>
              <a:t>Gimp veya paint kullanabilirsiniz. </a:t>
            </a:r>
            <a:endParaRPr sz="1600">
              <a:solidFill>
                <a:schemeClr val="lt1"/>
              </a:solidFill>
            </a:endParaRPr>
          </a:p>
          <a:p>
            <a:pPr indent="-330200" lvl="0" marL="457200" rtl="0" algn="l">
              <a:lnSpc>
                <a:spcPct val="150000"/>
              </a:lnSpc>
              <a:spcBef>
                <a:spcPts val="0"/>
              </a:spcBef>
              <a:spcAft>
                <a:spcPts val="0"/>
              </a:spcAft>
              <a:buClr>
                <a:schemeClr val="lt1"/>
              </a:buClr>
              <a:buSzPts val="1600"/>
              <a:buChar char="❏"/>
            </a:pPr>
            <a:r>
              <a:rPr lang="en-US" sz="1600">
                <a:solidFill>
                  <a:schemeClr val="lt1"/>
                </a:solidFill>
              </a:rPr>
              <a:t>Aşağıdaki adımları takip edebilirsiniz.</a:t>
            </a:r>
            <a:endParaRPr sz="1600">
              <a:solidFill>
                <a:schemeClr val="lt1"/>
              </a:solidFill>
            </a:endParaRPr>
          </a:p>
          <a:p>
            <a:pPr indent="-330200" lvl="0" marL="457200" rtl="0" algn="l">
              <a:lnSpc>
                <a:spcPct val="150000"/>
              </a:lnSpc>
              <a:spcBef>
                <a:spcPts val="0"/>
              </a:spcBef>
              <a:spcAft>
                <a:spcPts val="0"/>
              </a:spcAft>
              <a:buClr>
                <a:srgbClr val="FFFFFF"/>
              </a:buClr>
              <a:buSzPts val="1600"/>
              <a:buChar char="❏"/>
            </a:pPr>
            <a:r>
              <a:rPr lang="en-US" sz="1600">
                <a:solidFill>
                  <a:schemeClr val="lt1"/>
                </a:solidFill>
              </a:rPr>
              <a:t>Resmi Gimp resim editörü ile açın.</a:t>
            </a:r>
            <a:endParaRPr sz="1600">
              <a:solidFill>
                <a:srgbClr val="FFFFFF"/>
              </a:solidFill>
            </a:endParaRPr>
          </a:p>
          <a:p>
            <a:pPr indent="-330200" lvl="1" marL="914400" rtl="0" algn="l">
              <a:lnSpc>
                <a:spcPct val="150000"/>
              </a:lnSpc>
              <a:spcBef>
                <a:spcPts val="0"/>
              </a:spcBef>
              <a:spcAft>
                <a:spcPts val="0"/>
              </a:spcAft>
              <a:buClr>
                <a:srgbClr val="FFFFFF"/>
              </a:buClr>
              <a:buSzPts val="1600"/>
              <a:buChar char="❏"/>
            </a:pPr>
            <a:r>
              <a:rPr lang="en-US" sz="1600">
                <a:solidFill>
                  <a:srgbClr val="FFFFFF"/>
                </a:solidFill>
              </a:rPr>
              <a:t>Colors -&gt; </a:t>
            </a:r>
            <a:r>
              <a:rPr lang="en-US" sz="1600">
                <a:solidFill>
                  <a:srgbClr val="FFFFFF"/>
                </a:solidFill>
              </a:rPr>
              <a:t>Brightness</a:t>
            </a:r>
            <a:r>
              <a:rPr lang="en-US" sz="1600">
                <a:solidFill>
                  <a:srgbClr val="FFFFFF"/>
                </a:solidFill>
              </a:rPr>
              <a:t> &amp; Contrast kısmından </a:t>
            </a:r>
            <a:r>
              <a:rPr lang="en-US" sz="1600">
                <a:solidFill>
                  <a:srgbClr val="FFFFFF"/>
                </a:solidFill>
              </a:rPr>
              <a:t>Brightness</a:t>
            </a:r>
            <a:r>
              <a:rPr lang="en-US" sz="1600">
                <a:solidFill>
                  <a:srgbClr val="FFFFFF"/>
                </a:solidFill>
              </a:rPr>
              <a:t> azaltıp, </a:t>
            </a:r>
            <a:r>
              <a:rPr lang="en-US" sz="1600">
                <a:solidFill>
                  <a:srgbClr val="FFFFFF"/>
                </a:solidFill>
              </a:rPr>
              <a:t>kontrast</a:t>
            </a:r>
            <a:r>
              <a:rPr lang="en-US" sz="1600">
                <a:solidFill>
                  <a:srgbClr val="FFFFFF"/>
                </a:solidFill>
              </a:rPr>
              <a:t> artırın.</a:t>
            </a:r>
            <a:endParaRPr sz="1600">
              <a:solidFill>
                <a:srgbClr val="FFFFFF"/>
              </a:solidFill>
            </a:endParaRPr>
          </a:p>
        </p:txBody>
      </p:sp>
      <p:pic>
        <p:nvPicPr>
          <p:cNvPr id="746" name="Google Shape;746;p58"/>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747" name="Google Shape;747;p58"/>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Parlaklık değeri üzerinden veri gizleme</a:t>
            </a:r>
            <a:endParaRPr sz="2200">
              <a:solidFill>
                <a:srgbClr val="FFFFFF"/>
              </a:solidFill>
            </a:endParaRPr>
          </a:p>
        </p:txBody>
      </p:sp>
      <p:pic>
        <p:nvPicPr>
          <p:cNvPr id="748" name="Google Shape;748;p58"/>
          <p:cNvPicPr preferRelativeResize="0"/>
          <p:nvPr/>
        </p:nvPicPr>
        <p:blipFill>
          <a:blip r:embed="rId4">
            <a:alphaModFix/>
          </a:blip>
          <a:stretch>
            <a:fillRect/>
          </a:stretch>
        </p:blipFill>
        <p:spPr>
          <a:xfrm>
            <a:off x="191800" y="1143363"/>
            <a:ext cx="4510700" cy="2856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2" name="Shape 752"/>
        <p:cNvGrpSpPr/>
        <p:nvPr/>
      </p:nvGrpSpPr>
      <p:grpSpPr>
        <a:xfrm>
          <a:off x="0" y="0"/>
          <a:ext cx="0" cy="0"/>
          <a:chOff x="0" y="0"/>
          <a:chExt cx="0" cy="0"/>
        </a:xfrm>
      </p:grpSpPr>
      <p:sp>
        <p:nvSpPr>
          <p:cNvPr id="753" name="Google Shape;753;p59"/>
          <p:cNvSpPr txBox="1"/>
          <p:nvPr>
            <p:ph idx="1" type="body"/>
          </p:nvPr>
        </p:nvSpPr>
        <p:spPr>
          <a:xfrm>
            <a:off x="4619425" y="830100"/>
            <a:ext cx="4254900" cy="3855300"/>
          </a:xfrm>
          <a:prstGeom prst="rect">
            <a:avLst/>
          </a:prstGeom>
          <a:noFill/>
          <a:ln>
            <a:noFill/>
          </a:ln>
        </p:spPr>
        <p:txBody>
          <a:bodyPr anchorCtr="0" anchor="t" bIns="34275" lIns="68575" spcFirstLastPara="1" rIns="68575" wrap="square" tIns="34275">
            <a:normAutofit/>
          </a:bodyPr>
          <a:lstStyle/>
          <a:p>
            <a:pPr indent="-342900" lvl="0" marL="457200" rtl="0" algn="l">
              <a:lnSpc>
                <a:spcPct val="150000"/>
              </a:lnSpc>
              <a:spcBef>
                <a:spcPts val="1400"/>
              </a:spcBef>
              <a:spcAft>
                <a:spcPts val="0"/>
              </a:spcAft>
              <a:buClr>
                <a:srgbClr val="FFFFFF"/>
              </a:buClr>
              <a:buSzPts val="1800"/>
              <a:buChar char="❏"/>
            </a:pPr>
            <a:r>
              <a:rPr lang="en-US">
                <a:solidFill>
                  <a:schemeClr val="lt1"/>
                </a:solidFill>
              </a:rPr>
              <a:t>Resim içinde gizlenmiş veriyi parlaklık değerini değiştirerek bulun.</a:t>
            </a:r>
            <a:endParaRPr>
              <a:solidFill>
                <a:schemeClr val="lt1"/>
              </a:solidFill>
            </a:endParaRPr>
          </a:p>
          <a:p>
            <a:pPr indent="-342900" lvl="0" marL="457200" rtl="0" algn="l">
              <a:lnSpc>
                <a:spcPct val="150000"/>
              </a:lnSpc>
              <a:spcBef>
                <a:spcPts val="0"/>
              </a:spcBef>
              <a:spcAft>
                <a:spcPts val="0"/>
              </a:spcAft>
              <a:buClr>
                <a:srgbClr val="FFFFFF"/>
              </a:buClr>
              <a:buSzPts val="1800"/>
              <a:buChar char="❏"/>
            </a:pPr>
            <a:r>
              <a:rPr lang="en-US">
                <a:solidFill>
                  <a:schemeClr val="lt1"/>
                </a:solidFill>
              </a:rPr>
              <a:t>Resmi Gimp resim editörü ile açın.</a:t>
            </a:r>
            <a:endParaRPr>
              <a:solidFill>
                <a:srgbClr val="FFFFFF"/>
              </a:solidFill>
            </a:endParaRPr>
          </a:p>
          <a:p>
            <a:pPr indent="-342900" lvl="1" marL="914400" rtl="0" algn="l">
              <a:lnSpc>
                <a:spcPct val="150000"/>
              </a:lnSpc>
              <a:spcBef>
                <a:spcPts val="0"/>
              </a:spcBef>
              <a:spcAft>
                <a:spcPts val="0"/>
              </a:spcAft>
              <a:buClr>
                <a:srgbClr val="FFFFFF"/>
              </a:buClr>
              <a:buSzPts val="1800"/>
              <a:buChar char="❏"/>
            </a:pPr>
            <a:r>
              <a:rPr lang="en-US">
                <a:solidFill>
                  <a:srgbClr val="FFFFFF"/>
                </a:solidFill>
              </a:rPr>
              <a:t>Colors -&gt; </a:t>
            </a:r>
            <a:r>
              <a:rPr lang="en-US">
                <a:solidFill>
                  <a:srgbClr val="FFFFFF"/>
                </a:solidFill>
              </a:rPr>
              <a:t>Brightness</a:t>
            </a:r>
            <a:r>
              <a:rPr lang="en-US">
                <a:solidFill>
                  <a:srgbClr val="FFFFFF"/>
                </a:solidFill>
              </a:rPr>
              <a:t> &amp; Contrast kısmından </a:t>
            </a:r>
            <a:r>
              <a:rPr lang="en-US">
                <a:solidFill>
                  <a:srgbClr val="FFFFFF"/>
                </a:solidFill>
              </a:rPr>
              <a:t>Brightness</a:t>
            </a:r>
            <a:r>
              <a:rPr lang="en-US">
                <a:solidFill>
                  <a:srgbClr val="FFFFFF"/>
                </a:solidFill>
              </a:rPr>
              <a:t> azaltıp, </a:t>
            </a:r>
            <a:r>
              <a:rPr lang="en-US">
                <a:solidFill>
                  <a:srgbClr val="FFFFFF"/>
                </a:solidFill>
              </a:rPr>
              <a:t>kontrast</a:t>
            </a:r>
            <a:r>
              <a:rPr lang="en-US">
                <a:solidFill>
                  <a:srgbClr val="FFFFFF"/>
                </a:solidFill>
              </a:rPr>
              <a:t> artırın.</a:t>
            </a:r>
            <a:endParaRPr>
              <a:solidFill>
                <a:srgbClr val="FFFFFF"/>
              </a:solidFill>
            </a:endParaRPr>
          </a:p>
          <a:p>
            <a:pPr indent="-342900" lvl="1" marL="914400" rtl="0" algn="l">
              <a:lnSpc>
                <a:spcPct val="150000"/>
              </a:lnSpc>
              <a:spcBef>
                <a:spcPts val="0"/>
              </a:spcBef>
              <a:spcAft>
                <a:spcPts val="0"/>
              </a:spcAft>
              <a:buClr>
                <a:srgbClr val="FFFFFF"/>
              </a:buClr>
              <a:buSzPts val="1800"/>
              <a:buChar char="❏"/>
            </a:pPr>
            <a:r>
              <a:rPr lang="en-US">
                <a:solidFill>
                  <a:srgbClr val="FFFFFF"/>
                </a:solidFill>
              </a:rPr>
              <a:t>Colors -&gt; </a:t>
            </a:r>
            <a:r>
              <a:rPr lang="en-US">
                <a:solidFill>
                  <a:srgbClr val="FFFFFF"/>
                </a:solidFill>
              </a:rPr>
              <a:t>Threshold</a:t>
            </a:r>
            <a:r>
              <a:rPr lang="en-US">
                <a:solidFill>
                  <a:srgbClr val="FFFFFF"/>
                </a:solidFill>
              </a:rPr>
              <a:t> değerini değiştirerek gizli bilgiyi bulun.</a:t>
            </a:r>
            <a:endParaRPr>
              <a:solidFill>
                <a:srgbClr val="FFFFFF"/>
              </a:solidFill>
            </a:endParaRPr>
          </a:p>
        </p:txBody>
      </p:sp>
      <p:pic>
        <p:nvPicPr>
          <p:cNvPr id="754" name="Google Shape;754;p59"/>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755" name="Google Shape;755;p59"/>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Parlaklık değeri üzerinden veri gizleme</a:t>
            </a:r>
            <a:endParaRPr sz="2200">
              <a:solidFill>
                <a:srgbClr val="FFFFFF"/>
              </a:solidFill>
            </a:endParaRPr>
          </a:p>
        </p:txBody>
      </p:sp>
      <p:pic>
        <p:nvPicPr>
          <p:cNvPr id="756" name="Google Shape;756;p59"/>
          <p:cNvPicPr preferRelativeResize="0"/>
          <p:nvPr>
            <p:ph idx="1" type="body"/>
          </p:nvPr>
        </p:nvPicPr>
        <p:blipFill rotWithShape="1">
          <a:blip r:embed="rId4">
            <a:alphaModFix/>
          </a:blip>
          <a:srcRect b="0" l="0" r="0" t="0"/>
          <a:stretch/>
        </p:blipFill>
        <p:spPr>
          <a:xfrm>
            <a:off x="201275" y="830100"/>
            <a:ext cx="4310400" cy="3656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1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a:t>
            </a:r>
            <a:r>
              <a:rPr lang="en-US" sz="2200">
                <a:solidFill>
                  <a:srgbClr val="FFFFFF"/>
                </a:solidFill>
              </a:rPr>
              <a:t>teganografinin kullanım alanları</a:t>
            </a:r>
            <a:endParaRPr b="1" sz="2200">
              <a:solidFill>
                <a:srgbClr val="FFFFFF"/>
              </a:solidFill>
            </a:endParaRPr>
          </a:p>
        </p:txBody>
      </p:sp>
      <p:sp>
        <p:nvSpPr>
          <p:cNvPr id="354" name="Google Shape;354;p15"/>
          <p:cNvSpPr txBox="1"/>
          <p:nvPr>
            <p:ph idx="1" type="body"/>
          </p:nvPr>
        </p:nvSpPr>
        <p:spPr>
          <a:xfrm>
            <a:off x="3381100" y="791925"/>
            <a:ext cx="5584200" cy="3884100"/>
          </a:xfrm>
          <a:prstGeom prst="rect">
            <a:avLst/>
          </a:prstGeom>
          <a:noFill/>
        </p:spPr>
        <p:txBody>
          <a:bodyPr anchorCtr="0" anchor="t" bIns="0" lIns="0" spcFirstLastPara="1" rIns="0" wrap="square" tIns="0">
            <a:noAutofit/>
          </a:bodyPr>
          <a:lstStyle/>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Güvenlik ve Gizlilik: </a:t>
            </a:r>
            <a:r>
              <a:rPr lang="en-US" sz="1700">
                <a:solidFill>
                  <a:schemeClr val="dk1"/>
                </a:solidFill>
              </a:rPr>
              <a:t>Hassas bilgilerin güvenli bir şekilde iletilmesi veya saklanması için kullanılır.</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Dijital Hak Yönetimi (DRM): </a:t>
            </a:r>
            <a:r>
              <a:rPr lang="en-US" sz="1700">
                <a:solidFill>
                  <a:schemeClr val="dk1"/>
                </a:solidFill>
              </a:rPr>
              <a:t>Telif hakkı koruması ve içerik sahipliğinin doğrulanması.</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Kişisel Verilerin Korunması: </a:t>
            </a:r>
            <a:r>
              <a:rPr lang="en-US" sz="1700">
                <a:solidFill>
                  <a:schemeClr val="dk1"/>
                </a:solidFill>
              </a:rPr>
              <a:t>Kişisel bilgilerin gizliliğini korumak için resim, ses, video ve metin dosyalarında gizli bilgiler saklanabilir.</a:t>
            </a:r>
            <a:endParaRPr sz="1700">
              <a:solidFill>
                <a:schemeClr val="dk1"/>
              </a:solidFill>
            </a:endParaRPr>
          </a:p>
          <a:p>
            <a:pPr indent="-336550" lvl="0" marL="457200" rtl="0" algn="l">
              <a:lnSpc>
                <a:spcPct val="150000"/>
              </a:lnSpc>
              <a:spcBef>
                <a:spcPts val="0"/>
              </a:spcBef>
              <a:spcAft>
                <a:spcPts val="0"/>
              </a:spcAft>
              <a:buClr>
                <a:schemeClr val="dk1"/>
              </a:buClr>
              <a:buSzPts val="1700"/>
              <a:buChar char="❏"/>
            </a:pPr>
            <a:r>
              <a:rPr b="1" lang="en-US" sz="1700">
                <a:solidFill>
                  <a:schemeClr val="dk1"/>
                </a:solidFill>
              </a:rPr>
              <a:t>Siber Güvenlik: </a:t>
            </a:r>
            <a:r>
              <a:rPr lang="en-US" sz="1700">
                <a:solidFill>
                  <a:schemeClr val="dk1"/>
                </a:solidFill>
              </a:rPr>
              <a:t>Özellikle siber güvenlikte, gizli mesajların iletilmesi veya kötü amaçlı yazılımların maskelenmesi için kullanılabilir.</a:t>
            </a:r>
            <a:endParaRPr sz="1700">
              <a:solidFill>
                <a:schemeClr val="dk1"/>
              </a:solidFill>
            </a:endParaRPr>
          </a:p>
        </p:txBody>
      </p:sp>
      <p:pic>
        <p:nvPicPr>
          <p:cNvPr id="355" name="Google Shape;355;p15"/>
          <p:cNvPicPr preferRelativeResize="0"/>
          <p:nvPr/>
        </p:nvPicPr>
        <p:blipFill>
          <a:blip r:embed="rId3">
            <a:alphaModFix/>
          </a:blip>
          <a:stretch>
            <a:fillRect/>
          </a:stretch>
        </p:blipFill>
        <p:spPr>
          <a:xfrm>
            <a:off x="152275" y="791925"/>
            <a:ext cx="3013850" cy="2098340"/>
          </a:xfrm>
          <a:prstGeom prst="rect">
            <a:avLst/>
          </a:prstGeom>
          <a:noFill/>
          <a:ln>
            <a:noFill/>
          </a:ln>
        </p:spPr>
      </p:pic>
      <p:pic>
        <p:nvPicPr>
          <p:cNvPr id="356" name="Google Shape;356;p15"/>
          <p:cNvPicPr preferRelativeResize="0"/>
          <p:nvPr/>
        </p:nvPicPr>
        <p:blipFill rotWithShape="1">
          <a:blip r:embed="rId4">
            <a:alphaModFix/>
          </a:blip>
          <a:srcRect b="0" l="21156" r="2688" t="0"/>
          <a:stretch/>
        </p:blipFill>
        <p:spPr>
          <a:xfrm>
            <a:off x="152275" y="3737850"/>
            <a:ext cx="3056425" cy="1025375"/>
          </a:xfrm>
          <a:prstGeom prst="rect">
            <a:avLst/>
          </a:prstGeom>
          <a:noFill/>
          <a:ln>
            <a:noFill/>
          </a:ln>
        </p:spPr>
      </p:pic>
      <p:pic>
        <p:nvPicPr>
          <p:cNvPr id="357" name="Google Shape;357;p15"/>
          <p:cNvPicPr preferRelativeResize="0"/>
          <p:nvPr/>
        </p:nvPicPr>
        <p:blipFill>
          <a:blip r:embed="rId5">
            <a:alphaModFix/>
          </a:blip>
          <a:stretch>
            <a:fillRect/>
          </a:stretch>
        </p:blipFill>
        <p:spPr>
          <a:xfrm>
            <a:off x="152275" y="2941813"/>
            <a:ext cx="3013850" cy="744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chemeClr val="lt1"/>
                </a:solidFill>
              </a:rPr>
              <a:t>Görsel kriptografi (visual cryptography)</a:t>
            </a:r>
            <a:endParaRPr b="1" sz="2200">
              <a:solidFill>
                <a:srgbClr val="FFFFFF"/>
              </a:solidFill>
            </a:endParaRPr>
          </a:p>
        </p:txBody>
      </p:sp>
      <p:sp>
        <p:nvSpPr>
          <p:cNvPr id="762" name="Google Shape;762;p60"/>
          <p:cNvSpPr txBox="1"/>
          <p:nvPr>
            <p:ph idx="1" type="body"/>
          </p:nvPr>
        </p:nvSpPr>
        <p:spPr>
          <a:xfrm>
            <a:off x="3434800" y="667975"/>
            <a:ext cx="5557500" cy="4122300"/>
          </a:xfrm>
          <a:prstGeom prst="rect">
            <a:avLst/>
          </a:prstGeom>
          <a:noFill/>
        </p:spPr>
        <p:txBody>
          <a:bodyPr anchorCtr="0" anchor="t" bIns="0" lIns="0" spcFirstLastPara="1" rIns="0" wrap="square" tIns="0">
            <a:noAutofit/>
          </a:bodyPr>
          <a:lstStyle/>
          <a:p>
            <a:pPr indent="-311150" lvl="0" marL="457200" rtl="0" algn="just">
              <a:lnSpc>
                <a:spcPct val="15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Bu teknik, Naor ve Shamir tarafından 1994 yılında önerilmiştir.</a:t>
            </a:r>
            <a:endParaRPr sz="1300">
              <a:solidFill>
                <a:schemeClr val="dk1"/>
              </a:solidFill>
              <a:latin typeface="Roboto"/>
              <a:ea typeface="Roboto"/>
              <a:cs typeface="Roboto"/>
              <a:sym typeface="Roboto"/>
            </a:endParaRPr>
          </a:p>
          <a:p>
            <a:pPr indent="-311150" lvl="0" marL="457200" rtl="0" algn="just">
              <a:lnSpc>
                <a:spcPct val="15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Görüntüyü parçalara ayırarak şifreleme yapan kriptografi yöntemidir. Parçalar, yalnızca belirli birleşim durumunu sağladıklarında orijinal görüntüyü açığa çıkarır. </a:t>
            </a:r>
            <a:endParaRPr sz="1300">
              <a:solidFill>
                <a:schemeClr val="dk1"/>
              </a:solidFill>
              <a:latin typeface="Roboto"/>
              <a:ea typeface="Roboto"/>
              <a:cs typeface="Roboto"/>
              <a:sym typeface="Roboto"/>
            </a:endParaRPr>
          </a:p>
          <a:p>
            <a:pPr indent="-311150" lvl="0" marL="457200" rtl="0" algn="just">
              <a:lnSpc>
                <a:spcPct val="15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Genellikle iki veya daha fazla ayrılmış görüntü katmanı kullanır. Bir görüntü rastgele pikseller içerirken, diğer görüntü gizli bilgiyi içerir.</a:t>
            </a:r>
            <a:endParaRPr sz="1300">
              <a:solidFill>
                <a:schemeClr val="dk1"/>
              </a:solidFill>
              <a:latin typeface="Roboto"/>
              <a:ea typeface="Roboto"/>
              <a:cs typeface="Roboto"/>
              <a:sym typeface="Roboto"/>
            </a:endParaRPr>
          </a:p>
          <a:p>
            <a:pPr indent="-311150" lvl="0" marL="457200" rtl="0" algn="just">
              <a:lnSpc>
                <a:spcPct val="15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Her bir parça tek başına anlamsızdır ve orijinal görüntüyü göstermez.</a:t>
            </a:r>
            <a:endParaRPr sz="1300">
              <a:solidFill>
                <a:schemeClr val="dk1"/>
              </a:solidFill>
              <a:latin typeface="Roboto"/>
              <a:ea typeface="Roboto"/>
              <a:cs typeface="Roboto"/>
              <a:sym typeface="Roboto"/>
            </a:endParaRPr>
          </a:p>
          <a:p>
            <a:pPr indent="-311150" lvl="0" marL="457200" rtl="0" algn="just">
              <a:lnSpc>
                <a:spcPct val="15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Doğru şekilde birleştirildiğinde, bu parçalar </a:t>
            </a:r>
            <a:r>
              <a:rPr lang="en-US" sz="1300">
                <a:solidFill>
                  <a:schemeClr val="dk1"/>
                </a:solidFill>
                <a:latin typeface="Roboto"/>
                <a:ea typeface="Roboto"/>
                <a:cs typeface="Roboto"/>
                <a:sym typeface="Roboto"/>
              </a:rPr>
              <a:t>orjinal</a:t>
            </a:r>
            <a:r>
              <a:rPr lang="en-US" sz="1300">
                <a:solidFill>
                  <a:schemeClr val="dk1"/>
                </a:solidFill>
                <a:latin typeface="Roboto"/>
                <a:ea typeface="Roboto"/>
                <a:cs typeface="Roboto"/>
                <a:sym typeface="Roboto"/>
              </a:rPr>
              <a:t> görüntüyü ortaya çıkarır.</a:t>
            </a:r>
            <a:endParaRPr sz="1300">
              <a:solidFill>
                <a:schemeClr val="dk1"/>
              </a:solidFill>
              <a:latin typeface="Roboto"/>
              <a:ea typeface="Roboto"/>
              <a:cs typeface="Roboto"/>
              <a:sym typeface="Roboto"/>
            </a:endParaRPr>
          </a:p>
          <a:p>
            <a:pPr indent="-311150" lvl="0" marL="457200" rtl="0" algn="just">
              <a:lnSpc>
                <a:spcPct val="15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Şifre çözme işlemi, herhangi bir kriptografik hesaplama yapmadan, genellikle parçaları üst üste koymak suretiyle gerçekleştirilir.</a:t>
            </a:r>
            <a:endParaRPr sz="1300">
              <a:solidFill>
                <a:schemeClr val="dk1"/>
              </a:solidFill>
              <a:latin typeface="Roboto"/>
              <a:ea typeface="Roboto"/>
              <a:cs typeface="Roboto"/>
              <a:sym typeface="Roboto"/>
            </a:endParaRPr>
          </a:p>
          <a:p>
            <a:pPr indent="-311150" lvl="0" marL="457200" rtl="0" algn="just">
              <a:lnSpc>
                <a:spcPct val="150000"/>
              </a:lnSpc>
              <a:spcBef>
                <a:spcPts val="0"/>
              </a:spcBef>
              <a:spcAft>
                <a:spcPts val="0"/>
              </a:spcAft>
              <a:buClr>
                <a:schemeClr val="dk1"/>
              </a:buClr>
              <a:buSzPts val="1300"/>
              <a:buFont typeface="Roboto"/>
              <a:buChar char="❏"/>
            </a:pPr>
            <a:r>
              <a:rPr lang="en-US" sz="1300">
                <a:solidFill>
                  <a:schemeClr val="dk1"/>
                </a:solidFill>
                <a:latin typeface="Roboto"/>
                <a:ea typeface="Roboto"/>
                <a:cs typeface="Roboto"/>
                <a:sym typeface="Roboto"/>
              </a:rPr>
              <a:t>Rastgele görüntü gerçekten rastgele pikseller içeriyorsa, bu, Tek Seferlik Pad (One time pad) sistemi olarak görülebilir ve kırılması mümkün olmayan bir şifreleme sunar.</a:t>
            </a:r>
            <a:endParaRPr sz="1300">
              <a:solidFill>
                <a:schemeClr val="dk1"/>
              </a:solidFill>
              <a:latin typeface="Roboto"/>
              <a:ea typeface="Roboto"/>
              <a:cs typeface="Roboto"/>
              <a:sym typeface="Roboto"/>
            </a:endParaRPr>
          </a:p>
        </p:txBody>
      </p:sp>
      <p:sp>
        <p:nvSpPr>
          <p:cNvPr id="763" name="Google Shape;763;p60"/>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https://double-helix.industries</a:t>
            </a:r>
            <a:endParaRPr sz="1000">
              <a:solidFill>
                <a:srgbClr val="FFF2CC"/>
              </a:solidFill>
            </a:endParaRPr>
          </a:p>
        </p:txBody>
      </p:sp>
      <p:pic>
        <p:nvPicPr>
          <p:cNvPr id="764" name="Google Shape;764;p60"/>
          <p:cNvPicPr preferRelativeResize="0"/>
          <p:nvPr/>
        </p:nvPicPr>
        <p:blipFill>
          <a:blip r:embed="rId4">
            <a:alphaModFix/>
          </a:blip>
          <a:stretch>
            <a:fillRect/>
          </a:stretch>
        </p:blipFill>
        <p:spPr>
          <a:xfrm>
            <a:off x="152275" y="667963"/>
            <a:ext cx="3282525" cy="2680725"/>
          </a:xfrm>
          <a:prstGeom prst="rect">
            <a:avLst/>
          </a:prstGeom>
          <a:noFill/>
          <a:ln>
            <a:noFill/>
          </a:ln>
        </p:spPr>
      </p:pic>
      <p:pic>
        <p:nvPicPr>
          <p:cNvPr id="765" name="Google Shape;765;p60"/>
          <p:cNvPicPr preferRelativeResize="0"/>
          <p:nvPr/>
        </p:nvPicPr>
        <p:blipFill rotWithShape="1">
          <a:blip r:embed="rId5">
            <a:alphaModFix/>
          </a:blip>
          <a:srcRect b="0" l="21156" r="2688" t="0"/>
          <a:stretch/>
        </p:blipFill>
        <p:spPr>
          <a:xfrm>
            <a:off x="152275" y="3439725"/>
            <a:ext cx="3184325" cy="1116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69" name="Shape 769"/>
        <p:cNvGrpSpPr/>
        <p:nvPr/>
      </p:nvGrpSpPr>
      <p:grpSpPr>
        <a:xfrm>
          <a:off x="0" y="0"/>
          <a:ext cx="0" cy="0"/>
          <a:chOff x="0" y="0"/>
          <a:chExt cx="0" cy="0"/>
        </a:xfrm>
      </p:grpSpPr>
      <p:pic>
        <p:nvPicPr>
          <p:cNvPr id="770" name="Google Shape;770;p61"/>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771" name="Google Shape;771;p61"/>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a:solidFill>
                  <a:schemeClr val="lt1"/>
                </a:solidFill>
              </a:rPr>
              <a:t>Görsel kriptografi uygulama</a:t>
            </a:r>
            <a:endParaRPr sz="2200">
              <a:solidFill>
                <a:srgbClr val="FFFFFF"/>
              </a:solidFill>
            </a:endParaRPr>
          </a:p>
        </p:txBody>
      </p:sp>
      <p:sp>
        <p:nvSpPr>
          <p:cNvPr id="772" name="Google Shape;772;p61"/>
          <p:cNvSpPr txBox="1"/>
          <p:nvPr/>
        </p:nvSpPr>
        <p:spPr>
          <a:xfrm>
            <a:off x="363975" y="844700"/>
            <a:ext cx="8558400" cy="53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US" sz="1800">
                <a:solidFill>
                  <a:schemeClr val="dk1"/>
                </a:solidFill>
              </a:rPr>
              <a:t>İki imajı kullanarak sonuç imajını oluşturun.</a:t>
            </a:r>
            <a:endParaRPr b="1" sz="1800">
              <a:solidFill>
                <a:schemeClr val="dk1"/>
              </a:solidFill>
            </a:endParaRPr>
          </a:p>
        </p:txBody>
      </p:sp>
      <p:pic>
        <p:nvPicPr>
          <p:cNvPr id="773" name="Google Shape;773;p61"/>
          <p:cNvPicPr preferRelativeResize="0"/>
          <p:nvPr/>
        </p:nvPicPr>
        <p:blipFill rotWithShape="1">
          <a:blip r:embed="rId4">
            <a:alphaModFix/>
          </a:blip>
          <a:srcRect b="26276" l="25348" r="25422" t="25233"/>
          <a:stretch/>
        </p:blipFill>
        <p:spPr>
          <a:xfrm>
            <a:off x="5029575" y="2250925"/>
            <a:ext cx="3892811" cy="1905000"/>
          </a:xfrm>
          <a:prstGeom prst="rect">
            <a:avLst/>
          </a:prstGeom>
          <a:noFill/>
          <a:ln>
            <a:noFill/>
          </a:ln>
        </p:spPr>
      </p:pic>
      <p:pic>
        <p:nvPicPr>
          <p:cNvPr id="774" name="Google Shape;774;p61"/>
          <p:cNvPicPr preferRelativeResize="0"/>
          <p:nvPr/>
        </p:nvPicPr>
        <p:blipFill>
          <a:blip r:embed="rId5">
            <a:alphaModFix/>
          </a:blip>
          <a:stretch>
            <a:fillRect/>
          </a:stretch>
        </p:blipFill>
        <p:spPr>
          <a:xfrm>
            <a:off x="1008975" y="2250925"/>
            <a:ext cx="3810000" cy="1905000"/>
          </a:xfrm>
          <a:prstGeom prst="rect">
            <a:avLst/>
          </a:prstGeom>
          <a:noFill/>
          <a:ln>
            <a:noFill/>
          </a:ln>
        </p:spPr>
      </p:pic>
      <p:pic>
        <p:nvPicPr>
          <p:cNvPr id="775" name="Google Shape;775;p61"/>
          <p:cNvPicPr preferRelativeResize="0"/>
          <p:nvPr/>
        </p:nvPicPr>
        <p:blipFill>
          <a:blip r:embed="rId6">
            <a:alphaModFix/>
          </a:blip>
          <a:stretch>
            <a:fillRect/>
          </a:stretch>
        </p:blipFill>
        <p:spPr>
          <a:xfrm>
            <a:off x="488900" y="1720050"/>
            <a:ext cx="3810000" cy="1905000"/>
          </a:xfrm>
          <a:prstGeom prst="rect">
            <a:avLst/>
          </a:prstGeom>
          <a:noFill/>
          <a:ln>
            <a:noFill/>
          </a:ln>
        </p:spPr>
      </p:pic>
      <p:sp>
        <p:nvSpPr>
          <p:cNvPr id="776" name="Google Shape;776;p61"/>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7"/>
              </a:rPr>
              <a:t>http://datagenetics.com/</a:t>
            </a:r>
            <a:endParaRPr sz="1000">
              <a:solidFill>
                <a:srgbClr val="FFF2CC"/>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80" name="Shape 780"/>
        <p:cNvGrpSpPr/>
        <p:nvPr/>
      </p:nvGrpSpPr>
      <p:grpSpPr>
        <a:xfrm>
          <a:off x="0" y="0"/>
          <a:ext cx="0" cy="0"/>
          <a:chOff x="0" y="0"/>
          <a:chExt cx="0" cy="0"/>
        </a:xfrm>
      </p:grpSpPr>
      <p:pic>
        <p:nvPicPr>
          <p:cNvPr id="781" name="Google Shape;781;p62"/>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782" name="Google Shape;782;p62"/>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a:solidFill>
                  <a:schemeClr val="lt1"/>
                </a:solidFill>
              </a:rPr>
              <a:t>Görsel kriptografi uygulama</a:t>
            </a:r>
            <a:endParaRPr sz="2200">
              <a:solidFill>
                <a:srgbClr val="FFFFFF"/>
              </a:solidFill>
            </a:endParaRPr>
          </a:p>
        </p:txBody>
      </p:sp>
      <p:sp>
        <p:nvSpPr>
          <p:cNvPr id="783" name="Google Shape;783;p62"/>
          <p:cNvSpPr txBox="1"/>
          <p:nvPr/>
        </p:nvSpPr>
        <p:spPr>
          <a:xfrm>
            <a:off x="363975" y="844700"/>
            <a:ext cx="8558400" cy="53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n-US" sz="1800">
                <a:solidFill>
                  <a:schemeClr val="dk1"/>
                </a:solidFill>
              </a:rPr>
              <a:t>Aşağıdaki imajı oluşturan parçaları bulun</a:t>
            </a:r>
            <a:endParaRPr b="1" sz="1800">
              <a:solidFill>
                <a:schemeClr val="dk1"/>
              </a:solidFill>
            </a:endParaRPr>
          </a:p>
        </p:txBody>
      </p:sp>
      <p:sp>
        <p:nvSpPr>
          <p:cNvPr id="784" name="Google Shape;784;p62"/>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http://datagenetics.com/</a:t>
            </a:r>
            <a:endParaRPr sz="1000">
              <a:solidFill>
                <a:srgbClr val="FFF2CC"/>
              </a:solidFill>
            </a:endParaRPr>
          </a:p>
        </p:txBody>
      </p:sp>
      <p:pic>
        <p:nvPicPr>
          <p:cNvPr id="785" name="Google Shape;785;p62"/>
          <p:cNvPicPr preferRelativeResize="0"/>
          <p:nvPr/>
        </p:nvPicPr>
        <p:blipFill>
          <a:blip r:embed="rId5">
            <a:alphaModFix/>
          </a:blip>
          <a:stretch>
            <a:fillRect/>
          </a:stretch>
        </p:blipFill>
        <p:spPr>
          <a:xfrm>
            <a:off x="2762250" y="2205288"/>
            <a:ext cx="3619500" cy="1905000"/>
          </a:xfrm>
          <a:prstGeom prst="rect">
            <a:avLst/>
          </a:prstGeom>
          <a:noFill/>
          <a:ln>
            <a:noFill/>
          </a:ln>
        </p:spPr>
      </p:pic>
      <p:pic>
        <p:nvPicPr>
          <p:cNvPr id="786" name="Google Shape;786;p62"/>
          <p:cNvPicPr preferRelativeResize="0"/>
          <p:nvPr/>
        </p:nvPicPr>
        <p:blipFill>
          <a:blip r:embed="rId6">
            <a:alphaModFix/>
          </a:blip>
          <a:stretch>
            <a:fillRect/>
          </a:stretch>
        </p:blipFill>
        <p:spPr>
          <a:xfrm>
            <a:off x="2762250" y="2205300"/>
            <a:ext cx="3619500" cy="1905000"/>
          </a:xfrm>
          <a:prstGeom prst="rect">
            <a:avLst/>
          </a:prstGeom>
          <a:noFill/>
          <a:ln>
            <a:noFill/>
          </a:ln>
        </p:spPr>
      </p:pic>
      <p:cxnSp>
        <p:nvCxnSpPr>
          <p:cNvPr id="787" name="Google Shape;787;p62"/>
          <p:cNvCxnSpPr/>
          <p:nvPr/>
        </p:nvCxnSpPr>
        <p:spPr>
          <a:xfrm flipH="1" rot="10800000">
            <a:off x="2806425" y="1781475"/>
            <a:ext cx="3400200" cy="28800"/>
          </a:xfrm>
          <a:prstGeom prst="straightConnector1">
            <a:avLst/>
          </a:prstGeom>
          <a:noFill/>
          <a:ln cap="flat" cmpd="sng" w="38100">
            <a:solidFill>
              <a:schemeClr val="dk1"/>
            </a:solidFill>
            <a:prstDash val="solid"/>
            <a:round/>
            <a:headEnd len="med" w="med" type="triangl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1" name="Shape 791"/>
        <p:cNvGrpSpPr/>
        <p:nvPr/>
      </p:nvGrpSpPr>
      <p:grpSpPr>
        <a:xfrm>
          <a:off x="0" y="0"/>
          <a:ext cx="0" cy="0"/>
          <a:chOff x="0" y="0"/>
          <a:chExt cx="0" cy="0"/>
        </a:xfrm>
      </p:grpSpPr>
      <p:pic>
        <p:nvPicPr>
          <p:cNvPr id="792" name="Google Shape;792;p63"/>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793" name="Google Shape;793;p63"/>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a:solidFill>
                  <a:schemeClr val="lt1"/>
                </a:solidFill>
              </a:rPr>
              <a:t>Görsel kriptografi uygulama</a:t>
            </a:r>
            <a:endParaRPr sz="2200">
              <a:solidFill>
                <a:srgbClr val="FFFFFF"/>
              </a:solidFill>
            </a:endParaRPr>
          </a:p>
        </p:txBody>
      </p:sp>
      <p:sp>
        <p:nvSpPr>
          <p:cNvPr id="794" name="Google Shape;794;p63"/>
          <p:cNvSpPr txBox="1"/>
          <p:nvPr/>
        </p:nvSpPr>
        <p:spPr>
          <a:xfrm>
            <a:off x="781350" y="844700"/>
            <a:ext cx="8141100" cy="53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US" sz="1800">
                <a:solidFill>
                  <a:srgbClr val="FFFFFF"/>
                </a:solidFill>
              </a:rPr>
              <a:t>Resimleri XOR’layıp ortak resmi bulun. </a:t>
            </a:r>
            <a:r>
              <a:rPr lang="en-US" sz="1800" u="sng">
                <a:solidFill>
                  <a:schemeClr val="hlink"/>
                </a:solidFill>
                <a:hlinkClick r:id="rId4"/>
              </a:rPr>
              <a:t>Stegsolver</a:t>
            </a:r>
            <a:r>
              <a:rPr lang="en-US" sz="1800">
                <a:solidFill>
                  <a:srgbClr val="FFFFFF"/>
                </a:solidFill>
              </a:rPr>
              <a:t> aracını kullanabilirsiniz.</a:t>
            </a:r>
            <a:endParaRPr sz="1800">
              <a:solidFill>
                <a:srgbClr val="FFFFFF"/>
              </a:solidFill>
            </a:endParaRPr>
          </a:p>
        </p:txBody>
      </p:sp>
      <p:pic>
        <p:nvPicPr>
          <p:cNvPr id="795" name="Google Shape;795;p63"/>
          <p:cNvPicPr preferRelativeResize="0"/>
          <p:nvPr>
            <p:ph idx="4294967295" type="body"/>
          </p:nvPr>
        </p:nvPicPr>
        <p:blipFill rotWithShape="1">
          <a:blip r:embed="rId5">
            <a:alphaModFix/>
          </a:blip>
          <a:srcRect b="0" l="0" r="0" t="0"/>
          <a:stretch/>
        </p:blipFill>
        <p:spPr>
          <a:xfrm>
            <a:off x="1541070" y="1714150"/>
            <a:ext cx="2514600" cy="2514600"/>
          </a:xfrm>
          <a:prstGeom prst="rect">
            <a:avLst/>
          </a:prstGeom>
          <a:noFill/>
          <a:ln>
            <a:noFill/>
          </a:ln>
        </p:spPr>
      </p:pic>
      <p:pic>
        <p:nvPicPr>
          <p:cNvPr id="796" name="Google Shape;796;p63"/>
          <p:cNvPicPr preferRelativeResize="0"/>
          <p:nvPr>
            <p:ph idx="4294967295" type="body"/>
          </p:nvPr>
        </p:nvPicPr>
        <p:blipFill rotWithShape="1">
          <a:blip r:embed="rId6">
            <a:alphaModFix/>
          </a:blip>
          <a:srcRect b="0" l="0" r="0" t="0"/>
          <a:stretch/>
        </p:blipFill>
        <p:spPr>
          <a:xfrm>
            <a:off x="5098250" y="1714150"/>
            <a:ext cx="2514600" cy="25146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4"/>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Resim sonuna veri ekleme</a:t>
            </a:r>
            <a:endParaRPr sz="2200">
              <a:solidFill>
                <a:srgbClr val="FFFFFF"/>
              </a:solidFill>
            </a:endParaRPr>
          </a:p>
        </p:txBody>
      </p:sp>
      <p:sp>
        <p:nvSpPr>
          <p:cNvPr id="802" name="Google Shape;802;p64"/>
          <p:cNvSpPr txBox="1"/>
          <p:nvPr>
            <p:ph idx="1" type="body"/>
          </p:nvPr>
        </p:nvSpPr>
        <p:spPr>
          <a:xfrm>
            <a:off x="3598325" y="770325"/>
            <a:ext cx="4866300" cy="3590700"/>
          </a:xfrm>
          <a:prstGeom prst="rect">
            <a:avLst/>
          </a:prstGeom>
          <a:noFill/>
          <a:ln>
            <a:noFill/>
          </a:ln>
        </p:spPr>
        <p:txBody>
          <a:bodyPr anchorCtr="0" anchor="t" bIns="34275" lIns="68575" spcFirstLastPara="1" rIns="68575" wrap="square" tIns="34275">
            <a:normAutofit lnSpcReduction="10000"/>
          </a:bodyPr>
          <a:lstStyle/>
          <a:p>
            <a:pPr indent="-317500" lvl="0" marL="457200" rtl="0" algn="l">
              <a:lnSpc>
                <a:spcPct val="150000"/>
              </a:lnSpc>
              <a:spcBef>
                <a:spcPts val="0"/>
              </a:spcBef>
              <a:spcAft>
                <a:spcPts val="0"/>
              </a:spcAft>
              <a:buSzPts val="1400"/>
              <a:buChar char="❏"/>
            </a:pPr>
            <a:r>
              <a:rPr lang="en-US"/>
              <a:t>Veri resmin yada dokümanın sonuna data olarak  eklenir.</a:t>
            </a:r>
            <a:endParaRPr/>
          </a:p>
          <a:p>
            <a:pPr indent="-317500" lvl="0" marL="457200" rtl="0" algn="l">
              <a:lnSpc>
                <a:spcPct val="150000"/>
              </a:lnSpc>
              <a:spcBef>
                <a:spcPts val="0"/>
              </a:spcBef>
              <a:spcAft>
                <a:spcPts val="0"/>
              </a:spcAft>
              <a:buSzPts val="1400"/>
              <a:buChar char="❏"/>
            </a:pPr>
            <a:r>
              <a:rPr lang="en-US"/>
              <a:t>Herhangi bir metin editöre vb. ile kolayca tespit edilebilir.</a:t>
            </a:r>
            <a:endParaRPr/>
          </a:p>
          <a:p>
            <a:pPr indent="-317500" lvl="0" marL="457200" rtl="0" algn="l">
              <a:lnSpc>
                <a:spcPct val="150000"/>
              </a:lnSpc>
              <a:spcBef>
                <a:spcPts val="0"/>
              </a:spcBef>
              <a:spcAft>
                <a:spcPts val="0"/>
              </a:spcAft>
              <a:buSzPts val="1400"/>
              <a:buChar char="❏"/>
            </a:pPr>
            <a:r>
              <a:rPr lang="en-US"/>
              <a:t>JPEG dosyasının başlangıç (0XFFD8) ve bitiş değeri (0xFFD9) değerleri önemli ayırt edici özelliktir.</a:t>
            </a:r>
            <a:endParaRPr/>
          </a:p>
          <a:p>
            <a:pPr indent="-317500" lvl="0" marL="457200" rtl="0" algn="l">
              <a:lnSpc>
                <a:spcPct val="150000"/>
              </a:lnSpc>
              <a:spcBef>
                <a:spcPts val="0"/>
              </a:spcBef>
              <a:spcAft>
                <a:spcPts val="0"/>
              </a:spcAft>
              <a:buSzPts val="1400"/>
              <a:buChar char="❏"/>
            </a:pPr>
            <a:r>
              <a:rPr lang="en-US"/>
              <a:t>Bu değerlere göre veri eklemesi yapıldığı ve iki verinin birbirinden </a:t>
            </a:r>
            <a:r>
              <a:rPr lang="en-US"/>
              <a:t>ayrılabilir</a:t>
            </a:r>
            <a:r>
              <a:rPr lang="en-US"/>
              <a:t>.</a:t>
            </a:r>
            <a:endParaRPr/>
          </a:p>
        </p:txBody>
      </p:sp>
      <p:pic>
        <p:nvPicPr>
          <p:cNvPr id="803" name="Google Shape;803;p64"/>
          <p:cNvPicPr preferRelativeResize="0"/>
          <p:nvPr/>
        </p:nvPicPr>
        <p:blipFill>
          <a:blip r:embed="rId3">
            <a:alphaModFix/>
          </a:blip>
          <a:stretch>
            <a:fillRect/>
          </a:stretch>
        </p:blipFill>
        <p:spPr>
          <a:xfrm>
            <a:off x="114225" y="1922600"/>
            <a:ext cx="3452350" cy="2700725"/>
          </a:xfrm>
          <a:prstGeom prst="rect">
            <a:avLst/>
          </a:prstGeom>
          <a:noFill/>
          <a:ln>
            <a:noFill/>
          </a:ln>
        </p:spPr>
      </p:pic>
      <p:pic>
        <p:nvPicPr>
          <p:cNvPr id="804" name="Google Shape;804;p64"/>
          <p:cNvPicPr preferRelativeResize="0"/>
          <p:nvPr/>
        </p:nvPicPr>
        <p:blipFill rotWithShape="1">
          <a:blip r:embed="rId4">
            <a:alphaModFix/>
          </a:blip>
          <a:srcRect b="0" l="0" r="0" t="10015"/>
          <a:stretch/>
        </p:blipFill>
        <p:spPr>
          <a:xfrm>
            <a:off x="253650" y="744325"/>
            <a:ext cx="1496775" cy="1066474"/>
          </a:xfrm>
          <a:prstGeom prst="rect">
            <a:avLst/>
          </a:prstGeom>
          <a:noFill/>
          <a:ln>
            <a:noFill/>
          </a:ln>
        </p:spPr>
      </p:pic>
      <p:pic>
        <p:nvPicPr>
          <p:cNvPr id="805" name="Google Shape;805;p64"/>
          <p:cNvPicPr preferRelativeResize="0"/>
          <p:nvPr/>
        </p:nvPicPr>
        <p:blipFill rotWithShape="1">
          <a:blip r:embed="rId4">
            <a:alphaModFix/>
          </a:blip>
          <a:srcRect b="0" l="0" r="0" t="10015"/>
          <a:stretch/>
        </p:blipFill>
        <p:spPr>
          <a:xfrm>
            <a:off x="1942950" y="744325"/>
            <a:ext cx="1496775" cy="1066474"/>
          </a:xfrm>
          <a:prstGeom prst="rect">
            <a:avLst/>
          </a:prstGeom>
          <a:noFill/>
          <a:ln>
            <a:noFill/>
          </a:ln>
        </p:spPr>
      </p:pic>
      <p:sp>
        <p:nvSpPr>
          <p:cNvPr id="806" name="Google Shape;806;p64"/>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5"/>
              </a:rPr>
              <a:t>malwarebytes.com</a:t>
            </a:r>
            <a:endParaRPr sz="1000">
              <a:solidFill>
                <a:srgbClr val="FFF2C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0" name="Shape 810"/>
        <p:cNvGrpSpPr/>
        <p:nvPr/>
      </p:nvGrpSpPr>
      <p:grpSpPr>
        <a:xfrm>
          <a:off x="0" y="0"/>
          <a:ext cx="0" cy="0"/>
          <a:chOff x="0" y="0"/>
          <a:chExt cx="0" cy="0"/>
        </a:xfrm>
      </p:grpSpPr>
      <p:sp>
        <p:nvSpPr>
          <p:cNvPr id="811" name="Google Shape;811;p65"/>
          <p:cNvSpPr txBox="1"/>
          <p:nvPr>
            <p:ph idx="1" type="body"/>
          </p:nvPr>
        </p:nvSpPr>
        <p:spPr>
          <a:xfrm>
            <a:off x="521825" y="674875"/>
            <a:ext cx="8219400" cy="4010700"/>
          </a:xfrm>
          <a:prstGeom prst="rect">
            <a:avLst/>
          </a:prstGeom>
          <a:noFill/>
          <a:ln>
            <a:noFill/>
          </a:ln>
        </p:spPr>
        <p:txBody>
          <a:bodyPr anchorCtr="0" anchor="t" bIns="34275" lIns="68575" spcFirstLastPara="1" rIns="68575" wrap="square" tIns="34275">
            <a:normAutofit/>
          </a:bodyPr>
          <a:lstStyle/>
          <a:p>
            <a:pPr indent="-317500" lvl="0" marL="457200" rtl="0" algn="l">
              <a:lnSpc>
                <a:spcPct val="90000"/>
              </a:lnSpc>
              <a:spcBef>
                <a:spcPts val="0"/>
              </a:spcBef>
              <a:spcAft>
                <a:spcPts val="0"/>
              </a:spcAft>
              <a:buClr>
                <a:srgbClr val="FFFFFF"/>
              </a:buClr>
              <a:buSzPts val="1400"/>
              <a:buChar char="❏"/>
            </a:pPr>
            <a:r>
              <a:rPr b="1" lang="en-US">
                <a:solidFill>
                  <a:srgbClr val="FFFFFF"/>
                </a:solidFill>
              </a:rPr>
              <a:t>Windows ortamında : </a:t>
            </a:r>
            <a:endParaRPr b="1">
              <a:solidFill>
                <a:srgbClr val="FFFFFF"/>
              </a:solidFill>
            </a:endParaRPr>
          </a:p>
          <a:p>
            <a:pPr indent="-203200" lvl="0" marL="660400" rtl="0" algn="l">
              <a:lnSpc>
                <a:spcPct val="90000"/>
              </a:lnSpc>
              <a:spcBef>
                <a:spcPts val="1400"/>
              </a:spcBef>
              <a:spcAft>
                <a:spcPts val="0"/>
              </a:spcAft>
              <a:buClr>
                <a:srgbClr val="FFFF00"/>
              </a:buClr>
              <a:buSzPts val="1400"/>
              <a:buChar char="❏"/>
            </a:pPr>
            <a:r>
              <a:rPr b="1" lang="en-US">
                <a:solidFill>
                  <a:srgbClr val="FFFF00"/>
                </a:solidFill>
              </a:rPr>
              <a:t>copy </a:t>
            </a:r>
            <a:r>
              <a:rPr b="1" lang="en-US">
                <a:solidFill>
                  <a:srgbClr val="FFFF00"/>
                </a:solidFill>
              </a:rPr>
              <a:t>“</a:t>
            </a:r>
            <a:r>
              <a:rPr b="1" lang="en-US">
                <a:solidFill>
                  <a:srgbClr val="FFFF00"/>
                </a:solidFill>
              </a:rPr>
              <a:t>&lt;image file path&gt;” + “&lt;text file path&gt;” “&lt;new image path&gt;”</a:t>
            </a:r>
            <a:endParaRPr b="1">
              <a:solidFill>
                <a:srgbClr val="FFFF00"/>
              </a:solidFill>
            </a:endParaRPr>
          </a:p>
          <a:p>
            <a:pPr indent="-317500" lvl="0" marL="457200" rtl="0" algn="l">
              <a:lnSpc>
                <a:spcPct val="90000"/>
              </a:lnSpc>
              <a:spcBef>
                <a:spcPts val="1000"/>
              </a:spcBef>
              <a:spcAft>
                <a:spcPts val="0"/>
              </a:spcAft>
              <a:buClr>
                <a:srgbClr val="FFFFFF"/>
              </a:buClr>
              <a:buSzPts val="1400"/>
              <a:buChar char="❏"/>
            </a:pPr>
            <a:r>
              <a:rPr b="1" lang="en-US">
                <a:solidFill>
                  <a:srgbClr val="FFFFFF"/>
                </a:solidFill>
              </a:rPr>
              <a:t>Linux ortamında :</a:t>
            </a:r>
            <a:endParaRPr>
              <a:solidFill>
                <a:srgbClr val="FFFFFF"/>
              </a:solidFill>
            </a:endParaRPr>
          </a:p>
          <a:p>
            <a:pPr indent="-203200" lvl="0" marL="660400" rtl="0" algn="l">
              <a:lnSpc>
                <a:spcPct val="90000"/>
              </a:lnSpc>
              <a:spcBef>
                <a:spcPts val="1400"/>
              </a:spcBef>
              <a:spcAft>
                <a:spcPts val="0"/>
              </a:spcAft>
              <a:buClr>
                <a:srgbClr val="FFFF00"/>
              </a:buClr>
              <a:buSzPts val="1400"/>
              <a:buChar char="❏"/>
            </a:pPr>
            <a:r>
              <a:rPr b="1" lang="en-US">
                <a:solidFill>
                  <a:srgbClr val="FFFF00"/>
                </a:solidFill>
              </a:rPr>
              <a:t>echo gizli bilgi &gt;&gt; resim.jpg</a:t>
            </a:r>
            <a:r>
              <a:rPr b="1" lang="en-US">
                <a:solidFill>
                  <a:srgbClr val="FFFFFF"/>
                </a:solidFill>
              </a:rPr>
              <a:t> komutunu kullanarak bilgiyi resim dosyasına ekleyin.</a:t>
            </a:r>
            <a:endParaRPr>
              <a:solidFill>
                <a:srgbClr val="FFFFFF"/>
              </a:solidFill>
            </a:endParaRPr>
          </a:p>
          <a:p>
            <a:pPr indent="-203200" lvl="0" marL="660400" rtl="0" algn="l">
              <a:lnSpc>
                <a:spcPct val="90000"/>
              </a:lnSpc>
              <a:spcBef>
                <a:spcPts val="1400"/>
              </a:spcBef>
              <a:spcAft>
                <a:spcPts val="0"/>
              </a:spcAft>
              <a:buClr>
                <a:srgbClr val="FFFF00"/>
              </a:buClr>
              <a:buSzPts val="1400"/>
              <a:buChar char="❏"/>
            </a:pPr>
            <a:r>
              <a:rPr b="1" lang="en-US">
                <a:solidFill>
                  <a:srgbClr val="FFFF00"/>
                </a:solidFill>
              </a:rPr>
              <a:t>strings resim.jpg </a:t>
            </a:r>
            <a:r>
              <a:rPr b="1" lang="en-US">
                <a:solidFill>
                  <a:srgbClr val="FFFFFF"/>
                </a:solidFill>
              </a:rPr>
              <a:t>komutunu kullanarak gizli bilgiyi resim dosyasından okuyun.</a:t>
            </a:r>
            <a:endParaRPr>
              <a:solidFill>
                <a:srgbClr val="FFFFFF"/>
              </a:solidFill>
            </a:endParaRPr>
          </a:p>
          <a:p>
            <a:pPr indent="-203200" lvl="0" marL="660400" rtl="0" algn="l">
              <a:lnSpc>
                <a:spcPct val="90000"/>
              </a:lnSpc>
              <a:spcBef>
                <a:spcPts val="1400"/>
              </a:spcBef>
              <a:spcAft>
                <a:spcPts val="0"/>
              </a:spcAft>
              <a:buClr>
                <a:srgbClr val="FFFFFF"/>
              </a:buClr>
              <a:buSzPts val="1400"/>
              <a:buChar char="❏"/>
            </a:pPr>
            <a:r>
              <a:rPr b="1" lang="en-US">
                <a:solidFill>
                  <a:srgbClr val="FFFFFF"/>
                </a:solidFill>
              </a:rPr>
              <a:t>Resim.jpg dosyasını metin editörü ile açıp gizli bilgiyi elde edin.</a:t>
            </a:r>
            <a:endParaRPr>
              <a:solidFill>
                <a:srgbClr val="FFFFFF"/>
              </a:solidFill>
            </a:endParaRPr>
          </a:p>
          <a:p>
            <a:pPr indent="-203200" lvl="0" marL="660400" rtl="0" algn="l">
              <a:lnSpc>
                <a:spcPct val="90000"/>
              </a:lnSpc>
              <a:spcBef>
                <a:spcPts val="1400"/>
              </a:spcBef>
              <a:spcAft>
                <a:spcPts val="0"/>
              </a:spcAft>
              <a:buClr>
                <a:srgbClr val="FFFF00"/>
              </a:buClr>
              <a:buSzPts val="1400"/>
              <a:buChar char="❏"/>
            </a:pPr>
            <a:r>
              <a:rPr b="1" lang="en-US">
                <a:solidFill>
                  <a:srgbClr val="FFFF00"/>
                </a:solidFill>
              </a:rPr>
              <a:t>xxd resim.jpg </a:t>
            </a:r>
            <a:r>
              <a:rPr b="1" lang="en-US">
                <a:solidFill>
                  <a:srgbClr val="FFFFFF"/>
                </a:solidFill>
              </a:rPr>
              <a:t>komutuyla resim dosyasının hex kodunu ve gizli bilgiyi </a:t>
            </a:r>
            <a:r>
              <a:rPr b="1" lang="en-US">
                <a:solidFill>
                  <a:srgbClr val="FFFFFF"/>
                </a:solidFill>
              </a:rPr>
              <a:t>görüntüleyin</a:t>
            </a:r>
            <a:r>
              <a:rPr b="1" lang="en-US">
                <a:solidFill>
                  <a:srgbClr val="FFFFFF"/>
                </a:solidFill>
              </a:rPr>
              <a:t>.</a:t>
            </a:r>
            <a:endParaRPr>
              <a:solidFill>
                <a:srgbClr val="FFFFFF"/>
              </a:solidFill>
            </a:endParaRPr>
          </a:p>
        </p:txBody>
      </p:sp>
      <p:pic>
        <p:nvPicPr>
          <p:cNvPr id="812" name="Google Shape;812;p65">
            <a:hlinkClick r:id="rId3"/>
          </p:cNvPr>
          <p:cNvPicPr preferRelativeResize="0"/>
          <p:nvPr/>
        </p:nvPicPr>
        <p:blipFill>
          <a:blip r:embed="rId4">
            <a:alphaModFix/>
          </a:blip>
          <a:stretch>
            <a:fillRect/>
          </a:stretch>
        </p:blipFill>
        <p:spPr>
          <a:xfrm>
            <a:off x="79800" y="26587"/>
            <a:ext cx="986649" cy="436125"/>
          </a:xfrm>
          <a:prstGeom prst="rect">
            <a:avLst/>
          </a:prstGeom>
          <a:noFill/>
          <a:ln>
            <a:noFill/>
          </a:ln>
        </p:spPr>
      </p:pic>
      <p:sp>
        <p:nvSpPr>
          <p:cNvPr id="813" name="Google Shape;813;p65"/>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5"/>
              </a:rPr>
              <a:t>Resim sonuna veri gizleme lab dökümanı</a:t>
            </a:r>
            <a:endParaRPr sz="2200">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7" name="Shape 817"/>
        <p:cNvGrpSpPr/>
        <p:nvPr/>
      </p:nvGrpSpPr>
      <p:grpSpPr>
        <a:xfrm>
          <a:off x="0" y="0"/>
          <a:ext cx="0" cy="0"/>
          <a:chOff x="0" y="0"/>
          <a:chExt cx="0" cy="0"/>
        </a:xfrm>
      </p:grpSpPr>
      <p:sp>
        <p:nvSpPr>
          <p:cNvPr id="818" name="Google Shape;818;p66"/>
          <p:cNvSpPr txBox="1"/>
          <p:nvPr>
            <p:ph idx="1" type="body"/>
          </p:nvPr>
        </p:nvSpPr>
        <p:spPr>
          <a:xfrm>
            <a:off x="521825" y="674875"/>
            <a:ext cx="8219400" cy="4010700"/>
          </a:xfrm>
          <a:prstGeom prst="rect">
            <a:avLst/>
          </a:prstGeom>
          <a:noFill/>
          <a:ln>
            <a:noFill/>
          </a:ln>
        </p:spPr>
        <p:txBody>
          <a:bodyPr anchorCtr="0" anchor="t" bIns="34275" lIns="68575" spcFirstLastPara="1" rIns="68575" wrap="square" tIns="34275">
            <a:normAutofit fontScale="85000" lnSpcReduction="10000"/>
          </a:bodyPr>
          <a:lstStyle/>
          <a:p>
            <a:pPr indent="-189865" lvl="0" marL="203200" rtl="0" algn="l">
              <a:lnSpc>
                <a:spcPct val="150000"/>
              </a:lnSpc>
              <a:spcBef>
                <a:spcPts val="1400"/>
              </a:spcBef>
              <a:spcAft>
                <a:spcPts val="0"/>
              </a:spcAft>
              <a:buClr>
                <a:srgbClr val="FFFFFF"/>
              </a:buClr>
              <a:buSzPct val="77777"/>
              <a:buChar char="❏"/>
            </a:pPr>
            <a:r>
              <a:rPr b="1" lang="en-US">
                <a:solidFill>
                  <a:srgbClr val="FFFFFF"/>
                </a:solidFill>
              </a:rPr>
              <a:t>Veri gizleme işlemini orijinal dosyayı saklı tutarak yapın ve eklediğiniz dosya boyutu ve eklenen dosya boyutundaki değişimi gözlemleyin.</a:t>
            </a:r>
            <a:endParaRPr b="1">
              <a:solidFill>
                <a:srgbClr val="FFFFFF"/>
              </a:solidFill>
            </a:endParaRPr>
          </a:p>
          <a:p>
            <a:pPr indent="-189865" lvl="0" marL="203200" rtl="0" algn="l">
              <a:lnSpc>
                <a:spcPct val="150000"/>
              </a:lnSpc>
              <a:spcBef>
                <a:spcPts val="1400"/>
              </a:spcBef>
              <a:spcAft>
                <a:spcPts val="0"/>
              </a:spcAft>
              <a:buClr>
                <a:srgbClr val="FFFFFF"/>
              </a:buClr>
              <a:buSzPct val="77777"/>
              <a:buChar char="❏"/>
            </a:pPr>
            <a:r>
              <a:rPr b="1" lang="en-US">
                <a:solidFill>
                  <a:srgbClr val="FFFF00"/>
                </a:solidFill>
              </a:rPr>
              <a:t>diff orijinal.jpg clone.jpg</a:t>
            </a:r>
            <a:r>
              <a:rPr b="1" lang="en-US">
                <a:solidFill>
                  <a:srgbClr val="FFFFFF"/>
                </a:solidFill>
              </a:rPr>
              <a:t> komutuyla dosyada </a:t>
            </a:r>
            <a:r>
              <a:rPr b="1" lang="en-US">
                <a:solidFill>
                  <a:srgbClr val="FFFFFF"/>
                </a:solidFill>
              </a:rPr>
              <a:t>değişiklik</a:t>
            </a:r>
            <a:r>
              <a:rPr b="1" lang="en-US">
                <a:solidFill>
                  <a:srgbClr val="FFFFFF"/>
                </a:solidFill>
              </a:rPr>
              <a:t> olup olmadığını gözlemleyin.</a:t>
            </a:r>
            <a:endParaRPr b="1">
              <a:solidFill>
                <a:srgbClr val="FFFFFF"/>
              </a:solidFill>
            </a:endParaRPr>
          </a:p>
          <a:p>
            <a:pPr indent="-189865" lvl="0" marL="203200" rtl="0" algn="l">
              <a:lnSpc>
                <a:spcPct val="150000"/>
              </a:lnSpc>
              <a:spcBef>
                <a:spcPts val="1400"/>
              </a:spcBef>
              <a:spcAft>
                <a:spcPts val="0"/>
              </a:spcAft>
              <a:buClr>
                <a:srgbClr val="FFFFFF"/>
              </a:buClr>
              <a:buSzPct val="77777"/>
              <a:buChar char="❏"/>
            </a:pPr>
            <a:r>
              <a:rPr b="1" lang="en-US">
                <a:solidFill>
                  <a:srgbClr val="FFFF00"/>
                </a:solidFill>
              </a:rPr>
              <a:t>xxd orijinal.jpg orijinal.hex, xxd clone.jpg clone.hex</a:t>
            </a:r>
            <a:r>
              <a:rPr b="1" lang="en-US">
                <a:solidFill>
                  <a:srgbClr val="FFFFFF"/>
                </a:solidFill>
              </a:rPr>
              <a:t> komutlarıyla </a:t>
            </a:r>
            <a:r>
              <a:rPr b="1" lang="en-US">
                <a:solidFill>
                  <a:srgbClr val="FFFFFF"/>
                </a:solidFill>
              </a:rPr>
              <a:t>dosyaların</a:t>
            </a:r>
            <a:r>
              <a:rPr b="1" lang="en-US">
                <a:solidFill>
                  <a:srgbClr val="FFFFFF"/>
                </a:solidFill>
              </a:rPr>
              <a:t> hex kodlarını kaydedin ve </a:t>
            </a:r>
            <a:r>
              <a:rPr b="1" lang="en-US">
                <a:solidFill>
                  <a:srgbClr val="FFFF00"/>
                </a:solidFill>
              </a:rPr>
              <a:t>diff orijinal.hex clone.hex</a:t>
            </a:r>
            <a:r>
              <a:rPr b="1" lang="en-US">
                <a:solidFill>
                  <a:srgbClr val="FFFFFF"/>
                </a:solidFill>
              </a:rPr>
              <a:t> komutuyla iki dosya arasındaki farkı gözlemleyin.</a:t>
            </a:r>
            <a:endParaRPr b="1">
              <a:solidFill>
                <a:srgbClr val="FFFFFF"/>
              </a:solidFill>
            </a:endParaRPr>
          </a:p>
          <a:p>
            <a:pPr indent="-189865" lvl="0" marL="203200" rtl="0" algn="l">
              <a:lnSpc>
                <a:spcPct val="150000"/>
              </a:lnSpc>
              <a:spcBef>
                <a:spcPts val="1400"/>
              </a:spcBef>
              <a:spcAft>
                <a:spcPts val="0"/>
              </a:spcAft>
              <a:buClr>
                <a:srgbClr val="FFFFFF"/>
              </a:buClr>
              <a:buSzPct val="77777"/>
              <a:buChar char="❏"/>
            </a:pPr>
            <a:r>
              <a:rPr b="1" lang="en-US">
                <a:solidFill>
                  <a:srgbClr val="FFFFFF"/>
                </a:solidFill>
              </a:rPr>
              <a:t>Veri gizleme işlemini farklı formattaki dokümanlar için tekrar edin. Resim içerisine mp3, zip formatında veriler ekleyin. Dosyanın görünür kalıp kalmadığını kontrol edin. </a:t>
            </a:r>
            <a:endParaRPr b="1">
              <a:solidFill>
                <a:srgbClr val="FFFFFF"/>
              </a:solidFill>
            </a:endParaRPr>
          </a:p>
          <a:p>
            <a:pPr indent="-189865" lvl="0" marL="203200" rtl="0" algn="l">
              <a:lnSpc>
                <a:spcPct val="150000"/>
              </a:lnSpc>
              <a:spcBef>
                <a:spcPts val="1400"/>
              </a:spcBef>
              <a:spcAft>
                <a:spcPts val="0"/>
              </a:spcAft>
              <a:buClr>
                <a:srgbClr val="FFFFFF"/>
              </a:buClr>
              <a:buSzPct val="77777"/>
              <a:buChar char="❏"/>
            </a:pPr>
            <a:r>
              <a:rPr b="1" lang="en-US">
                <a:solidFill>
                  <a:srgbClr val="FFFFFF"/>
                </a:solidFill>
              </a:rPr>
              <a:t>JPEG dosyasının başlangıç (0XFFD8) ve bitiş değeri (0xFFD9) özelliğini kullanarak eklenen dosyayı jpg dosyasından ayırın.</a:t>
            </a:r>
            <a:endParaRPr b="1">
              <a:solidFill>
                <a:srgbClr val="FFFFFF"/>
              </a:solidFill>
            </a:endParaRPr>
          </a:p>
        </p:txBody>
      </p:sp>
      <p:pic>
        <p:nvPicPr>
          <p:cNvPr id="819" name="Google Shape;819;p66"/>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820" name="Google Shape;820;p66"/>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Resim sonuna veri gizleme lab dökümanı</a:t>
            </a:r>
            <a:endParaRPr sz="22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4" name="Shape 824"/>
        <p:cNvGrpSpPr/>
        <p:nvPr/>
      </p:nvGrpSpPr>
      <p:grpSpPr>
        <a:xfrm>
          <a:off x="0" y="0"/>
          <a:ext cx="0" cy="0"/>
          <a:chOff x="0" y="0"/>
          <a:chExt cx="0" cy="0"/>
        </a:xfrm>
      </p:grpSpPr>
      <p:pic>
        <p:nvPicPr>
          <p:cNvPr id="825" name="Google Shape;825;p67"/>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826" name="Google Shape;826;p67"/>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Resim sonuna veri gizleme lab dökümanı</a:t>
            </a:r>
            <a:endParaRPr sz="2200">
              <a:solidFill>
                <a:srgbClr val="FFFFFF"/>
              </a:solidFill>
            </a:endParaRPr>
          </a:p>
        </p:txBody>
      </p:sp>
      <p:pic>
        <p:nvPicPr>
          <p:cNvPr id="827" name="Google Shape;827;p67"/>
          <p:cNvPicPr preferRelativeResize="0"/>
          <p:nvPr/>
        </p:nvPicPr>
        <p:blipFill>
          <a:blip r:embed="rId5">
            <a:alphaModFix/>
          </a:blip>
          <a:stretch>
            <a:fillRect/>
          </a:stretch>
        </p:blipFill>
        <p:spPr>
          <a:xfrm>
            <a:off x="418000" y="1697800"/>
            <a:ext cx="5396251" cy="2871625"/>
          </a:xfrm>
          <a:prstGeom prst="rect">
            <a:avLst/>
          </a:prstGeom>
          <a:noFill/>
          <a:ln>
            <a:noFill/>
          </a:ln>
        </p:spPr>
      </p:pic>
      <p:sp>
        <p:nvSpPr>
          <p:cNvPr id="828" name="Google Shape;828;p67"/>
          <p:cNvSpPr txBox="1"/>
          <p:nvPr>
            <p:ph idx="1" type="body"/>
          </p:nvPr>
        </p:nvSpPr>
        <p:spPr>
          <a:xfrm>
            <a:off x="218150" y="642425"/>
            <a:ext cx="8390400" cy="927000"/>
          </a:xfrm>
          <a:prstGeom prst="rect">
            <a:avLst/>
          </a:prstGeom>
          <a:noFill/>
          <a:ln>
            <a:noFill/>
          </a:ln>
        </p:spPr>
        <p:txBody>
          <a:bodyPr anchorCtr="0" anchor="t" bIns="34275" lIns="68575" spcFirstLastPara="1" rIns="68575" wrap="square" tIns="34275">
            <a:normAutofit/>
          </a:bodyPr>
          <a:lstStyle/>
          <a:p>
            <a:pPr indent="-317500" lvl="0" marL="457200" rtl="0" algn="l">
              <a:lnSpc>
                <a:spcPct val="150000"/>
              </a:lnSpc>
              <a:spcBef>
                <a:spcPts val="1400"/>
              </a:spcBef>
              <a:spcAft>
                <a:spcPts val="0"/>
              </a:spcAft>
              <a:buClr>
                <a:srgbClr val="FFFFFF"/>
              </a:buClr>
              <a:buSzPts val="1400"/>
              <a:buChar char="❏"/>
            </a:pPr>
            <a:r>
              <a:rPr b="1" lang="en-US">
                <a:solidFill>
                  <a:srgbClr val="FFFFFF"/>
                </a:solidFill>
              </a:rPr>
              <a:t>Resimlerin içerisine gizlenmiş textleri bulun</a:t>
            </a:r>
            <a:endParaRPr b="1">
              <a:solidFill>
                <a:srgbClr val="FFFFFF"/>
              </a:solidFill>
            </a:endParaRPr>
          </a:p>
          <a:p>
            <a:pPr indent="-317500" lvl="1" marL="914400" rtl="0" algn="l">
              <a:lnSpc>
                <a:spcPct val="150000"/>
              </a:lnSpc>
              <a:spcBef>
                <a:spcPts val="0"/>
              </a:spcBef>
              <a:spcAft>
                <a:spcPts val="0"/>
              </a:spcAft>
              <a:buClr>
                <a:srgbClr val="F3F3F3"/>
              </a:buClr>
              <a:buSzPts val="1400"/>
              <a:buFont typeface="Courier New"/>
              <a:buChar char="❏"/>
            </a:pPr>
            <a:r>
              <a:rPr b="1" lang="en-US">
                <a:solidFill>
                  <a:srgbClr val="F3F3F3"/>
                </a:solidFill>
                <a:latin typeface="Courier New"/>
                <a:ea typeface="Courier New"/>
                <a:cs typeface="Courier New"/>
                <a:sym typeface="Courier New"/>
              </a:rPr>
              <a:t>$ </a:t>
            </a:r>
            <a:r>
              <a:rPr b="1" lang="en-US">
                <a:solidFill>
                  <a:srgbClr val="F3F3F3"/>
                </a:solidFill>
                <a:latin typeface="Courier New"/>
                <a:ea typeface="Courier New"/>
                <a:cs typeface="Courier New"/>
                <a:sym typeface="Courier New"/>
              </a:rPr>
              <a:t>strings -n 7 -t x filename.png</a:t>
            </a:r>
            <a:endParaRPr b="1">
              <a:solidFill>
                <a:srgbClr val="F3F3F3"/>
              </a:solidFill>
              <a:latin typeface="Courier New"/>
              <a:ea typeface="Courier New"/>
              <a:cs typeface="Courier New"/>
              <a:sym typeface="Courier New"/>
            </a:endParaRPr>
          </a:p>
        </p:txBody>
      </p:sp>
      <p:sp>
        <p:nvSpPr>
          <p:cNvPr id="829" name="Google Shape;829;p67"/>
          <p:cNvSpPr txBox="1"/>
          <p:nvPr/>
        </p:nvSpPr>
        <p:spPr>
          <a:xfrm>
            <a:off x="5985325" y="1678925"/>
            <a:ext cx="3082800" cy="29499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lt1"/>
              </a:buClr>
              <a:buSzPts val="1600"/>
              <a:buChar char="❏"/>
            </a:pPr>
            <a:r>
              <a:rPr lang="en-US" sz="1600">
                <a:solidFill>
                  <a:schemeClr val="lt1"/>
                </a:solidFill>
              </a:rPr>
              <a:t>-n 7 : 7+ karakterden daha büyük stringleri görmek için</a:t>
            </a:r>
            <a:endParaRPr sz="1600">
              <a:solidFill>
                <a:schemeClr val="lt1"/>
              </a:solidFill>
            </a:endParaRPr>
          </a:p>
          <a:p>
            <a:pPr indent="-330200" lvl="0" marL="457200" rtl="0" algn="l">
              <a:lnSpc>
                <a:spcPct val="150000"/>
              </a:lnSpc>
              <a:spcBef>
                <a:spcPts val="0"/>
              </a:spcBef>
              <a:spcAft>
                <a:spcPts val="0"/>
              </a:spcAft>
              <a:buClr>
                <a:schemeClr val="lt1"/>
              </a:buClr>
              <a:buSzPts val="1600"/>
              <a:buChar char="❏"/>
            </a:pPr>
            <a:r>
              <a:rPr lang="en-US" sz="1600">
                <a:solidFill>
                  <a:schemeClr val="lt1"/>
                </a:solidFill>
              </a:rPr>
              <a:t>-t x : karakterlerin yerlerini de göstermesin için</a:t>
            </a:r>
            <a:endParaRPr sz="1600">
              <a:solidFill>
                <a:schemeClr val="lt1"/>
              </a:solidFill>
            </a:endParaRPr>
          </a:p>
        </p:txBody>
      </p:sp>
      <p:sp>
        <p:nvSpPr>
          <p:cNvPr id="830" name="Google Shape;830;p67"/>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6"/>
              </a:rPr>
              <a:t>https://georgeom.net/StegOnline/checklist</a:t>
            </a:r>
            <a:endParaRPr sz="1000">
              <a:solidFill>
                <a:srgbClr val="FFF2C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4" name="Shape 834"/>
        <p:cNvGrpSpPr/>
        <p:nvPr/>
      </p:nvGrpSpPr>
      <p:grpSpPr>
        <a:xfrm>
          <a:off x="0" y="0"/>
          <a:ext cx="0" cy="0"/>
          <a:chOff x="0" y="0"/>
          <a:chExt cx="0" cy="0"/>
        </a:xfrm>
      </p:grpSpPr>
      <p:sp>
        <p:nvSpPr>
          <p:cNvPr id="835" name="Google Shape;835;p68"/>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Entropi</a:t>
            </a:r>
            <a:endParaRPr sz="2200">
              <a:solidFill>
                <a:srgbClr val="FFFFFF"/>
              </a:solidFill>
            </a:endParaRPr>
          </a:p>
        </p:txBody>
      </p:sp>
      <p:pic>
        <p:nvPicPr>
          <p:cNvPr id="836" name="Google Shape;836;p68"/>
          <p:cNvPicPr preferRelativeResize="0"/>
          <p:nvPr/>
        </p:nvPicPr>
        <p:blipFill>
          <a:blip r:embed="rId3">
            <a:alphaModFix/>
          </a:blip>
          <a:stretch>
            <a:fillRect/>
          </a:stretch>
        </p:blipFill>
        <p:spPr>
          <a:xfrm>
            <a:off x="4858775" y="1128775"/>
            <a:ext cx="3945901" cy="2547526"/>
          </a:xfrm>
          <a:prstGeom prst="rect">
            <a:avLst/>
          </a:prstGeom>
          <a:noFill/>
          <a:ln>
            <a:noFill/>
          </a:ln>
        </p:spPr>
      </p:pic>
      <p:sp>
        <p:nvSpPr>
          <p:cNvPr id="837" name="Google Shape;837;p68"/>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https://reverseengineering.stackexchange.com/</a:t>
            </a:r>
            <a:endParaRPr sz="1000">
              <a:solidFill>
                <a:srgbClr val="FFF2CC"/>
              </a:solidFill>
            </a:endParaRPr>
          </a:p>
        </p:txBody>
      </p:sp>
      <p:grpSp>
        <p:nvGrpSpPr>
          <p:cNvPr id="838" name="Google Shape;838;p68"/>
          <p:cNvGrpSpPr/>
          <p:nvPr/>
        </p:nvGrpSpPr>
        <p:grpSpPr>
          <a:xfrm>
            <a:off x="502750" y="1034075"/>
            <a:ext cx="3945899" cy="2642225"/>
            <a:chOff x="502750" y="1034075"/>
            <a:chExt cx="3945899" cy="2642225"/>
          </a:xfrm>
        </p:grpSpPr>
        <p:pic>
          <p:nvPicPr>
            <p:cNvPr id="839" name="Google Shape;839;p68"/>
            <p:cNvPicPr preferRelativeResize="0"/>
            <p:nvPr/>
          </p:nvPicPr>
          <p:blipFill>
            <a:blip r:embed="rId5">
              <a:alphaModFix/>
            </a:blip>
            <a:stretch>
              <a:fillRect/>
            </a:stretch>
          </p:blipFill>
          <p:spPr>
            <a:xfrm>
              <a:off x="502750" y="1034075"/>
              <a:ext cx="3945899" cy="2642225"/>
            </a:xfrm>
            <a:prstGeom prst="rect">
              <a:avLst/>
            </a:prstGeom>
            <a:noFill/>
            <a:ln>
              <a:noFill/>
            </a:ln>
          </p:spPr>
        </p:pic>
        <p:sp>
          <p:nvSpPr>
            <p:cNvPr id="840" name="Google Shape;840;p68"/>
            <p:cNvSpPr txBox="1"/>
            <p:nvPr/>
          </p:nvSpPr>
          <p:spPr>
            <a:xfrm>
              <a:off x="1735850" y="1212175"/>
              <a:ext cx="1460700" cy="22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rPr>
                <a:t>Bu kısımda paketlenmiş veri var. Normalde entropi 1’e yakın olmamalı.</a:t>
              </a:r>
              <a:endParaRPr b="1" sz="1000">
                <a:solidFill>
                  <a:srgbClr val="FFFFFF"/>
                </a:solidFill>
              </a:endParaRPr>
            </a:p>
          </p:txBody>
        </p:sp>
      </p:grpSp>
      <p:grpSp>
        <p:nvGrpSpPr>
          <p:cNvPr id="841" name="Google Shape;841;p68"/>
          <p:cNvGrpSpPr/>
          <p:nvPr/>
        </p:nvGrpSpPr>
        <p:grpSpPr>
          <a:xfrm>
            <a:off x="986500" y="3780675"/>
            <a:ext cx="3367327" cy="946001"/>
            <a:chOff x="986500" y="3780675"/>
            <a:chExt cx="3367327" cy="946001"/>
          </a:xfrm>
        </p:grpSpPr>
        <p:pic>
          <p:nvPicPr>
            <p:cNvPr id="842" name="Google Shape;842;p68"/>
            <p:cNvPicPr preferRelativeResize="0"/>
            <p:nvPr/>
          </p:nvPicPr>
          <p:blipFill>
            <a:blip r:embed="rId6">
              <a:alphaModFix/>
            </a:blip>
            <a:stretch>
              <a:fillRect/>
            </a:stretch>
          </p:blipFill>
          <p:spPr>
            <a:xfrm>
              <a:off x="986500" y="3780675"/>
              <a:ext cx="3367327" cy="946001"/>
            </a:xfrm>
            <a:prstGeom prst="rect">
              <a:avLst/>
            </a:prstGeom>
            <a:noFill/>
            <a:ln>
              <a:noFill/>
            </a:ln>
          </p:spPr>
        </p:pic>
        <p:sp>
          <p:nvSpPr>
            <p:cNvPr id="843" name="Google Shape;843;p68"/>
            <p:cNvSpPr txBox="1"/>
            <p:nvPr/>
          </p:nvSpPr>
          <p:spPr>
            <a:xfrm>
              <a:off x="1754825" y="3812975"/>
              <a:ext cx="1460700" cy="8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solidFill>
                    <a:srgbClr val="FFFFFF"/>
                  </a:solidFill>
                </a:rPr>
                <a:t>Bu kısımda paketlenmiş veri var. Normalde entropi 1’e yakın olmamalı.</a:t>
              </a:r>
              <a:endParaRPr b="1" sz="1000">
                <a:solidFill>
                  <a:srgbClr val="FFFFFF"/>
                </a:solidFill>
              </a:endParaRPr>
            </a:p>
          </p:txBody>
        </p:sp>
      </p:grpSp>
      <p:sp>
        <p:nvSpPr>
          <p:cNvPr id="844" name="Google Shape;844;p68"/>
          <p:cNvSpPr txBox="1"/>
          <p:nvPr/>
        </p:nvSpPr>
        <p:spPr>
          <a:xfrm>
            <a:off x="502750" y="605275"/>
            <a:ext cx="3945900" cy="338700"/>
          </a:xfrm>
          <a:prstGeom prst="rect">
            <a:avLst/>
          </a:prstGeom>
          <a:solidFill>
            <a:schemeClr val="dk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en-US" sz="1800">
                <a:solidFill>
                  <a:srgbClr val="FFFFFF"/>
                </a:solidFill>
              </a:rPr>
              <a:t>içine veri eklenmiş dosya</a:t>
            </a:r>
            <a:endParaRPr sz="1800">
              <a:solidFill>
                <a:srgbClr val="FFFFFF"/>
              </a:solidFill>
            </a:endParaRPr>
          </a:p>
        </p:txBody>
      </p:sp>
      <p:sp>
        <p:nvSpPr>
          <p:cNvPr id="845" name="Google Shape;845;p68"/>
          <p:cNvSpPr txBox="1"/>
          <p:nvPr/>
        </p:nvSpPr>
        <p:spPr>
          <a:xfrm>
            <a:off x="4858775" y="605275"/>
            <a:ext cx="3945900" cy="338700"/>
          </a:xfrm>
          <a:prstGeom prst="rect">
            <a:avLst/>
          </a:prstGeom>
          <a:solidFill>
            <a:schemeClr val="dk1"/>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000000"/>
              </a:buClr>
              <a:buSzPts val="1100"/>
              <a:buFont typeface="Arial"/>
              <a:buNone/>
            </a:pPr>
            <a:r>
              <a:rPr b="1" lang="en-US" sz="1800">
                <a:solidFill>
                  <a:srgbClr val="FFFFFF"/>
                </a:solidFill>
              </a:rPr>
              <a:t>orjinal</a:t>
            </a:r>
            <a:r>
              <a:rPr b="1" lang="en-US" sz="1800">
                <a:solidFill>
                  <a:srgbClr val="FFFFFF"/>
                </a:solidFill>
              </a:rPr>
              <a:t> dosya</a:t>
            </a:r>
            <a:endParaRPr sz="1800">
              <a:solidFill>
                <a:srgbClr val="FFFFFF"/>
              </a:solidFill>
            </a:endParaRPr>
          </a:p>
        </p:txBody>
      </p:sp>
      <p:pic>
        <p:nvPicPr>
          <p:cNvPr descr="Entropi Nedir ve Kuantum Dolanıklıkla Nasıl Oluşur? » Kozan Demircan" id="846" name="Google Shape;846;p68"/>
          <p:cNvPicPr preferRelativeResize="0"/>
          <p:nvPr/>
        </p:nvPicPr>
        <p:blipFill>
          <a:blip r:embed="rId7">
            <a:alphaModFix/>
          </a:blip>
          <a:stretch>
            <a:fillRect/>
          </a:stretch>
        </p:blipFill>
        <p:spPr>
          <a:xfrm>
            <a:off x="5904950" y="3728500"/>
            <a:ext cx="1955818" cy="9981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0" name="Shape 850"/>
        <p:cNvGrpSpPr/>
        <p:nvPr/>
      </p:nvGrpSpPr>
      <p:grpSpPr>
        <a:xfrm>
          <a:off x="0" y="0"/>
          <a:ext cx="0" cy="0"/>
          <a:chOff x="0" y="0"/>
          <a:chExt cx="0" cy="0"/>
        </a:xfrm>
      </p:grpSpPr>
      <p:sp>
        <p:nvSpPr>
          <p:cNvPr id="851" name="Google Shape;851;p69"/>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Entropi</a:t>
            </a:r>
            <a:endParaRPr sz="2200">
              <a:solidFill>
                <a:srgbClr val="FFFFFF"/>
              </a:solidFill>
            </a:endParaRPr>
          </a:p>
        </p:txBody>
      </p:sp>
      <p:sp>
        <p:nvSpPr>
          <p:cNvPr id="852" name="Google Shape;852;p6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binvis.io</a:t>
            </a:r>
            <a:r>
              <a:rPr lang="en-US" sz="1000">
                <a:solidFill>
                  <a:srgbClr val="FFF2CC"/>
                </a:solidFill>
              </a:rPr>
              <a:t> </a:t>
            </a:r>
            <a:r>
              <a:rPr lang="en-US" sz="1000">
                <a:solidFill>
                  <a:schemeClr val="hlink"/>
                </a:solidFill>
              </a:rPr>
              <a:t>and </a:t>
            </a:r>
            <a:r>
              <a:rPr lang="en-US" sz="1000" u="sng">
                <a:solidFill>
                  <a:schemeClr val="hlink"/>
                </a:solidFill>
                <a:hlinkClick r:id="rId4"/>
              </a:rPr>
              <a:t>Kozan Demircan</a:t>
            </a:r>
            <a:endParaRPr sz="1000">
              <a:solidFill>
                <a:srgbClr val="FFF2CC"/>
              </a:solidFill>
            </a:endParaRPr>
          </a:p>
        </p:txBody>
      </p:sp>
      <p:grpSp>
        <p:nvGrpSpPr>
          <p:cNvPr id="853" name="Google Shape;853;p69"/>
          <p:cNvGrpSpPr/>
          <p:nvPr/>
        </p:nvGrpSpPr>
        <p:grpSpPr>
          <a:xfrm>
            <a:off x="161653" y="714512"/>
            <a:ext cx="3167789" cy="3961459"/>
            <a:chOff x="161653" y="714512"/>
            <a:chExt cx="3167789" cy="3961459"/>
          </a:xfrm>
        </p:grpSpPr>
        <p:pic>
          <p:nvPicPr>
            <p:cNvPr id="854" name="Google Shape;854;p69"/>
            <p:cNvPicPr preferRelativeResize="0"/>
            <p:nvPr/>
          </p:nvPicPr>
          <p:blipFill rotWithShape="1">
            <a:blip r:embed="rId5">
              <a:alphaModFix/>
            </a:blip>
            <a:srcRect b="0" l="38901" r="39358" t="0"/>
            <a:stretch/>
          </p:blipFill>
          <p:spPr>
            <a:xfrm>
              <a:off x="1235657" y="714512"/>
              <a:ext cx="1116986" cy="3961459"/>
            </a:xfrm>
            <a:prstGeom prst="rect">
              <a:avLst/>
            </a:prstGeom>
            <a:noFill/>
            <a:ln>
              <a:noFill/>
            </a:ln>
          </p:spPr>
        </p:pic>
        <p:pic>
          <p:nvPicPr>
            <p:cNvPr id="855" name="Google Shape;855;p69"/>
            <p:cNvPicPr preferRelativeResize="0"/>
            <p:nvPr/>
          </p:nvPicPr>
          <p:blipFill rotWithShape="1">
            <a:blip r:embed="rId5">
              <a:alphaModFix/>
            </a:blip>
            <a:srcRect b="0" l="0" r="77234" t="0"/>
            <a:stretch/>
          </p:blipFill>
          <p:spPr>
            <a:xfrm>
              <a:off x="161653" y="714512"/>
              <a:ext cx="1169721" cy="3961459"/>
            </a:xfrm>
            <a:prstGeom prst="rect">
              <a:avLst/>
            </a:prstGeom>
            <a:noFill/>
            <a:ln>
              <a:noFill/>
            </a:ln>
          </p:spPr>
        </p:pic>
        <p:pic>
          <p:nvPicPr>
            <p:cNvPr id="856" name="Google Shape;856;p69"/>
            <p:cNvPicPr preferRelativeResize="0"/>
            <p:nvPr/>
          </p:nvPicPr>
          <p:blipFill rotWithShape="1">
            <a:blip r:embed="rId5">
              <a:alphaModFix/>
            </a:blip>
            <a:srcRect b="0" l="78261" r="2727" t="0"/>
            <a:stretch/>
          </p:blipFill>
          <p:spPr>
            <a:xfrm>
              <a:off x="2352643" y="714512"/>
              <a:ext cx="976799" cy="3961458"/>
            </a:xfrm>
            <a:prstGeom prst="rect">
              <a:avLst/>
            </a:prstGeom>
            <a:noFill/>
            <a:ln>
              <a:noFill/>
            </a:ln>
          </p:spPr>
        </p:pic>
      </p:grpSp>
      <p:sp>
        <p:nvSpPr>
          <p:cNvPr id="857" name="Google Shape;857;p69"/>
          <p:cNvSpPr txBox="1"/>
          <p:nvPr/>
        </p:nvSpPr>
        <p:spPr>
          <a:xfrm>
            <a:off x="3813150" y="995975"/>
            <a:ext cx="53499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Char char="❏"/>
            </a:pPr>
            <a:r>
              <a:rPr lang="en-US" sz="1600">
                <a:solidFill>
                  <a:schemeClr val="dk1"/>
                </a:solidFill>
              </a:rPr>
              <a:t>Dosyaların entropi değerleri 1’e yakın olmamalı.</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Entropi değerinin 1 olduğu bölgelerde şifrelenmiş yada paketlenmiş veri olduğu söylenebilir.</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Dosyaların entropisine bakılarak içine veri gizlenip gizlenmediği kontrol edilebilir.</a:t>
            </a:r>
            <a:endParaRPr sz="1600">
              <a:solidFill>
                <a:schemeClr val="dk1"/>
              </a:solidFill>
            </a:endParaRPr>
          </a:p>
        </p:txBody>
      </p:sp>
      <p:pic>
        <p:nvPicPr>
          <p:cNvPr descr="Entropi Nedir ve Kuantum Dolanıklıkla Nasıl Oluşur? » Kozan Demircan" id="858" name="Google Shape;858;p69"/>
          <p:cNvPicPr preferRelativeResize="0"/>
          <p:nvPr/>
        </p:nvPicPr>
        <p:blipFill rotWithShape="1">
          <a:blip r:embed="rId6">
            <a:alphaModFix/>
          </a:blip>
          <a:srcRect b="0" l="0" r="0" t="0"/>
          <a:stretch/>
        </p:blipFill>
        <p:spPr>
          <a:xfrm>
            <a:off x="4633875" y="2888550"/>
            <a:ext cx="3502275" cy="1787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1" name="Shape 361"/>
        <p:cNvGrpSpPr/>
        <p:nvPr/>
      </p:nvGrpSpPr>
      <p:grpSpPr>
        <a:xfrm>
          <a:off x="0" y="0"/>
          <a:ext cx="0" cy="0"/>
          <a:chOff x="0" y="0"/>
          <a:chExt cx="0" cy="0"/>
        </a:xfrm>
      </p:grpSpPr>
      <p:sp>
        <p:nvSpPr>
          <p:cNvPr id="362" name="Google Shape;362;p16"/>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chemeClr val="lt1"/>
                </a:solidFill>
              </a:rPr>
              <a:t>Steganografinin kullanım alanları</a:t>
            </a:r>
            <a:endParaRPr b="1" sz="2200">
              <a:solidFill>
                <a:srgbClr val="FFFFFF"/>
              </a:solidFill>
            </a:endParaRPr>
          </a:p>
        </p:txBody>
      </p:sp>
      <p:sp>
        <p:nvSpPr>
          <p:cNvPr id="363" name="Google Shape;363;p16"/>
          <p:cNvSpPr txBox="1"/>
          <p:nvPr/>
        </p:nvSpPr>
        <p:spPr>
          <a:xfrm>
            <a:off x="3322500" y="708800"/>
            <a:ext cx="5595000" cy="20604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FFFFFF"/>
              </a:buClr>
              <a:buSzPts val="1500"/>
              <a:buChar char="❏"/>
            </a:pPr>
            <a:r>
              <a:rPr lang="en-US" sz="1500">
                <a:solidFill>
                  <a:srgbClr val="FFFFFF"/>
                </a:solidFill>
              </a:rPr>
              <a:t>Yazının balmumu tabletlerine işlenip ardından tekrar balmumu ile kapatılması yöntemi</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a:solidFill>
                  <a:srgbClr val="FFFFFF"/>
                </a:solidFill>
              </a:rPr>
              <a:t>Görünmez mürekkep kullanılması</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a:solidFill>
                  <a:srgbClr val="FFFFFF"/>
                </a:solidFill>
              </a:rPr>
              <a:t>Mikro noktalama ve null cipher teknikleri</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a:solidFill>
                  <a:srgbClr val="FFFFFF"/>
                </a:solidFill>
              </a:rPr>
              <a:t>Sadece mor ötesi ışık altında görülebilen yazılar yazmayı sağlayan kalemlerin kullanılması</a:t>
            </a:r>
            <a:endParaRPr sz="1500">
              <a:solidFill>
                <a:srgbClr val="FFFFFF"/>
              </a:solidFill>
            </a:endParaRPr>
          </a:p>
        </p:txBody>
      </p:sp>
      <p:pic>
        <p:nvPicPr>
          <p:cNvPr descr="UV marker - Wikipedia" id="364" name="Google Shape;364;p16"/>
          <p:cNvPicPr preferRelativeResize="0"/>
          <p:nvPr/>
        </p:nvPicPr>
        <p:blipFill>
          <a:blip r:embed="rId3">
            <a:alphaModFix/>
          </a:blip>
          <a:stretch>
            <a:fillRect/>
          </a:stretch>
        </p:blipFill>
        <p:spPr>
          <a:xfrm>
            <a:off x="152275" y="850800"/>
            <a:ext cx="2877426" cy="1918274"/>
          </a:xfrm>
          <a:prstGeom prst="rect">
            <a:avLst/>
          </a:prstGeom>
          <a:noFill/>
          <a:ln>
            <a:noFill/>
          </a:ln>
        </p:spPr>
      </p:pic>
      <p:sp>
        <p:nvSpPr>
          <p:cNvPr id="365" name="Google Shape;365;p16"/>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wikipedia</a:t>
            </a:r>
            <a:endParaRPr sz="1000">
              <a:solidFill>
                <a:srgbClr val="FFF2CC"/>
              </a:solidFill>
            </a:endParaRPr>
          </a:p>
        </p:txBody>
      </p:sp>
      <p:pic>
        <p:nvPicPr>
          <p:cNvPr id="366" name="Google Shape;366;p16"/>
          <p:cNvPicPr preferRelativeResize="0"/>
          <p:nvPr/>
        </p:nvPicPr>
        <p:blipFill>
          <a:blip r:embed="rId5">
            <a:alphaModFix/>
          </a:blip>
          <a:stretch>
            <a:fillRect/>
          </a:stretch>
        </p:blipFill>
        <p:spPr>
          <a:xfrm>
            <a:off x="294275" y="2942025"/>
            <a:ext cx="2877425" cy="1716075"/>
          </a:xfrm>
          <a:prstGeom prst="rect">
            <a:avLst/>
          </a:prstGeom>
          <a:noFill/>
          <a:ln>
            <a:noFill/>
          </a:ln>
        </p:spPr>
      </p:pic>
      <p:pic>
        <p:nvPicPr>
          <p:cNvPr id="367" name="Google Shape;367;p16"/>
          <p:cNvPicPr preferRelativeResize="0"/>
          <p:nvPr/>
        </p:nvPicPr>
        <p:blipFill>
          <a:blip r:embed="rId6">
            <a:alphaModFix/>
          </a:blip>
          <a:stretch>
            <a:fillRect/>
          </a:stretch>
        </p:blipFill>
        <p:spPr>
          <a:xfrm>
            <a:off x="3506500" y="2942025"/>
            <a:ext cx="2640100" cy="1716075"/>
          </a:xfrm>
          <a:prstGeom prst="rect">
            <a:avLst/>
          </a:prstGeom>
          <a:noFill/>
          <a:ln>
            <a:noFill/>
          </a:ln>
        </p:spPr>
      </p:pic>
      <p:pic>
        <p:nvPicPr>
          <p:cNvPr id="368" name="Google Shape;368;p16"/>
          <p:cNvPicPr preferRelativeResize="0"/>
          <p:nvPr/>
        </p:nvPicPr>
        <p:blipFill>
          <a:blip r:embed="rId7">
            <a:alphaModFix/>
          </a:blip>
          <a:stretch>
            <a:fillRect/>
          </a:stretch>
        </p:blipFill>
        <p:spPr>
          <a:xfrm>
            <a:off x="6481400" y="2942025"/>
            <a:ext cx="2288100" cy="17160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2" name="Shape 862"/>
        <p:cNvGrpSpPr/>
        <p:nvPr/>
      </p:nvGrpSpPr>
      <p:grpSpPr>
        <a:xfrm>
          <a:off x="0" y="0"/>
          <a:ext cx="0" cy="0"/>
          <a:chOff x="0" y="0"/>
          <a:chExt cx="0" cy="0"/>
        </a:xfrm>
      </p:grpSpPr>
      <p:pic>
        <p:nvPicPr>
          <p:cNvPr id="863" name="Google Shape;863;p70">
            <a:hlinkClick r:id="rId3"/>
          </p:cNvPr>
          <p:cNvPicPr preferRelativeResize="0"/>
          <p:nvPr/>
        </p:nvPicPr>
        <p:blipFill>
          <a:blip r:embed="rId4">
            <a:alphaModFix/>
          </a:blip>
          <a:stretch>
            <a:fillRect/>
          </a:stretch>
        </p:blipFill>
        <p:spPr>
          <a:xfrm>
            <a:off x="79800" y="26587"/>
            <a:ext cx="986649" cy="436125"/>
          </a:xfrm>
          <a:prstGeom prst="rect">
            <a:avLst/>
          </a:prstGeom>
          <a:noFill/>
          <a:ln>
            <a:noFill/>
          </a:ln>
        </p:spPr>
      </p:pic>
      <p:sp>
        <p:nvSpPr>
          <p:cNvPr id="864" name="Google Shape;864;p70"/>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5"/>
              </a:rPr>
              <a:t>Resim içerisinde döküman arama</a:t>
            </a:r>
            <a:endParaRPr sz="2200">
              <a:solidFill>
                <a:srgbClr val="FFFFFF"/>
              </a:solidFill>
            </a:endParaRPr>
          </a:p>
        </p:txBody>
      </p:sp>
      <p:pic>
        <p:nvPicPr>
          <p:cNvPr id="865" name="Google Shape;865;p70"/>
          <p:cNvPicPr preferRelativeResize="0"/>
          <p:nvPr/>
        </p:nvPicPr>
        <p:blipFill>
          <a:blip r:embed="rId6">
            <a:alphaModFix/>
          </a:blip>
          <a:stretch>
            <a:fillRect/>
          </a:stretch>
        </p:blipFill>
        <p:spPr>
          <a:xfrm>
            <a:off x="3685613" y="2276248"/>
            <a:ext cx="1986663" cy="1963450"/>
          </a:xfrm>
          <a:prstGeom prst="rect">
            <a:avLst/>
          </a:prstGeom>
          <a:noFill/>
          <a:ln>
            <a:noFill/>
          </a:ln>
        </p:spPr>
      </p:pic>
      <p:pic>
        <p:nvPicPr>
          <p:cNvPr id="866" name="Google Shape;866;p70"/>
          <p:cNvPicPr preferRelativeResize="0"/>
          <p:nvPr/>
        </p:nvPicPr>
        <p:blipFill>
          <a:blip r:embed="rId7">
            <a:alphaModFix/>
          </a:blip>
          <a:stretch>
            <a:fillRect/>
          </a:stretch>
        </p:blipFill>
        <p:spPr>
          <a:xfrm>
            <a:off x="483750" y="2302463"/>
            <a:ext cx="2751425" cy="1782700"/>
          </a:xfrm>
          <a:prstGeom prst="rect">
            <a:avLst/>
          </a:prstGeom>
          <a:noFill/>
          <a:ln>
            <a:noFill/>
          </a:ln>
        </p:spPr>
      </p:pic>
      <p:pic>
        <p:nvPicPr>
          <p:cNvPr id="867" name="Google Shape;867;p70"/>
          <p:cNvPicPr preferRelativeResize="0"/>
          <p:nvPr/>
        </p:nvPicPr>
        <p:blipFill>
          <a:blip r:embed="rId8">
            <a:alphaModFix/>
          </a:blip>
          <a:stretch>
            <a:fillRect/>
          </a:stretch>
        </p:blipFill>
        <p:spPr>
          <a:xfrm>
            <a:off x="6122725" y="2276238"/>
            <a:ext cx="2751427" cy="1835166"/>
          </a:xfrm>
          <a:prstGeom prst="rect">
            <a:avLst/>
          </a:prstGeom>
          <a:noFill/>
          <a:ln>
            <a:noFill/>
          </a:ln>
        </p:spPr>
      </p:pic>
      <p:sp>
        <p:nvSpPr>
          <p:cNvPr id="868" name="Google Shape;868;p70"/>
          <p:cNvSpPr txBox="1"/>
          <p:nvPr>
            <p:ph idx="1" type="body"/>
          </p:nvPr>
        </p:nvSpPr>
        <p:spPr>
          <a:xfrm>
            <a:off x="483750" y="770800"/>
            <a:ext cx="8390400" cy="1190400"/>
          </a:xfrm>
          <a:prstGeom prst="rect">
            <a:avLst/>
          </a:prstGeom>
          <a:noFill/>
          <a:ln>
            <a:noFill/>
          </a:ln>
        </p:spPr>
        <p:txBody>
          <a:bodyPr anchorCtr="0" anchor="t" bIns="34275" lIns="68575" spcFirstLastPara="1" rIns="68575" wrap="square" tIns="34275">
            <a:normAutofit/>
          </a:bodyPr>
          <a:lstStyle/>
          <a:p>
            <a:pPr indent="-317500" lvl="0" marL="457200" rtl="0" algn="l">
              <a:lnSpc>
                <a:spcPct val="150000"/>
              </a:lnSpc>
              <a:spcBef>
                <a:spcPts val="1400"/>
              </a:spcBef>
              <a:spcAft>
                <a:spcPts val="0"/>
              </a:spcAft>
              <a:buClr>
                <a:srgbClr val="FFFFFF"/>
              </a:buClr>
              <a:buSzPts val="1400"/>
              <a:buChar char="❏"/>
            </a:pPr>
            <a:r>
              <a:rPr b="1" lang="en-US">
                <a:solidFill>
                  <a:srgbClr val="FFFFFF"/>
                </a:solidFill>
              </a:rPr>
              <a:t>Resimlerin içerisine gizlenmiş dökümanları bulun.</a:t>
            </a:r>
            <a:endParaRPr b="1">
              <a:solidFill>
                <a:srgbClr val="FFFFFF"/>
              </a:solidFill>
            </a:endParaRPr>
          </a:p>
          <a:p>
            <a:pPr indent="-317500" lvl="1" marL="914400" rtl="0" algn="l">
              <a:lnSpc>
                <a:spcPct val="150000"/>
              </a:lnSpc>
              <a:spcBef>
                <a:spcPts val="0"/>
              </a:spcBef>
              <a:spcAft>
                <a:spcPts val="0"/>
              </a:spcAft>
              <a:buClr>
                <a:srgbClr val="F3F3F3"/>
              </a:buClr>
              <a:buSzPts val="1400"/>
              <a:buFont typeface="Courier New"/>
              <a:buChar char="❏"/>
            </a:pPr>
            <a:r>
              <a:rPr b="1" lang="en-US">
                <a:solidFill>
                  <a:srgbClr val="F3F3F3"/>
                </a:solidFill>
                <a:latin typeface="Courier New"/>
                <a:ea typeface="Courier New"/>
                <a:cs typeface="Courier New"/>
                <a:sym typeface="Courier New"/>
              </a:rPr>
              <a:t>$ binwalk -e &lt;image name&gt;</a:t>
            </a:r>
            <a:endParaRPr b="1">
              <a:solidFill>
                <a:srgbClr val="F3F3F3"/>
              </a:solidFill>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2" name="Shape 872"/>
        <p:cNvGrpSpPr/>
        <p:nvPr/>
      </p:nvGrpSpPr>
      <p:grpSpPr>
        <a:xfrm>
          <a:off x="0" y="0"/>
          <a:ext cx="0" cy="0"/>
          <a:chOff x="0" y="0"/>
          <a:chExt cx="0" cy="0"/>
        </a:xfrm>
      </p:grpSpPr>
      <p:grpSp>
        <p:nvGrpSpPr>
          <p:cNvPr id="873" name="Google Shape;873;p71"/>
          <p:cNvGrpSpPr/>
          <p:nvPr/>
        </p:nvGrpSpPr>
        <p:grpSpPr>
          <a:xfrm>
            <a:off x="322500" y="721500"/>
            <a:ext cx="5047600" cy="4040375"/>
            <a:chOff x="417350" y="721475"/>
            <a:chExt cx="5047600" cy="4040375"/>
          </a:xfrm>
        </p:grpSpPr>
        <p:pic>
          <p:nvPicPr>
            <p:cNvPr id="874" name="Google Shape;874;p71"/>
            <p:cNvPicPr preferRelativeResize="0"/>
            <p:nvPr/>
          </p:nvPicPr>
          <p:blipFill>
            <a:blip r:embed="rId3">
              <a:alphaModFix/>
            </a:blip>
            <a:stretch>
              <a:fillRect/>
            </a:stretch>
          </p:blipFill>
          <p:spPr>
            <a:xfrm>
              <a:off x="481547" y="721475"/>
              <a:ext cx="986650" cy="3946598"/>
            </a:xfrm>
            <a:prstGeom prst="rect">
              <a:avLst/>
            </a:prstGeom>
            <a:noFill/>
            <a:ln>
              <a:noFill/>
            </a:ln>
          </p:spPr>
        </p:pic>
        <p:pic>
          <p:nvPicPr>
            <p:cNvPr id="875" name="Google Shape;875;p71"/>
            <p:cNvPicPr preferRelativeResize="0"/>
            <p:nvPr/>
          </p:nvPicPr>
          <p:blipFill>
            <a:blip r:embed="rId4">
              <a:alphaModFix/>
            </a:blip>
            <a:stretch>
              <a:fillRect/>
            </a:stretch>
          </p:blipFill>
          <p:spPr>
            <a:xfrm>
              <a:off x="1813800" y="721475"/>
              <a:ext cx="986650" cy="3946650"/>
            </a:xfrm>
            <a:prstGeom prst="rect">
              <a:avLst/>
            </a:prstGeom>
            <a:noFill/>
            <a:ln>
              <a:noFill/>
            </a:ln>
          </p:spPr>
        </p:pic>
        <p:pic>
          <p:nvPicPr>
            <p:cNvPr id="876" name="Google Shape;876;p71"/>
            <p:cNvPicPr preferRelativeResize="0"/>
            <p:nvPr/>
          </p:nvPicPr>
          <p:blipFill>
            <a:blip r:embed="rId5">
              <a:alphaModFix/>
            </a:blip>
            <a:stretch>
              <a:fillRect/>
            </a:stretch>
          </p:blipFill>
          <p:spPr>
            <a:xfrm>
              <a:off x="3146050" y="721500"/>
              <a:ext cx="986650" cy="3946598"/>
            </a:xfrm>
            <a:prstGeom prst="rect">
              <a:avLst/>
            </a:prstGeom>
            <a:noFill/>
            <a:ln>
              <a:noFill/>
            </a:ln>
          </p:spPr>
        </p:pic>
        <p:pic>
          <p:nvPicPr>
            <p:cNvPr id="877" name="Google Shape;877;p71"/>
            <p:cNvPicPr preferRelativeResize="0"/>
            <p:nvPr/>
          </p:nvPicPr>
          <p:blipFill>
            <a:blip r:embed="rId6">
              <a:alphaModFix/>
            </a:blip>
            <a:stretch>
              <a:fillRect/>
            </a:stretch>
          </p:blipFill>
          <p:spPr>
            <a:xfrm>
              <a:off x="4478301" y="721488"/>
              <a:ext cx="986650" cy="3946578"/>
            </a:xfrm>
            <a:prstGeom prst="rect">
              <a:avLst/>
            </a:prstGeom>
            <a:noFill/>
            <a:ln>
              <a:noFill/>
            </a:ln>
          </p:spPr>
        </p:pic>
        <p:sp>
          <p:nvSpPr>
            <p:cNvPr id="878" name="Google Shape;878;p71"/>
            <p:cNvSpPr/>
            <p:nvPr/>
          </p:nvSpPr>
          <p:spPr>
            <a:xfrm>
              <a:off x="417350" y="4401250"/>
              <a:ext cx="351000" cy="360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79" name="Google Shape;879;p71"/>
            <p:cNvSpPr/>
            <p:nvPr/>
          </p:nvSpPr>
          <p:spPr>
            <a:xfrm>
              <a:off x="1660575" y="4401250"/>
              <a:ext cx="351000" cy="360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0" name="Google Shape;880;p71"/>
            <p:cNvSpPr/>
            <p:nvPr/>
          </p:nvSpPr>
          <p:spPr>
            <a:xfrm>
              <a:off x="2979700" y="4401250"/>
              <a:ext cx="351000" cy="360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1" name="Google Shape;881;p71"/>
            <p:cNvSpPr/>
            <p:nvPr/>
          </p:nvSpPr>
          <p:spPr>
            <a:xfrm>
              <a:off x="4355725" y="4401250"/>
              <a:ext cx="351000" cy="3606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882" name="Google Shape;882;p71"/>
          <p:cNvPicPr preferRelativeResize="0"/>
          <p:nvPr/>
        </p:nvPicPr>
        <p:blipFill>
          <a:blip r:embed="rId7">
            <a:alphaModFix/>
          </a:blip>
          <a:stretch>
            <a:fillRect/>
          </a:stretch>
        </p:blipFill>
        <p:spPr>
          <a:xfrm>
            <a:off x="5581075" y="721500"/>
            <a:ext cx="3453050" cy="632625"/>
          </a:xfrm>
          <a:prstGeom prst="rect">
            <a:avLst/>
          </a:prstGeom>
          <a:noFill/>
          <a:ln>
            <a:noFill/>
          </a:ln>
        </p:spPr>
      </p:pic>
      <p:grpSp>
        <p:nvGrpSpPr>
          <p:cNvPr id="883" name="Google Shape;883;p71"/>
          <p:cNvGrpSpPr/>
          <p:nvPr/>
        </p:nvGrpSpPr>
        <p:grpSpPr>
          <a:xfrm>
            <a:off x="5617350" y="1481873"/>
            <a:ext cx="3416777" cy="1980728"/>
            <a:chOff x="5617350" y="1481873"/>
            <a:chExt cx="3416777" cy="1980728"/>
          </a:xfrm>
        </p:grpSpPr>
        <p:pic>
          <p:nvPicPr>
            <p:cNvPr id="884" name="Google Shape;884;p71"/>
            <p:cNvPicPr preferRelativeResize="0"/>
            <p:nvPr/>
          </p:nvPicPr>
          <p:blipFill>
            <a:blip r:embed="rId8">
              <a:alphaModFix/>
            </a:blip>
            <a:stretch>
              <a:fillRect/>
            </a:stretch>
          </p:blipFill>
          <p:spPr>
            <a:xfrm>
              <a:off x="5617350" y="1481873"/>
              <a:ext cx="3416777" cy="1980728"/>
            </a:xfrm>
            <a:prstGeom prst="rect">
              <a:avLst/>
            </a:prstGeom>
            <a:noFill/>
            <a:ln>
              <a:noFill/>
            </a:ln>
          </p:spPr>
        </p:pic>
        <p:sp>
          <p:nvSpPr>
            <p:cNvPr id="885" name="Google Shape;885;p71"/>
            <p:cNvSpPr/>
            <p:nvPr/>
          </p:nvSpPr>
          <p:spPr>
            <a:xfrm>
              <a:off x="6108650" y="2067825"/>
              <a:ext cx="275100" cy="1044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86" name="Google Shape;886;p71"/>
            <p:cNvSpPr/>
            <p:nvPr/>
          </p:nvSpPr>
          <p:spPr>
            <a:xfrm>
              <a:off x="8148650" y="2067825"/>
              <a:ext cx="275100" cy="1044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887" name="Google Shape;887;p71"/>
          <p:cNvCxnSpPr>
            <a:stCxn id="878" idx="0"/>
          </p:cNvCxnSpPr>
          <p:nvPr/>
        </p:nvCxnSpPr>
        <p:spPr>
          <a:xfrm flipH="1" rot="10800000">
            <a:off x="498000" y="1242575"/>
            <a:ext cx="5013000" cy="3158700"/>
          </a:xfrm>
          <a:prstGeom prst="straightConnector1">
            <a:avLst/>
          </a:prstGeom>
          <a:noFill/>
          <a:ln cap="flat" cmpd="sng" w="28575">
            <a:solidFill>
              <a:srgbClr val="00FF00"/>
            </a:solidFill>
            <a:prstDash val="solid"/>
            <a:round/>
            <a:headEnd len="med" w="med" type="none"/>
            <a:tailEnd len="med" w="med" type="triangle"/>
          </a:ln>
        </p:spPr>
      </p:cxnSp>
      <p:sp>
        <p:nvSpPr>
          <p:cNvPr id="888" name="Google Shape;888;p71"/>
          <p:cNvSpPr txBox="1"/>
          <p:nvPr/>
        </p:nvSpPr>
        <p:spPr>
          <a:xfrm>
            <a:off x="5581075" y="3509625"/>
            <a:ext cx="3479400" cy="116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500">
                <a:solidFill>
                  <a:schemeClr val="lt1"/>
                </a:solidFill>
              </a:rPr>
              <a:t>PK değeri zip dosya sistemi oluşturan </a:t>
            </a:r>
            <a:r>
              <a:rPr lang="en-US" sz="1500" u="sng">
                <a:solidFill>
                  <a:schemeClr val="hlink"/>
                </a:solidFill>
                <a:hlinkClick r:id="rId9"/>
              </a:rPr>
              <a:t>Phil Katz </a:t>
            </a:r>
            <a:r>
              <a:rPr lang="en-US" sz="1500">
                <a:solidFill>
                  <a:schemeClr val="lt1"/>
                </a:solidFill>
              </a:rPr>
              <a:t>ifade ettiğinden resmin sonunda zip dosyası olduğunu anlayabiliyoruz.</a:t>
            </a:r>
            <a:endParaRPr sz="1500">
              <a:solidFill>
                <a:srgbClr val="FFFFFF"/>
              </a:solidFill>
            </a:endParaRPr>
          </a:p>
        </p:txBody>
      </p:sp>
      <p:sp>
        <p:nvSpPr>
          <p:cNvPr id="889" name="Google Shape;889;p71"/>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10"/>
              </a:rPr>
              <a:t>Resim içerisinde döküman arama</a:t>
            </a:r>
            <a:endParaRPr sz="2200">
              <a:solidFill>
                <a:srgbClr val="FFFFFF"/>
              </a:solidFill>
            </a:endParaRPr>
          </a:p>
        </p:txBody>
      </p:sp>
      <p:pic>
        <p:nvPicPr>
          <p:cNvPr id="890" name="Google Shape;890;p71">
            <a:hlinkClick r:id="rId11"/>
          </p:cNvPr>
          <p:cNvPicPr preferRelativeResize="0"/>
          <p:nvPr/>
        </p:nvPicPr>
        <p:blipFill>
          <a:blip r:embed="rId12">
            <a:alphaModFix/>
          </a:blip>
          <a:stretch>
            <a:fillRect/>
          </a:stretch>
        </p:blipFill>
        <p:spPr>
          <a:xfrm>
            <a:off x="79800" y="26587"/>
            <a:ext cx="986649" cy="436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94" name="Shape 894"/>
        <p:cNvGrpSpPr/>
        <p:nvPr/>
      </p:nvGrpSpPr>
      <p:grpSpPr>
        <a:xfrm>
          <a:off x="0" y="0"/>
          <a:ext cx="0" cy="0"/>
          <a:chOff x="0" y="0"/>
          <a:chExt cx="0" cy="0"/>
        </a:xfrm>
      </p:grpSpPr>
      <p:sp>
        <p:nvSpPr>
          <p:cNvPr id="895" name="Google Shape;895;p72"/>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Metadata alanına veri gizleme</a:t>
            </a:r>
            <a:endParaRPr sz="2200">
              <a:solidFill>
                <a:srgbClr val="FFFFFF"/>
              </a:solidFill>
            </a:endParaRPr>
          </a:p>
        </p:txBody>
      </p:sp>
      <p:sp>
        <p:nvSpPr>
          <p:cNvPr id="896" name="Google Shape;896;p72"/>
          <p:cNvSpPr txBox="1"/>
          <p:nvPr>
            <p:ph idx="1" type="body"/>
          </p:nvPr>
        </p:nvSpPr>
        <p:spPr>
          <a:xfrm>
            <a:off x="4391775" y="777800"/>
            <a:ext cx="4752000" cy="3783600"/>
          </a:xfrm>
          <a:prstGeom prst="rect">
            <a:avLst/>
          </a:prstGeom>
          <a:noFill/>
          <a:ln>
            <a:noFill/>
          </a:ln>
        </p:spPr>
        <p:txBody>
          <a:bodyPr anchorCtr="0" anchor="t" bIns="34275" lIns="68575" spcFirstLastPara="1" rIns="68575" wrap="square" tIns="34275">
            <a:noAutofit/>
          </a:bodyPr>
          <a:lstStyle/>
          <a:p>
            <a:pPr indent="-303530" lvl="0" marL="457200" rtl="0" algn="l">
              <a:lnSpc>
                <a:spcPct val="150000"/>
              </a:lnSpc>
              <a:spcBef>
                <a:spcPts val="0"/>
              </a:spcBef>
              <a:spcAft>
                <a:spcPts val="0"/>
              </a:spcAft>
              <a:buClr>
                <a:srgbClr val="FFFFFF"/>
              </a:buClr>
              <a:buSzPts val="1180"/>
              <a:buChar char="❏"/>
            </a:pPr>
            <a:r>
              <a:rPr lang="en-US" sz="1460">
                <a:solidFill>
                  <a:srgbClr val="FFFFFF"/>
                </a:solidFill>
              </a:rPr>
              <a:t>Yöntemlerin en kolayı. </a:t>
            </a:r>
            <a:endParaRPr sz="1460">
              <a:solidFill>
                <a:srgbClr val="FFFFFF"/>
              </a:solidFill>
            </a:endParaRPr>
          </a:p>
          <a:p>
            <a:pPr indent="-303530" lvl="0" marL="457200" rtl="0" algn="l">
              <a:lnSpc>
                <a:spcPct val="150000"/>
              </a:lnSpc>
              <a:spcBef>
                <a:spcPts val="0"/>
              </a:spcBef>
              <a:spcAft>
                <a:spcPts val="0"/>
              </a:spcAft>
              <a:buClr>
                <a:srgbClr val="FFFFFF"/>
              </a:buClr>
              <a:buSzPts val="1180"/>
              <a:buChar char="❏"/>
            </a:pPr>
            <a:r>
              <a:rPr lang="en-US" sz="1460">
                <a:solidFill>
                  <a:srgbClr val="FFFFFF"/>
                </a:solidFill>
              </a:rPr>
              <a:t>Veri, resim dosyasının metadata alanında gizlenir. </a:t>
            </a:r>
            <a:endParaRPr sz="1460">
              <a:solidFill>
                <a:srgbClr val="FFFFFF"/>
              </a:solidFill>
            </a:endParaRPr>
          </a:p>
          <a:p>
            <a:pPr indent="-303530" lvl="0" marL="457200" rtl="0" algn="l">
              <a:lnSpc>
                <a:spcPct val="150000"/>
              </a:lnSpc>
              <a:spcBef>
                <a:spcPts val="0"/>
              </a:spcBef>
              <a:spcAft>
                <a:spcPts val="0"/>
              </a:spcAft>
              <a:buClr>
                <a:srgbClr val="FFFFFF"/>
              </a:buClr>
              <a:buSzPts val="1180"/>
              <a:buChar char="❏"/>
            </a:pPr>
            <a:r>
              <a:rPr lang="en-US" sz="1460">
                <a:solidFill>
                  <a:srgbClr val="FFFFFF"/>
                </a:solidFill>
              </a:rPr>
              <a:t>İdeal bir yöntem değil; metadata alanının sınırı var. </a:t>
            </a:r>
            <a:endParaRPr sz="1460">
              <a:solidFill>
                <a:srgbClr val="FFFFFF"/>
              </a:solidFill>
            </a:endParaRPr>
          </a:p>
          <a:p>
            <a:pPr indent="-303530" lvl="0" marL="457200" rtl="0" algn="l">
              <a:lnSpc>
                <a:spcPct val="150000"/>
              </a:lnSpc>
              <a:spcBef>
                <a:spcPts val="0"/>
              </a:spcBef>
              <a:spcAft>
                <a:spcPts val="0"/>
              </a:spcAft>
              <a:buClr>
                <a:srgbClr val="FFFFFF"/>
              </a:buClr>
              <a:buSzPts val="1180"/>
              <a:buChar char="❏"/>
            </a:pPr>
            <a:r>
              <a:rPr lang="en-US" sz="1460">
                <a:solidFill>
                  <a:srgbClr val="FFFFFF"/>
                </a:solidFill>
              </a:rPr>
              <a:t>Örn : yorum alanı 255 byte. </a:t>
            </a:r>
            <a:endParaRPr sz="1460">
              <a:solidFill>
                <a:srgbClr val="FFFFFF"/>
              </a:solidFill>
            </a:endParaRPr>
          </a:p>
          <a:p>
            <a:pPr indent="-303530" lvl="0" marL="457200" rtl="0" algn="l">
              <a:lnSpc>
                <a:spcPct val="150000"/>
              </a:lnSpc>
              <a:spcBef>
                <a:spcPts val="0"/>
              </a:spcBef>
              <a:spcAft>
                <a:spcPts val="0"/>
              </a:spcAft>
              <a:buClr>
                <a:srgbClr val="FFFFFF"/>
              </a:buClr>
              <a:buSzPts val="1180"/>
              <a:buChar char="❏"/>
            </a:pPr>
            <a:r>
              <a:rPr lang="en-US" sz="1460">
                <a:solidFill>
                  <a:srgbClr val="FFFFFF"/>
                </a:solidFill>
              </a:rPr>
              <a:t>Bu yöntemde değişik resim dosya </a:t>
            </a:r>
            <a:r>
              <a:rPr lang="en-US" sz="1460">
                <a:solidFill>
                  <a:srgbClr val="FFFFFF"/>
                </a:solidFill>
              </a:rPr>
              <a:t>türleri</a:t>
            </a:r>
            <a:r>
              <a:rPr lang="en-US" sz="1460">
                <a:solidFill>
                  <a:srgbClr val="FFFFFF"/>
                </a:solidFill>
              </a:rPr>
              <a:t> için değişik algoritmalar kurmanız gerekecektir.</a:t>
            </a:r>
            <a:endParaRPr sz="1460">
              <a:solidFill>
                <a:srgbClr val="FFFFFF"/>
              </a:solidFill>
            </a:endParaRPr>
          </a:p>
          <a:p>
            <a:pPr indent="-303530" lvl="0" marL="457200" rtl="0" algn="l">
              <a:lnSpc>
                <a:spcPct val="150000"/>
              </a:lnSpc>
              <a:spcBef>
                <a:spcPts val="0"/>
              </a:spcBef>
              <a:spcAft>
                <a:spcPts val="0"/>
              </a:spcAft>
              <a:buClr>
                <a:srgbClr val="FFFFFF"/>
              </a:buClr>
              <a:buSzPts val="1180"/>
              <a:buChar char="❏"/>
            </a:pPr>
            <a:r>
              <a:rPr lang="en-US" sz="1460">
                <a:solidFill>
                  <a:srgbClr val="FFFFFF"/>
                </a:solidFill>
              </a:rPr>
              <a:t>Kolayca tespit edilebilir.</a:t>
            </a:r>
            <a:endParaRPr sz="1460">
              <a:solidFill>
                <a:srgbClr val="FFFFFF"/>
              </a:solidFill>
            </a:endParaRPr>
          </a:p>
          <a:p>
            <a:pPr indent="-303530" lvl="0" marL="457200" rtl="0" algn="l">
              <a:lnSpc>
                <a:spcPct val="150000"/>
              </a:lnSpc>
              <a:spcBef>
                <a:spcPts val="0"/>
              </a:spcBef>
              <a:spcAft>
                <a:spcPts val="0"/>
              </a:spcAft>
              <a:buClr>
                <a:srgbClr val="FFFFFF"/>
              </a:buClr>
              <a:buSzPts val="1180"/>
              <a:buChar char="❏"/>
            </a:pPr>
            <a:r>
              <a:rPr lang="en-US" sz="1460">
                <a:solidFill>
                  <a:srgbClr val="FFFFFF"/>
                </a:solidFill>
              </a:rPr>
              <a:t>Resim dosyasına ait bir çok veri elde edilebilir. GPS lokasyonu, makine markası, tarih vb. Bu bilgiler güvenilir değildir, değiştirilebilir formattadır.</a:t>
            </a:r>
            <a:endParaRPr sz="1460">
              <a:solidFill>
                <a:srgbClr val="FFFFFF"/>
              </a:solidFill>
            </a:endParaRPr>
          </a:p>
        </p:txBody>
      </p:sp>
      <p:pic>
        <p:nvPicPr>
          <p:cNvPr descr="Finding Hidden Metadata in Images (Oh, the Possibilities) « Null Byte ::  WonderHowTo" id="897" name="Google Shape;897;p72"/>
          <p:cNvPicPr preferRelativeResize="0"/>
          <p:nvPr/>
        </p:nvPicPr>
        <p:blipFill rotWithShape="1">
          <a:blip r:embed="rId3">
            <a:alphaModFix/>
          </a:blip>
          <a:srcRect b="0" l="0" r="17307" t="0"/>
          <a:stretch/>
        </p:blipFill>
        <p:spPr>
          <a:xfrm>
            <a:off x="190100" y="803713"/>
            <a:ext cx="4201676" cy="3731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1" name="Shape 901"/>
        <p:cNvGrpSpPr/>
        <p:nvPr/>
      </p:nvGrpSpPr>
      <p:grpSpPr>
        <a:xfrm>
          <a:off x="0" y="0"/>
          <a:ext cx="0" cy="0"/>
          <a:chOff x="0" y="0"/>
          <a:chExt cx="0" cy="0"/>
        </a:xfrm>
      </p:grpSpPr>
      <p:sp>
        <p:nvSpPr>
          <p:cNvPr id="902" name="Google Shape;902;p73"/>
          <p:cNvSpPr txBox="1"/>
          <p:nvPr>
            <p:ph idx="1" type="body"/>
          </p:nvPr>
        </p:nvSpPr>
        <p:spPr>
          <a:xfrm>
            <a:off x="379425" y="674875"/>
            <a:ext cx="8495100" cy="4010700"/>
          </a:xfrm>
          <a:prstGeom prst="rect">
            <a:avLst/>
          </a:prstGeom>
          <a:noFill/>
          <a:ln>
            <a:noFill/>
          </a:ln>
        </p:spPr>
        <p:txBody>
          <a:bodyPr anchorCtr="0" anchor="t" bIns="34275" lIns="68575" spcFirstLastPara="1" rIns="68575" wrap="square" tIns="34275">
            <a:normAutofit fontScale="92500" lnSpcReduction="10000"/>
          </a:bodyPr>
          <a:lstStyle/>
          <a:p>
            <a:pPr indent="-310832" lvl="0" marL="457200" rtl="0" algn="l">
              <a:lnSpc>
                <a:spcPct val="150000"/>
              </a:lnSpc>
              <a:spcBef>
                <a:spcPts val="0"/>
              </a:spcBef>
              <a:spcAft>
                <a:spcPts val="0"/>
              </a:spcAft>
              <a:buClr>
                <a:srgbClr val="FFFF00"/>
              </a:buClr>
              <a:buSzPct val="77777"/>
              <a:buChar char="❏"/>
            </a:pPr>
            <a:r>
              <a:rPr b="1" lang="en-US">
                <a:solidFill>
                  <a:srgbClr val="FFFF00"/>
                </a:solidFill>
              </a:rPr>
              <a:t>exiftool resim.jpg</a:t>
            </a:r>
            <a:endParaRPr>
              <a:solidFill>
                <a:schemeClr val="dk1"/>
              </a:solidFill>
            </a:endParaRPr>
          </a:p>
          <a:p>
            <a:pPr indent="-310832" lvl="0" marL="457200" rtl="0" algn="l">
              <a:lnSpc>
                <a:spcPct val="150000"/>
              </a:lnSpc>
              <a:spcBef>
                <a:spcPts val="1400"/>
              </a:spcBef>
              <a:spcAft>
                <a:spcPts val="0"/>
              </a:spcAft>
              <a:buClr>
                <a:srgbClr val="FFFF00"/>
              </a:buClr>
              <a:buSzPct val="77777"/>
              <a:buChar char="❏"/>
            </a:pPr>
            <a:r>
              <a:rPr b="1" lang="en-US">
                <a:solidFill>
                  <a:srgbClr val="FFFF00"/>
                </a:solidFill>
              </a:rPr>
              <a:t>exiftool –Comment=«</a:t>
            </a:r>
            <a:r>
              <a:rPr b="1" i="1" lang="en-US">
                <a:solidFill>
                  <a:srgbClr val="FFFF00"/>
                </a:solidFill>
              </a:rPr>
              <a:t>eklenen metin» resim.jpg</a:t>
            </a:r>
            <a:endParaRPr>
              <a:solidFill>
                <a:schemeClr val="dk1"/>
              </a:solidFill>
            </a:endParaRPr>
          </a:p>
          <a:p>
            <a:pPr indent="-310832" lvl="0" marL="457200" rtl="0" algn="l">
              <a:lnSpc>
                <a:spcPct val="150000"/>
              </a:lnSpc>
              <a:spcBef>
                <a:spcPts val="1400"/>
              </a:spcBef>
              <a:spcAft>
                <a:spcPts val="0"/>
              </a:spcAft>
              <a:buClr>
                <a:srgbClr val="FFFF00"/>
              </a:buClr>
              <a:buSzPct val="77777"/>
              <a:buChar char="❏"/>
            </a:pPr>
            <a:r>
              <a:rPr b="1" lang="en-US">
                <a:solidFill>
                  <a:srgbClr val="FFFF00"/>
                </a:solidFill>
              </a:rPr>
              <a:t>exiftool boya.jpg </a:t>
            </a:r>
            <a:r>
              <a:rPr b="1" lang="en-US">
                <a:solidFill>
                  <a:srgbClr val="FFFFFF"/>
                </a:solidFill>
              </a:rPr>
              <a:t>komutunu kullanarak gps lokasyonu, kullanılan kamera, tarih vb. bilgi edinin.</a:t>
            </a:r>
            <a:endParaRPr>
              <a:solidFill>
                <a:srgbClr val="FFFFFF"/>
              </a:solidFill>
            </a:endParaRPr>
          </a:p>
          <a:p>
            <a:pPr indent="-310832" lvl="0" marL="457200" rtl="0" algn="l">
              <a:lnSpc>
                <a:spcPct val="150000"/>
              </a:lnSpc>
              <a:spcBef>
                <a:spcPts val="1400"/>
              </a:spcBef>
              <a:spcAft>
                <a:spcPts val="0"/>
              </a:spcAft>
              <a:buClr>
                <a:schemeClr val="lt1"/>
              </a:buClr>
              <a:buSzPct val="77777"/>
              <a:buChar char="❏"/>
            </a:pPr>
            <a:r>
              <a:rPr b="1" lang="en-US">
                <a:solidFill>
                  <a:srgbClr val="FFFFFF"/>
                </a:solidFill>
              </a:rPr>
              <a:t>Longitude ve latitude değerlerini kullanarak (</a:t>
            </a:r>
            <a:r>
              <a:rPr b="1" lang="en-US" u="sng">
                <a:solidFill>
                  <a:schemeClr val="hlink"/>
                </a:solidFill>
                <a:hlinkClick r:id="rId3"/>
              </a:rPr>
              <a:t>https://www.gps-coordinates.net/</a:t>
            </a:r>
            <a:r>
              <a:rPr b="1" lang="en-US">
                <a:solidFill>
                  <a:srgbClr val="FFFFFF"/>
                </a:solidFill>
              </a:rPr>
              <a:t>) adresinden</a:t>
            </a:r>
            <a:r>
              <a:rPr b="1" lang="en-US">
                <a:solidFill>
                  <a:schemeClr val="dk1"/>
                </a:solidFill>
              </a:rPr>
              <a:t> </a:t>
            </a:r>
            <a:r>
              <a:rPr b="1" lang="en-US">
                <a:solidFill>
                  <a:srgbClr val="FFFFFF"/>
                </a:solidFill>
              </a:rPr>
              <a:t>veya farklı bir araç kullanarak gps lokasyonun nereye ait olduğunu araştırın.</a:t>
            </a:r>
            <a:endParaRPr>
              <a:solidFill>
                <a:srgbClr val="FFFFFF"/>
              </a:solidFill>
            </a:endParaRPr>
          </a:p>
          <a:p>
            <a:pPr indent="-310832" lvl="0" marL="457200" rtl="0" algn="l">
              <a:lnSpc>
                <a:spcPct val="150000"/>
              </a:lnSpc>
              <a:spcBef>
                <a:spcPts val="1400"/>
              </a:spcBef>
              <a:spcAft>
                <a:spcPts val="0"/>
              </a:spcAft>
              <a:buClr>
                <a:srgbClr val="FFFF00"/>
              </a:buClr>
              <a:buSzPct val="77777"/>
              <a:buChar char="❏"/>
            </a:pPr>
            <a:r>
              <a:rPr b="1" lang="en-US">
                <a:solidFill>
                  <a:srgbClr val="FFFF00"/>
                </a:solidFill>
              </a:rPr>
              <a:t>exiftool -GPSLongitude="14.273586"  -GPSLatitude="50.860361"  boya.jpg </a:t>
            </a:r>
            <a:r>
              <a:rPr lang="en-US">
                <a:solidFill>
                  <a:srgbClr val="FFFFFF"/>
                </a:solidFill>
              </a:rPr>
              <a:t>komutu kullanarak boya.jpg dosyasına ait lokasyon bilgisini değiştirin.</a:t>
            </a:r>
            <a:endParaRPr b="1">
              <a:solidFill>
                <a:srgbClr val="FFFFFF"/>
              </a:solidFill>
            </a:endParaRPr>
          </a:p>
        </p:txBody>
      </p:sp>
      <p:pic>
        <p:nvPicPr>
          <p:cNvPr id="903" name="Google Shape;903;p73"/>
          <p:cNvPicPr preferRelativeResize="0"/>
          <p:nvPr/>
        </p:nvPicPr>
        <p:blipFill>
          <a:blip r:embed="rId4">
            <a:alphaModFix/>
          </a:blip>
          <a:stretch>
            <a:fillRect/>
          </a:stretch>
        </p:blipFill>
        <p:spPr>
          <a:xfrm>
            <a:off x="79800" y="26587"/>
            <a:ext cx="986649" cy="436125"/>
          </a:xfrm>
          <a:prstGeom prst="rect">
            <a:avLst/>
          </a:prstGeom>
          <a:noFill/>
          <a:ln>
            <a:noFill/>
          </a:ln>
        </p:spPr>
      </p:pic>
      <p:sp>
        <p:nvSpPr>
          <p:cNvPr id="904" name="Google Shape;904;p73"/>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5"/>
              </a:rPr>
              <a:t>Metadata alanına veri gizleme</a:t>
            </a:r>
            <a:endParaRPr sz="22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4"/>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Görüntü s</a:t>
            </a:r>
            <a:r>
              <a:rPr lang="en-US" sz="2200">
                <a:solidFill>
                  <a:srgbClr val="FFFFFF"/>
                </a:solidFill>
              </a:rPr>
              <a:t>teganografi</a:t>
            </a:r>
            <a:endParaRPr b="1" sz="2200">
              <a:solidFill>
                <a:srgbClr val="FFFFFF"/>
              </a:solidFill>
            </a:endParaRPr>
          </a:p>
        </p:txBody>
      </p:sp>
      <p:sp>
        <p:nvSpPr>
          <p:cNvPr id="910" name="Google Shape;910;p74"/>
          <p:cNvSpPr txBox="1"/>
          <p:nvPr>
            <p:ph idx="1" type="body"/>
          </p:nvPr>
        </p:nvSpPr>
        <p:spPr>
          <a:xfrm>
            <a:off x="4170750" y="667975"/>
            <a:ext cx="4647000" cy="4008000"/>
          </a:xfrm>
          <a:prstGeom prst="rect">
            <a:avLst/>
          </a:prstGeom>
          <a:noFill/>
        </p:spPr>
        <p:txBody>
          <a:bodyPr anchorCtr="0" anchor="t" bIns="0" lIns="0" spcFirstLastPara="1" rIns="0" wrap="square" tIns="0">
            <a:noAutofit/>
          </a:bodyPr>
          <a:lstStyle/>
          <a:p>
            <a:pPr indent="-311150" lvl="0" marL="457200" rtl="0" algn="just">
              <a:lnSpc>
                <a:spcPct val="150000"/>
              </a:lnSpc>
              <a:spcBef>
                <a:spcPts val="0"/>
              </a:spcBef>
              <a:spcAft>
                <a:spcPts val="0"/>
              </a:spcAft>
              <a:buClr>
                <a:schemeClr val="dk1"/>
              </a:buClr>
              <a:buSzPts val="1300"/>
              <a:buChar char="❏"/>
            </a:pPr>
            <a:r>
              <a:rPr b="1" lang="en-US" sz="1300">
                <a:solidFill>
                  <a:schemeClr val="dk1"/>
                </a:solidFill>
              </a:rPr>
              <a:t>Piksel Değişiklikleri: </a:t>
            </a:r>
            <a:r>
              <a:rPr lang="en-US" sz="1300">
                <a:solidFill>
                  <a:schemeClr val="dk1"/>
                </a:solidFill>
              </a:rPr>
              <a:t>En yaygın tekniklerden biri, görüntünün piksellerinde küçük değişiklikler yapmaktır. Bu değişiklikler genellikle gözle görülmezdir.</a:t>
            </a:r>
            <a:endParaRPr sz="1300">
              <a:solidFill>
                <a:schemeClr val="dk1"/>
              </a:solidFill>
            </a:endParaRPr>
          </a:p>
          <a:p>
            <a:pPr indent="-311150" lvl="0" marL="457200" rtl="0" algn="just">
              <a:lnSpc>
                <a:spcPct val="150000"/>
              </a:lnSpc>
              <a:spcBef>
                <a:spcPts val="0"/>
              </a:spcBef>
              <a:spcAft>
                <a:spcPts val="0"/>
              </a:spcAft>
              <a:buClr>
                <a:schemeClr val="dk1"/>
              </a:buClr>
              <a:buSzPts val="1300"/>
              <a:buChar char="❏"/>
            </a:pPr>
            <a:r>
              <a:rPr b="1" lang="en-US" sz="1300">
                <a:solidFill>
                  <a:schemeClr val="dk1"/>
                </a:solidFill>
              </a:rPr>
              <a:t>Kapasite: </a:t>
            </a:r>
            <a:r>
              <a:rPr lang="en-US" sz="1300">
                <a:solidFill>
                  <a:schemeClr val="dk1"/>
                </a:solidFill>
              </a:rPr>
              <a:t>Görüntü steganografisinde, gömülecek verinin boyutu önemlidir. Büyük verileri saklamak için genellikle daha büyük veya daha karmaşık görüntüler gereklidir.</a:t>
            </a:r>
            <a:endParaRPr sz="1300">
              <a:solidFill>
                <a:schemeClr val="dk1"/>
              </a:solidFill>
            </a:endParaRPr>
          </a:p>
          <a:p>
            <a:pPr indent="-311150" lvl="0" marL="457200" rtl="0" algn="just">
              <a:lnSpc>
                <a:spcPct val="150000"/>
              </a:lnSpc>
              <a:spcBef>
                <a:spcPts val="0"/>
              </a:spcBef>
              <a:spcAft>
                <a:spcPts val="0"/>
              </a:spcAft>
              <a:buClr>
                <a:schemeClr val="dk1"/>
              </a:buClr>
              <a:buSzPts val="1300"/>
              <a:buChar char="❏"/>
            </a:pPr>
            <a:r>
              <a:rPr b="1" lang="en-US" sz="1300">
                <a:solidFill>
                  <a:schemeClr val="dk1"/>
                </a:solidFill>
              </a:rPr>
              <a:t>Algılanabilirlik:</a:t>
            </a:r>
            <a:r>
              <a:rPr lang="en-US" sz="1300">
                <a:solidFill>
                  <a:schemeClr val="dk1"/>
                </a:solidFill>
              </a:rPr>
              <a:t> İdeal olarak, steganografi ile değiştirilmiş bir görüntü, </a:t>
            </a:r>
            <a:r>
              <a:rPr lang="en-US" sz="1300">
                <a:solidFill>
                  <a:schemeClr val="dk1"/>
                </a:solidFill>
              </a:rPr>
              <a:t>orjinaliyle</a:t>
            </a:r>
            <a:r>
              <a:rPr lang="en-US" sz="1300">
                <a:solidFill>
                  <a:schemeClr val="dk1"/>
                </a:solidFill>
              </a:rPr>
              <a:t> aynı görünmelidir. Değişiklikler görsel veya istatistiksel analizlerle tespit edilmemelidir.</a:t>
            </a:r>
            <a:endParaRPr sz="1300">
              <a:solidFill>
                <a:schemeClr val="dk1"/>
              </a:solidFill>
            </a:endParaRPr>
          </a:p>
          <a:p>
            <a:pPr indent="-311150" lvl="0" marL="457200" rtl="0" algn="just">
              <a:lnSpc>
                <a:spcPct val="150000"/>
              </a:lnSpc>
              <a:spcBef>
                <a:spcPts val="0"/>
              </a:spcBef>
              <a:spcAft>
                <a:spcPts val="0"/>
              </a:spcAft>
              <a:buClr>
                <a:schemeClr val="dk1"/>
              </a:buClr>
              <a:buSzPts val="1300"/>
              <a:buChar char="❏"/>
            </a:pPr>
            <a:r>
              <a:rPr b="1" lang="en-US" sz="1300">
                <a:solidFill>
                  <a:schemeClr val="dk1"/>
                </a:solidFill>
              </a:rPr>
              <a:t>Robustluk: </a:t>
            </a:r>
            <a:r>
              <a:rPr lang="en-US" sz="1300">
                <a:solidFill>
                  <a:schemeClr val="dk1"/>
                </a:solidFill>
              </a:rPr>
              <a:t>Saklanan veriler, görüntü üzerinde yapılan değişiklikler (yeniden boyutlandırma, kesme, sıkıştırma) sonucu kaybolmamalıdır.</a:t>
            </a:r>
            <a:endParaRPr sz="1300">
              <a:solidFill>
                <a:schemeClr val="dk1"/>
              </a:solidFill>
            </a:endParaRPr>
          </a:p>
        </p:txBody>
      </p:sp>
      <p:pic>
        <p:nvPicPr>
          <p:cNvPr id="911" name="Google Shape;911;p74"/>
          <p:cNvPicPr preferRelativeResize="0"/>
          <p:nvPr/>
        </p:nvPicPr>
        <p:blipFill>
          <a:blip r:embed="rId3">
            <a:alphaModFix/>
          </a:blip>
          <a:stretch>
            <a:fillRect/>
          </a:stretch>
        </p:blipFill>
        <p:spPr>
          <a:xfrm>
            <a:off x="152275" y="634588"/>
            <a:ext cx="3856200" cy="3874325"/>
          </a:xfrm>
          <a:prstGeom prst="rect">
            <a:avLst/>
          </a:prstGeom>
          <a:noFill/>
          <a:ln>
            <a:noFill/>
          </a:ln>
        </p:spPr>
      </p:pic>
      <p:sp>
        <p:nvSpPr>
          <p:cNvPr id="912" name="Google Shape;912;p74"/>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Stegano.org from </a:t>
            </a:r>
            <a:r>
              <a:rPr lang="en-US" sz="1000" u="sng">
                <a:solidFill>
                  <a:schemeClr val="hlink"/>
                </a:solidFill>
                <a:hlinkClick r:id="rId4"/>
              </a:rPr>
              <a:t>https://github.com/steganogram/stegano-rs</a:t>
            </a:r>
            <a:endParaRPr sz="1000">
              <a:solidFill>
                <a:srgbClr val="FFF2CC"/>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16" name="Shape 916"/>
        <p:cNvGrpSpPr/>
        <p:nvPr/>
      </p:nvGrpSpPr>
      <p:grpSpPr>
        <a:xfrm>
          <a:off x="0" y="0"/>
          <a:ext cx="0" cy="0"/>
          <a:chOff x="0" y="0"/>
          <a:chExt cx="0" cy="0"/>
        </a:xfrm>
      </p:grpSpPr>
      <p:sp>
        <p:nvSpPr>
          <p:cNvPr id="917" name="Google Shape;917;p75"/>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Sayısal resmin yapısı</a:t>
            </a:r>
            <a:endParaRPr sz="2200">
              <a:solidFill>
                <a:srgbClr val="FFFFFF"/>
              </a:solidFill>
            </a:endParaRPr>
          </a:p>
        </p:txBody>
      </p:sp>
      <p:pic>
        <p:nvPicPr>
          <p:cNvPr id="918" name="Google Shape;918;p75"/>
          <p:cNvPicPr preferRelativeResize="0"/>
          <p:nvPr>
            <p:ph idx="1" type="body"/>
          </p:nvPr>
        </p:nvPicPr>
        <p:blipFill rotWithShape="1">
          <a:blip r:embed="rId3">
            <a:alphaModFix/>
          </a:blip>
          <a:srcRect b="0" l="0" r="0" t="0"/>
          <a:stretch/>
        </p:blipFill>
        <p:spPr>
          <a:xfrm>
            <a:off x="188250" y="773188"/>
            <a:ext cx="4137000" cy="1833600"/>
          </a:xfrm>
          <a:prstGeom prst="rect">
            <a:avLst/>
          </a:prstGeom>
          <a:noFill/>
          <a:ln>
            <a:noFill/>
          </a:ln>
        </p:spPr>
      </p:pic>
      <p:pic>
        <p:nvPicPr>
          <p:cNvPr id="919" name="Google Shape;919;p75"/>
          <p:cNvPicPr preferRelativeResize="0"/>
          <p:nvPr/>
        </p:nvPicPr>
        <p:blipFill rotWithShape="1">
          <a:blip r:embed="rId4">
            <a:alphaModFix/>
          </a:blip>
          <a:srcRect b="0" l="0" r="0" t="0"/>
          <a:stretch/>
        </p:blipFill>
        <p:spPr>
          <a:xfrm>
            <a:off x="188250" y="2684590"/>
            <a:ext cx="4137000" cy="724510"/>
          </a:xfrm>
          <a:prstGeom prst="rect">
            <a:avLst/>
          </a:prstGeom>
          <a:noFill/>
          <a:ln>
            <a:noFill/>
          </a:ln>
        </p:spPr>
      </p:pic>
      <p:sp>
        <p:nvSpPr>
          <p:cNvPr id="920" name="Google Shape;920;p75"/>
          <p:cNvSpPr txBox="1"/>
          <p:nvPr/>
        </p:nvSpPr>
        <p:spPr>
          <a:xfrm>
            <a:off x="4424175" y="720900"/>
            <a:ext cx="4593000" cy="3808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FFFF"/>
              </a:buClr>
              <a:buSzPts val="1600"/>
              <a:buChar char="❏"/>
            </a:pPr>
            <a:r>
              <a:rPr lang="en-US" sz="1600">
                <a:solidFill>
                  <a:srgbClr val="FFFFFF"/>
                </a:solidFill>
              </a:rPr>
              <a:t>Resimler, dosya başlığı ve piksellerden oluşur.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Sayısal resim, N satır ve M sütunluk bir diziyle ifade edilir.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Pikseller, resim dizisinin elemanlarıdır.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Her piksel, yalnızca bir renk içeren küçük bir bloktur.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Renk değişimleri, üç temel rengin birleştirilmesiyle gerçekleşir.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Basit bir dijital resim dosyasında, her temel renk 1 bayt ile temsil edilir.</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24 bitlik bir resimde her piksel için 3 byte kullanılır.</a:t>
            </a:r>
            <a:endParaRPr sz="1600">
              <a:solidFill>
                <a:srgbClr val="FFFFFF"/>
              </a:solidFill>
            </a:endParaRPr>
          </a:p>
        </p:txBody>
      </p:sp>
      <p:pic>
        <p:nvPicPr>
          <p:cNvPr id="921" name="Google Shape;921;p75"/>
          <p:cNvPicPr preferRelativeResize="0"/>
          <p:nvPr/>
        </p:nvPicPr>
        <p:blipFill>
          <a:blip r:embed="rId5">
            <a:alphaModFix/>
          </a:blip>
          <a:stretch>
            <a:fillRect/>
          </a:stretch>
        </p:blipFill>
        <p:spPr>
          <a:xfrm>
            <a:off x="836750" y="3486900"/>
            <a:ext cx="2564725" cy="1234150"/>
          </a:xfrm>
          <a:prstGeom prst="rect">
            <a:avLst/>
          </a:prstGeom>
          <a:noFill/>
          <a:ln>
            <a:noFill/>
          </a:ln>
        </p:spPr>
      </p:pic>
      <p:sp>
        <p:nvSpPr>
          <p:cNvPr id="922" name="Google Shape;922;p75"/>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6"/>
              </a:rPr>
              <a:t>rgbtohex.net</a:t>
            </a:r>
            <a:endParaRPr sz="1000">
              <a:solidFill>
                <a:srgbClr val="FFF2CC"/>
              </a:solidFill>
            </a:endParaRPr>
          </a:p>
        </p:txBody>
      </p:sp>
      <p:sp>
        <p:nvSpPr>
          <p:cNvPr id="923" name="Google Shape;923;p75"/>
          <p:cNvSpPr/>
          <p:nvPr/>
        </p:nvSpPr>
        <p:spPr>
          <a:xfrm>
            <a:off x="1185675" y="3158675"/>
            <a:ext cx="455400" cy="2505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4" name="Google Shape;924;p75"/>
          <p:cNvSpPr/>
          <p:nvPr/>
        </p:nvSpPr>
        <p:spPr>
          <a:xfrm>
            <a:off x="3401475" y="3158675"/>
            <a:ext cx="455400" cy="2505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28" name="Shape 928"/>
        <p:cNvGrpSpPr/>
        <p:nvPr/>
      </p:nvGrpSpPr>
      <p:grpSpPr>
        <a:xfrm>
          <a:off x="0" y="0"/>
          <a:ext cx="0" cy="0"/>
          <a:chOff x="0" y="0"/>
          <a:chExt cx="0" cy="0"/>
        </a:xfrm>
      </p:grpSpPr>
      <p:sp>
        <p:nvSpPr>
          <p:cNvPr id="929" name="Google Shape;929;p76"/>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Olmayan renkleri de görebiliyoruz: kırmızı olmayan çilekler</a:t>
            </a:r>
            <a:endParaRPr sz="2200">
              <a:solidFill>
                <a:srgbClr val="FFFFFF"/>
              </a:solidFill>
            </a:endParaRPr>
          </a:p>
        </p:txBody>
      </p:sp>
      <p:sp>
        <p:nvSpPr>
          <p:cNvPr id="930" name="Google Shape;930;p76"/>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https://www.swanwicksleep.com/blogs/blue-light-101/blue-light-glasses-test</a:t>
            </a:r>
            <a:endParaRPr sz="1000">
              <a:solidFill>
                <a:srgbClr val="FFF2CC"/>
              </a:solidFill>
            </a:endParaRPr>
          </a:p>
        </p:txBody>
      </p:sp>
      <p:sp>
        <p:nvSpPr>
          <p:cNvPr id="931" name="Google Shape;931;p76"/>
          <p:cNvSpPr txBox="1"/>
          <p:nvPr/>
        </p:nvSpPr>
        <p:spPr>
          <a:xfrm>
            <a:off x="229575" y="704013"/>
            <a:ext cx="8501100" cy="71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lt1"/>
                </a:solidFill>
              </a:rPr>
              <a:t>Resimde kırmızı olmamasına rağmen, beyinlerimiz mavi ışık altında çilekleri kırmızı olarak algılayabiliyor. Beyaz mı, altın mı, siyah mı, mavi mi karar veremediğimiz elbise. Çok dikkatli bakınca </a:t>
            </a:r>
            <a:endParaRPr sz="1600">
              <a:solidFill>
                <a:schemeClr val="lt1"/>
              </a:solidFill>
            </a:endParaRPr>
          </a:p>
        </p:txBody>
      </p:sp>
      <p:pic>
        <p:nvPicPr>
          <p:cNvPr id="932" name="Google Shape;932;p76"/>
          <p:cNvPicPr preferRelativeResize="0"/>
          <p:nvPr/>
        </p:nvPicPr>
        <p:blipFill>
          <a:blip r:embed="rId4">
            <a:alphaModFix/>
          </a:blip>
          <a:stretch>
            <a:fillRect/>
          </a:stretch>
        </p:blipFill>
        <p:spPr>
          <a:xfrm>
            <a:off x="330975" y="1511188"/>
            <a:ext cx="3353889" cy="3107937"/>
          </a:xfrm>
          <a:prstGeom prst="rect">
            <a:avLst/>
          </a:prstGeom>
          <a:noFill/>
          <a:ln>
            <a:noFill/>
          </a:ln>
        </p:spPr>
      </p:pic>
      <p:pic>
        <p:nvPicPr>
          <p:cNvPr id="933" name="Google Shape;933;p76"/>
          <p:cNvPicPr preferRelativeResize="0"/>
          <p:nvPr/>
        </p:nvPicPr>
        <p:blipFill rotWithShape="1">
          <a:blip r:embed="rId5">
            <a:alphaModFix/>
          </a:blip>
          <a:srcRect b="40500" l="4932" r="40440" t="27389"/>
          <a:stretch/>
        </p:blipFill>
        <p:spPr>
          <a:xfrm>
            <a:off x="473858" y="4280425"/>
            <a:ext cx="1088067" cy="338700"/>
          </a:xfrm>
          <a:prstGeom prst="rect">
            <a:avLst/>
          </a:prstGeom>
          <a:noFill/>
          <a:ln>
            <a:noFill/>
          </a:ln>
        </p:spPr>
      </p:pic>
      <p:pic>
        <p:nvPicPr>
          <p:cNvPr id="934" name="Google Shape;934;p76"/>
          <p:cNvPicPr preferRelativeResize="0"/>
          <p:nvPr/>
        </p:nvPicPr>
        <p:blipFill>
          <a:blip r:embed="rId6">
            <a:alphaModFix/>
          </a:blip>
          <a:stretch>
            <a:fillRect/>
          </a:stretch>
        </p:blipFill>
        <p:spPr>
          <a:xfrm>
            <a:off x="3801551" y="1511201"/>
            <a:ext cx="2330944" cy="3107925"/>
          </a:xfrm>
          <a:prstGeom prst="rect">
            <a:avLst/>
          </a:prstGeom>
          <a:noFill/>
          <a:ln>
            <a:noFill/>
          </a:ln>
        </p:spPr>
      </p:pic>
      <p:pic>
        <p:nvPicPr>
          <p:cNvPr id="935" name="Google Shape;935;p76"/>
          <p:cNvPicPr preferRelativeResize="0"/>
          <p:nvPr/>
        </p:nvPicPr>
        <p:blipFill>
          <a:blip r:embed="rId7">
            <a:alphaModFix/>
          </a:blip>
          <a:stretch>
            <a:fillRect/>
          </a:stretch>
        </p:blipFill>
        <p:spPr>
          <a:xfrm>
            <a:off x="6249170" y="1699313"/>
            <a:ext cx="2706706" cy="273169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39" name="Shape 939"/>
        <p:cNvGrpSpPr/>
        <p:nvPr/>
      </p:nvGrpSpPr>
      <p:grpSpPr>
        <a:xfrm>
          <a:off x="0" y="0"/>
          <a:ext cx="0" cy="0"/>
          <a:chOff x="0" y="0"/>
          <a:chExt cx="0" cy="0"/>
        </a:xfrm>
      </p:grpSpPr>
      <p:sp>
        <p:nvSpPr>
          <p:cNvPr id="940" name="Google Shape;940;p77"/>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Önemsiz bite ekleme Least Significant Bit (LSB)</a:t>
            </a:r>
            <a:endParaRPr sz="2200">
              <a:solidFill>
                <a:srgbClr val="FFFFFF"/>
              </a:solidFill>
            </a:endParaRPr>
          </a:p>
        </p:txBody>
      </p:sp>
      <p:graphicFrame>
        <p:nvGraphicFramePr>
          <p:cNvPr id="941" name="Google Shape;941;p77"/>
          <p:cNvGraphicFramePr/>
          <p:nvPr/>
        </p:nvGraphicFramePr>
        <p:xfrm>
          <a:off x="103775" y="702625"/>
          <a:ext cx="3000000" cy="3000000"/>
        </p:xfrm>
        <a:graphic>
          <a:graphicData uri="http://schemas.openxmlformats.org/drawingml/2006/table">
            <a:tbl>
              <a:tblPr>
                <a:noFill/>
                <a:tableStyleId>{12ECD222-FAF8-4935-BEEB-B2E351E83B65}</a:tableStyleId>
              </a:tblPr>
              <a:tblGrid>
                <a:gridCol w="1117200"/>
                <a:gridCol w="3336825"/>
              </a:tblGrid>
              <a:tr h="381000">
                <a:tc>
                  <a:txBody>
                    <a:bodyPr/>
                    <a:lstStyle/>
                    <a:p>
                      <a:pPr indent="0" lvl="0" marL="0" rtl="0" algn="l">
                        <a:spcBef>
                          <a:spcPts val="0"/>
                        </a:spcBef>
                        <a:spcAft>
                          <a:spcPts val="0"/>
                        </a:spcAft>
                        <a:buNone/>
                      </a:pPr>
                      <a:r>
                        <a:rPr lang="en-US"/>
                        <a:t>ASCII</a:t>
                      </a:r>
                      <a:endParaRPr/>
                    </a:p>
                  </a:txBody>
                  <a:tcPr marT="91425" marB="91425" marR="91425" marL="91425"/>
                </a:tc>
                <a:tc>
                  <a:txBody>
                    <a:bodyPr/>
                    <a:lstStyle/>
                    <a:p>
                      <a:pPr indent="0" lvl="0" marL="0" rtl="0" algn="l">
                        <a:spcBef>
                          <a:spcPts val="0"/>
                        </a:spcBef>
                        <a:spcAft>
                          <a:spcPts val="0"/>
                        </a:spcAft>
                        <a:buNone/>
                      </a:pPr>
                      <a:r>
                        <a:rPr lang="en-US" sz="1300"/>
                        <a:t>giz</a:t>
                      </a:r>
                      <a:endParaRPr sz="1300"/>
                    </a:p>
                  </a:txBody>
                  <a:tcPr marT="91425" marB="91425" marR="91425" marL="91425"/>
                </a:tc>
              </a:tr>
              <a:tr h="381000">
                <a:tc>
                  <a:txBody>
                    <a:bodyPr/>
                    <a:lstStyle/>
                    <a:p>
                      <a:pPr indent="0" lvl="0" marL="0" rtl="0" algn="l">
                        <a:spcBef>
                          <a:spcPts val="0"/>
                        </a:spcBef>
                        <a:spcAft>
                          <a:spcPts val="0"/>
                        </a:spcAft>
                        <a:buNone/>
                      </a:pPr>
                      <a:r>
                        <a:rPr lang="en-US"/>
                        <a:t>HEX</a:t>
                      </a:r>
                      <a:endParaRPr/>
                    </a:p>
                  </a:txBody>
                  <a:tcPr marT="91425" marB="91425" marR="91425" marL="91425"/>
                </a:tc>
                <a:tc>
                  <a:txBody>
                    <a:bodyPr/>
                    <a:lstStyle/>
                    <a:p>
                      <a:pPr indent="0" lvl="0" marL="0" rtl="0" algn="l">
                        <a:spcBef>
                          <a:spcPts val="0"/>
                        </a:spcBef>
                        <a:spcAft>
                          <a:spcPts val="0"/>
                        </a:spcAft>
                        <a:buNone/>
                      </a:pPr>
                      <a:r>
                        <a:rPr lang="en-US" sz="1300"/>
                        <a:t>67 69 7A</a:t>
                      </a:r>
                      <a:endParaRPr sz="1300"/>
                    </a:p>
                  </a:txBody>
                  <a:tcPr marT="91425" marB="91425" marR="91425" marL="91425"/>
                </a:tc>
              </a:tr>
              <a:tr h="381000">
                <a:tc>
                  <a:txBody>
                    <a:bodyPr/>
                    <a:lstStyle/>
                    <a:p>
                      <a:pPr indent="0" lvl="0" marL="0" rtl="0" algn="l">
                        <a:spcBef>
                          <a:spcPts val="0"/>
                        </a:spcBef>
                        <a:spcAft>
                          <a:spcPts val="0"/>
                        </a:spcAft>
                        <a:buNone/>
                      </a:pPr>
                      <a:r>
                        <a:rPr lang="en-US"/>
                        <a:t>Binary</a:t>
                      </a:r>
                      <a:endParaRPr/>
                    </a:p>
                  </a:txBody>
                  <a:tcPr marT="91425" marB="91425" marR="91425" marL="91425"/>
                </a:tc>
                <a:tc>
                  <a:txBody>
                    <a:bodyPr/>
                    <a:lstStyle/>
                    <a:p>
                      <a:pPr indent="0" lvl="0" marL="0" rtl="0" algn="l">
                        <a:spcBef>
                          <a:spcPts val="0"/>
                        </a:spcBef>
                        <a:spcAft>
                          <a:spcPts val="0"/>
                        </a:spcAft>
                        <a:buNone/>
                      </a:pPr>
                      <a:r>
                        <a:rPr lang="en-US" sz="1300"/>
                        <a:t>011 001 110 110 100 101 111 010</a:t>
                      </a:r>
                      <a:endParaRPr sz="1300"/>
                    </a:p>
                  </a:txBody>
                  <a:tcPr marT="91425" marB="91425" marR="91425" marL="91425"/>
                </a:tc>
              </a:tr>
            </a:tbl>
          </a:graphicData>
        </a:graphic>
      </p:graphicFrame>
      <p:sp>
        <p:nvSpPr>
          <p:cNvPr id="942" name="Google Shape;942;p77"/>
          <p:cNvSpPr txBox="1"/>
          <p:nvPr/>
        </p:nvSpPr>
        <p:spPr>
          <a:xfrm>
            <a:off x="4739125" y="702625"/>
            <a:ext cx="1397100" cy="11886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Courier New"/>
                <a:ea typeface="Courier New"/>
                <a:cs typeface="Courier New"/>
                <a:sym typeface="Courier New"/>
              </a:rPr>
              <a:t>Cover Color</a:t>
            </a:r>
            <a:endParaRPr sz="1300">
              <a:latin typeface="Courier New"/>
              <a:ea typeface="Courier New"/>
              <a:cs typeface="Courier New"/>
              <a:sym typeface="Courier New"/>
            </a:endParaRPr>
          </a:p>
          <a:p>
            <a:pPr indent="0" lvl="0" marL="0" rtl="0" algn="ctr">
              <a:spcBef>
                <a:spcPts val="0"/>
              </a:spcBef>
              <a:spcAft>
                <a:spcPts val="0"/>
              </a:spcAft>
              <a:buNone/>
            </a:pPr>
            <a:r>
              <a:t/>
            </a:r>
            <a:endParaRPr sz="300">
              <a:latin typeface="Courier New"/>
              <a:ea typeface="Courier New"/>
              <a:cs typeface="Courier New"/>
              <a:sym typeface="Courier New"/>
            </a:endParaRPr>
          </a:p>
          <a:p>
            <a:pPr indent="0" lvl="0" marL="0" rtl="0" algn="ctr">
              <a:spcBef>
                <a:spcPts val="0"/>
              </a:spcBef>
              <a:spcAft>
                <a:spcPts val="0"/>
              </a:spcAft>
              <a:buNone/>
            </a:pPr>
            <a:r>
              <a:rPr lang="en-US">
                <a:latin typeface="Courier New"/>
                <a:ea typeface="Courier New"/>
                <a:cs typeface="Courier New"/>
                <a:sym typeface="Courier New"/>
              </a:rPr>
              <a:t>11111111</a:t>
            </a:r>
            <a:endParaRPr>
              <a:latin typeface="Courier New"/>
              <a:ea typeface="Courier New"/>
              <a:cs typeface="Courier New"/>
              <a:sym typeface="Courier New"/>
            </a:endParaRPr>
          </a:p>
          <a:p>
            <a:pPr indent="0" lvl="0" marL="0" rtl="0" algn="ctr">
              <a:spcBef>
                <a:spcPts val="0"/>
              </a:spcBef>
              <a:spcAft>
                <a:spcPts val="0"/>
              </a:spcAft>
              <a:buNone/>
            </a:pPr>
            <a:r>
              <a:rPr lang="en-US">
                <a:latin typeface="Courier New"/>
                <a:ea typeface="Courier New"/>
                <a:cs typeface="Courier New"/>
                <a:sym typeface="Courier New"/>
              </a:rPr>
              <a:t>01111110</a:t>
            </a:r>
            <a:endParaRPr>
              <a:latin typeface="Courier New"/>
              <a:ea typeface="Courier New"/>
              <a:cs typeface="Courier New"/>
              <a:sym typeface="Courier New"/>
            </a:endParaRPr>
          </a:p>
          <a:p>
            <a:pPr indent="0" lvl="0" marL="0" rtl="0" algn="ctr">
              <a:spcBef>
                <a:spcPts val="0"/>
              </a:spcBef>
              <a:spcAft>
                <a:spcPts val="0"/>
              </a:spcAft>
              <a:buNone/>
            </a:pPr>
            <a:r>
              <a:rPr lang="en-US">
                <a:latin typeface="Courier New"/>
                <a:ea typeface="Courier New"/>
                <a:cs typeface="Courier New"/>
                <a:sym typeface="Courier New"/>
              </a:rPr>
              <a:t>00100111</a:t>
            </a:r>
            <a:endParaRPr/>
          </a:p>
        </p:txBody>
      </p:sp>
      <p:grpSp>
        <p:nvGrpSpPr>
          <p:cNvPr id="943" name="Google Shape;943;p77"/>
          <p:cNvGrpSpPr/>
          <p:nvPr/>
        </p:nvGrpSpPr>
        <p:grpSpPr>
          <a:xfrm>
            <a:off x="103763" y="2078700"/>
            <a:ext cx="8936476" cy="2611550"/>
            <a:chOff x="114213" y="1936400"/>
            <a:chExt cx="8936476" cy="2611550"/>
          </a:xfrm>
        </p:grpSpPr>
        <p:sp>
          <p:nvSpPr>
            <p:cNvPr id="944" name="Google Shape;944;p77"/>
            <p:cNvSpPr txBox="1"/>
            <p:nvPr/>
          </p:nvSpPr>
          <p:spPr>
            <a:xfrm>
              <a:off x="114225" y="2259231"/>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1111111</a:t>
              </a:r>
              <a:r>
                <a:rPr b="1" lang="en-US">
                  <a:latin typeface="Courier New"/>
                  <a:ea typeface="Courier New"/>
                  <a:cs typeface="Courier New"/>
                  <a:sym typeface="Courier New"/>
                </a:rPr>
                <a:t>0</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0111111</a:t>
              </a:r>
              <a:r>
                <a:rPr b="1" lang="en-US">
                  <a:latin typeface="Courier New"/>
                  <a:ea typeface="Courier New"/>
                  <a:cs typeface="Courier New"/>
                  <a:sym typeface="Courier New"/>
                </a:rPr>
                <a:t>1</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00100111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945" name="Google Shape;945;p77"/>
            <p:cNvSpPr txBox="1"/>
            <p:nvPr/>
          </p:nvSpPr>
          <p:spPr>
            <a:xfrm>
              <a:off x="1231260" y="2259231"/>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1111111</a:t>
              </a:r>
              <a:r>
                <a:rPr b="1" lang="en-US">
                  <a:latin typeface="Courier New"/>
                  <a:ea typeface="Courier New"/>
                  <a:cs typeface="Courier New"/>
                  <a:sym typeface="Courier New"/>
                </a:rPr>
                <a:t>0</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01111110</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00100111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946" name="Google Shape;946;p77"/>
            <p:cNvSpPr txBox="1"/>
            <p:nvPr/>
          </p:nvSpPr>
          <p:spPr>
            <a:xfrm>
              <a:off x="2348295" y="2259231"/>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11111111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0111111</a:t>
              </a:r>
              <a:r>
                <a:rPr b="1" lang="en-US">
                  <a:latin typeface="Courier New"/>
                  <a:ea typeface="Courier New"/>
                  <a:cs typeface="Courier New"/>
                  <a:sym typeface="Courier New"/>
                </a:rPr>
                <a:t>1</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0010011</a:t>
              </a:r>
              <a:r>
                <a:rPr b="1" lang="en-US">
                  <a:latin typeface="Courier New"/>
                  <a:ea typeface="Courier New"/>
                  <a:cs typeface="Courier New"/>
                  <a:sym typeface="Courier New"/>
                </a:rPr>
                <a:t>0</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947" name="Google Shape;947;p77"/>
            <p:cNvSpPr txBox="1"/>
            <p:nvPr/>
          </p:nvSpPr>
          <p:spPr>
            <a:xfrm>
              <a:off x="3465331" y="2259231"/>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11111111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0111111</a:t>
              </a:r>
              <a:r>
                <a:rPr b="1" lang="en-US">
                  <a:latin typeface="Courier New"/>
                  <a:ea typeface="Courier New"/>
                  <a:cs typeface="Courier New"/>
                  <a:sym typeface="Courier New"/>
                </a:rPr>
                <a:t>1</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0010011</a:t>
              </a:r>
              <a:r>
                <a:rPr b="1" lang="en-US">
                  <a:latin typeface="Courier New"/>
                  <a:ea typeface="Courier New"/>
                  <a:cs typeface="Courier New"/>
                  <a:sym typeface="Courier New"/>
                </a:rPr>
                <a:t>0</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948" name="Google Shape;948;p77"/>
            <p:cNvSpPr txBox="1"/>
            <p:nvPr/>
          </p:nvSpPr>
          <p:spPr>
            <a:xfrm>
              <a:off x="4582365" y="2259231"/>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11111111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01111110</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0010011</a:t>
              </a:r>
              <a:r>
                <a:rPr b="1" lang="en-US">
                  <a:latin typeface="Courier New"/>
                  <a:ea typeface="Courier New"/>
                  <a:cs typeface="Courier New"/>
                  <a:sym typeface="Courier New"/>
                </a:rPr>
                <a:t>0</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949" name="Google Shape;949;p77"/>
            <p:cNvSpPr txBox="1"/>
            <p:nvPr/>
          </p:nvSpPr>
          <p:spPr>
            <a:xfrm>
              <a:off x="5699401" y="2259231"/>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11111111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01111110</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00100111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950" name="Google Shape;950;p77"/>
            <p:cNvSpPr txBox="1"/>
            <p:nvPr/>
          </p:nvSpPr>
          <p:spPr>
            <a:xfrm>
              <a:off x="6816436" y="2259231"/>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11111111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0111111</a:t>
              </a:r>
              <a:r>
                <a:rPr b="1" lang="en-US">
                  <a:latin typeface="Courier New"/>
                  <a:ea typeface="Courier New"/>
                  <a:cs typeface="Courier New"/>
                  <a:sym typeface="Courier New"/>
                </a:rPr>
                <a:t>1</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00100111</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951" name="Google Shape;951;p77"/>
            <p:cNvSpPr txBox="1"/>
            <p:nvPr/>
          </p:nvSpPr>
          <p:spPr>
            <a:xfrm>
              <a:off x="7933489" y="2259231"/>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1111111</a:t>
              </a:r>
              <a:r>
                <a:rPr b="1" lang="en-US">
                  <a:latin typeface="Courier New"/>
                  <a:ea typeface="Courier New"/>
                  <a:cs typeface="Courier New"/>
                  <a:sym typeface="Courier New"/>
                </a:rPr>
                <a:t>0</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0111111</a:t>
              </a:r>
              <a:r>
                <a:rPr b="1" lang="en-US">
                  <a:latin typeface="Courier New"/>
                  <a:ea typeface="Courier New"/>
                  <a:cs typeface="Courier New"/>
                  <a:sym typeface="Courier New"/>
                </a:rPr>
                <a:t>1</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0010011</a:t>
              </a:r>
              <a:r>
                <a:rPr b="1" lang="en-US">
                  <a:latin typeface="Courier New"/>
                  <a:ea typeface="Courier New"/>
                  <a:cs typeface="Courier New"/>
                  <a:sym typeface="Courier New"/>
                </a:rPr>
                <a:t>0</a:t>
              </a:r>
              <a:endParaRPr b="1">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952" name="Google Shape;952;p77"/>
            <p:cNvSpPr txBox="1"/>
            <p:nvPr/>
          </p:nvSpPr>
          <p:spPr>
            <a:xfrm>
              <a:off x="114225" y="1936400"/>
              <a:ext cx="1117200" cy="3171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dk1"/>
                  </a:solidFill>
                </a:rPr>
                <a:t>011</a:t>
              </a:r>
              <a:endParaRPr b="1">
                <a:latin typeface="Courier New"/>
                <a:ea typeface="Courier New"/>
                <a:cs typeface="Courier New"/>
                <a:sym typeface="Courier New"/>
              </a:endParaRPr>
            </a:p>
          </p:txBody>
        </p:sp>
        <p:sp>
          <p:nvSpPr>
            <p:cNvPr id="953" name="Google Shape;953;p77"/>
            <p:cNvSpPr txBox="1"/>
            <p:nvPr/>
          </p:nvSpPr>
          <p:spPr>
            <a:xfrm>
              <a:off x="1231260" y="1936400"/>
              <a:ext cx="1117200" cy="3171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300">
                  <a:solidFill>
                    <a:schemeClr val="dk1"/>
                  </a:solidFill>
                </a:rPr>
                <a:t>001</a:t>
              </a:r>
              <a:endParaRPr b="1" sz="1300">
                <a:solidFill>
                  <a:schemeClr val="dk1"/>
                </a:solidFill>
              </a:endParaRPr>
            </a:p>
          </p:txBody>
        </p:sp>
        <p:sp>
          <p:nvSpPr>
            <p:cNvPr id="954" name="Google Shape;954;p77"/>
            <p:cNvSpPr txBox="1"/>
            <p:nvPr/>
          </p:nvSpPr>
          <p:spPr>
            <a:xfrm>
              <a:off x="2348295" y="1936400"/>
              <a:ext cx="1117200" cy="3171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300">
                  <a:solidFill>
                    <a:schemeClr val="dk1"/>
                  </a:solidFill>
                </a:rPr>
                <a:t>110</a:t>
              </a:r>
              <a:endParaRPr b="1" sz="1300">
                <a:solidFill>
                  <a:schemeClr val="dk1"/>
                </a:solidFill>
              </a:endParaRPr>
            </a:p>
          </p:txBody>
        </p:sp>
        <p:sp>
          <p:nvSpPr>
            <p:cNvPr id="955" name="Google Shape;955;p77"/>
            <p:cNvSpPr txBox="1"/>
            <p:nvPr/>
          </p:nvSpPr>
          <p:spPr>
            <a:xfrm>
              <a:off x="3465331" y="1936400"/>
              <a:ext cx="1117200" cy="3171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300">
                  <a:solidFill>
                    <a:schemeClr val="dk1"/>
                  </a:solidFill>
                </a:rPr>
                <a:t>110</a:t>
              </a:r>
              <a:endParaRPr b="1" sz="1300">
                <a:solidFill>
                  <a:schemeClr val="dk1"/>
                </a:solidFill>
              </a:endParaRPr>
            </a:p>
          </p:txBody>
        </p:sp>
        <p:sp>
          <p:nvSpPr>
            <p:cNvPr id="956" name="Google Shape;956;p77"/>
            <p:cNvSpPr txBox="1"/>
            <p:nvPr/>
          </p:nvSpPr>
          <p:spPr>
            <a:xfrm>
              <a:off x="4582365" y="1936400"/>
              <a:ext cx="1117200" cy="3171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300">
                  <a:solidFill>
                    <a:schemeClr val="dk1"/>
                  </a:solidFill>
                </a:rPr>
                <a:t>100</a:t>
              </a:r>
              <a:endParaRPr b="1" sz="1300">
                <a:solidFill>
                  <a:schemeClr val="dk1"/>
                </a:solidFill>
              </a:endParaRPr>
            </a:p>
          </p:txBody>
        </p:sp>
        <p:sp>
          <p:nvSpPr>
            <p:cNvPr id="957" name="Google Shape;957;p77"/>
            <p:cNvSpPr txBox="1"/>
            <p:nvPr/>
          </p:nvSpPr>
          <p:spPr>
            <a:xfrm>
              <a:off x="5699401" y="1936400"/>
              <a:ext cx="1117200" cy="3171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300">
                  <a:solidFill>
                    <a:schemeClr val="dk1"/>
                  </a:solidFill>
                </a:rPr>
                <a:t>101</a:t>
              </a:r>
              <a:endParaRPr b="1" sz="1300">
                <a:solidFill>
                  <a:schemeClr val="dk1"/>
                </a:solidFill>
              </a:endParaRPr>
            </a:p>
          </p:txBody>
        </p:sp>
        <p:sp>
          <p:nvSpPr>
            <p:cNvPr id="958" name="Google Shape;958;p77"/>
            <p:cNvSpPr txBox="1"/>
            <p:nvPr/>
          </p:nvSpPr>
          <p:spPr>
            <a:xfrm>
              <a:off x="6816436" y="1936400"/>
              <a:ext cx="1117200" cy="3171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300">
                  <a:solidFill>
                    <a:schemeClr val="dk1"/>
                  </a:solidFill>
                </a:rPr>
                <a:t>111</a:t>
              </a:r>
              <a:endParaRPr b="1" sz="1300">
                <a:solidFill>
                  <a:schemeClr val="dk1"/>
                </a:solidFill>
              </a:endParaRPr>
            </a:p>
          </p:txBody>
        </p:sp>
        <p:sp>
          <p:nvSpPr>
            <p:cNvPr id="959" name="Google Shape;959;p77"/>
            <p:cNvSpPr txBox="1"/>
            <p:nvPr/>
          </p:nvSpPr>
          <p:spPr>
            <a:xfrm>
              <a:off x="7933489" y="1936400"/>
              <a:ext cx="1117200" cy="3171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US" sz="1300">
                  <a:solidFill>
                    <a:schemeClr val="dk1"/>
                  </a:solidFill>
                </a:rPr>
                <a:t>0</a:t>
              </a:r>
              <a:r>
                <a:rPr b="1" lang="en-US" sz="1300">
                  <a:solidFill>
                    <a:schemeClr val="dk1"/>
                  </a:solidFill>
                </a:rPr>
                <a:t>10</a:t>
              </a:r>
              <a:endParaRPr b="1" sz="1300">
                <a:solidFill>
                  <a:schemeClr val="dk1"/>
                </a:solidFill>
              </a:endParaRPr>
            </a:p>
          </p:txBody>
        </p:sp>
        <p:sp>
          <p:nvSpPr>
            <p:cNvPr id="960" name="Google Shape;960;p77"/>
            <p:cNvSpPr txBox="1"/>
            <p:nvPr/>
          </p:nvSpPr>
          <p:spPr>
            <a:xfrm>
              <a:off x="114213" y="3089356"/>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a:latin typeface="Courier New"/>
                  <a:ea typeface="Courier New"/>
                  <a:cs typeface="Courier New"/>
                  <a:sym typeface="Courier New"/>
                </a:rPr>
                <a:t>R:254</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G:</a:t>
              </a:r>
              <a:r>
                <a:rPr lang="en-US">
                  <a:latin typeface="Courier New"/>
                  <a:ea typeface="Courier New"/>
                  <a:cs typeface="Courier New"/>
                  <a:sym typeface="Courier New"/>
                </a:rPr>
                <a:t>127</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US">
                  <a:latin typeface="Courier New"/>
                  <a:ea typeface="Courier New"/>
                  <a:cs typeface="Courier New"/>
                  <a:sym typeface="Courier New"/>
                </a:rPr>
                <a:t>B:39</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a:latin typeface="Courier New"/>
                <a:ea typeface="Courier New"/>
                <a:cs typeface="Courier New"/>
                <a:sym typeface="Courier New"/>
              </a:endParaRPr>
            </a:p>
          </p:txBody>
        </p:sp>
        <p:sp>
          <p:nvSpPr>
            <p:cNvPr id="961" name="Google Shape;961;p77"/>
            <p:cNvSpPr txBox="1"/>
            <p:nvPr/>
          </p:nvSpPr>
          <p:spPr>
            <a:xfrm>
              <a:off x="1231248" y="3089356"/>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R:</a:t>
              </a:r>
              <a:r>
                <a:rPr lang="en-US">
                  <a:solidFill>
                    <a:schemeClr val="dk1"/>
                  </a:solidFill>
                  <a:latin typeface="Courier New"/>
                  <a:ea typeface="Courier New"/>
                  <a:cs typeface="Courier New"/>
                  <a:sym typeface="Courier New"/>
                </a:rPr>
                <a:t>254</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G:126</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B:39</a:t>
              </a:r>
              <a:endParaRPr>
                <a:solidFill>
                  <a:schemeClr val="dk1"/>
                </a:solidFill>
                <a:latin typeface="Courier New"/>
                <a:ea typeface="Courier New"/>
                <a:cs typeface="Courier New"/>
                <a:sym typeface="Courier New"/>
              </a:endParaRPr>
            </a:p>
          </p:txBody>
        </p:sp>
        <p:sp>
          <p:nvSpPr>
            <p:cNvPr id="962" name="Google Shape;962;p77"/>
            <p:cNvSpPr txBox="1"/>
            <p:nvPr/>
          </p:nvSpPr>
          <p:spPr>
            <a:xfrm>
              <a:off x="2348282" y="3089356"/>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R:</a:t>
              </a:r>
              <a:r>
                <a:rPr lang="en-US">
                  <a:solidFill>
                    <a:schemeClr val="dk1"/>
                  </a:solidFill>
                  <a:latin typeface="Courier New"/>
                  <a:ea typeface="Courier New"/>
                  <a:cs typeface="Courier New"/>
                  <a:sym typeface="Courier New"/>
                </a:rPr>
                <a:t>255</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G:127</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B:38</a:t>
              </a:r>
              <a:endParaRPr>
                <a:solidFill>
                  <a:schemeClr val="dk1"/>
                </a:solidFill>
                <a:latin typeface="Courier New"/>
                <a:ea typeface="Courier New"/>
                <a:cs typeface="Courier New"/>
                <a:sym typeface="Courier New"/>
              </a:endParaRPr>
            </a:p>
          </p:txBody>
        </p:sp>
        <p:sp>
          <p:nvSpPr>
            <p:cNvPr id="963" name="Google Shape;963;p77"/>
            <p:cNvSpPr txBox="1"/>
            <p:nvPr/>
          </p:nvSpPr>
          <p:spPr>
            <a:xfrm>
              <a:off x="3465318" y="3089356"/>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R:</a:t>
              </a:r>
              <a:r>
                <a:rPr lang="en-US">
                  <a:solidFill>
                    <a:schemeClr val="dk1"/>
                  </a:solidFill>
                  <a:latin typeface="Courier New"/>
                  <a:ea typeface="Courier New"/>
                  <a:cs typeface="Courier New"/>
                  <a:sym typeface="Courier New"/>
                </a:rPr>
                <a:t>255</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G:127</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B:38</a:t>
              </a:r>
              <a:endParaRPr>
                <a:solidFill>
                  <a:schemeClr val="dk1"/>
                </a:solidFill>
                <a:latin typeface="Courier New"/>
                <a:ea typeface="Courier New"/>
                <a:cs typeface="Courier New"/>
                <a:sym typeface="Courier New"/>
              </a:endParaRPr>
            </a:p>
          </p:txBody>
        </p:sp>
        <p:sp>
          <p:nvSpPr>
            <p:cNvPr id="964" name="Google Shape;964;p77"/>
            <p:cNvSpPr txBox="1"/>
            <p:nvPr/>
          </p:nvSpPr>
          <p:spPr>
            <a:xfrm>
              <a:off x="4582353" y="3089356"/>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R:</a:t>
              </a:r>
              <a:r>
                <a:rPr lang="en-US">
                  <a:solidFill>
                    <a:schemeClr val="dk1"/>
                  </a:solidFill>
                  <a:latin typeface="Courier New"/>
                  <a:ea typeface="Courier New"/>
                  <a:cs typeface="Courier New"/>
                  <a:sym typeface="Courier New"/>
                </a:rPr>
                <a:t>255</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G:126</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B:38</a:t>
              </a:r>
              <a:endParaRPr>
                <a:solidFill>
                  <a:schemeClr val="dk1"/>
                </a:solidFill>
                <a:latin typeface="Courier New"/>
                <a:ea typeface="Courier New"/>
                <a:cs typeface="Courier New"/>
                <a:sym typeface="Courier New"/>
              </a:endParaRPr>
            </a:p>
          </p:txBody>
        </p:sp>
        <p:sp>
          <p:nvSpPr>
            <p:cNvPr id="965" name="Google Shape;965;p77"/>
            <p:cNvSpPr txBox="1"/>
            <p:nvPr/>
          </p:nvSpPr>
          <p:spPr>
            <a:xfrm>
              <a:off x="5699388" y="3089356"/>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R:</a:t>
              </a:r>
              <a:r>
                <a:rPr lang="en-US">
                  <a:solidFill>
                    <a:schemeClr val="dk1"/>
                  </a:solidFill>
                  <a:latin typeface="Courier New"/>
                  <a:ea typeface="Courier New"/>
                  <a:cs typeface="Courier New"/>
                  <a:sym typeface="Courier New"/>
                </a:rPr>
                <a:t>255</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G:126</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B:39</a:t>
              </a:r>
              <a:endParaRPr>
                <a:solidFill>
                  <a:schemeClr val="dk1"/>
                </a:solidFill>
                <a:latin typeface="Courier New"/>
                <a:ea typeface="Courier New"/>
                <a:cs typeface="Courier New"/>
                <a:sym typeface="Courier New"/>
              </a:endParaRPr>
            </a:p>
          </p:txBody>
        </p:sp>
        <p:sp>
          <p:nvSpPr>
            <p:cNvPr id="966" name="Google Shape;966;p77"/>
            <p:cNvSpPr txBox="1"/>
            <p:nvPr/>
          </p:nvSpPr>
          <p:spPr>
            <a:xfrm>
              <a:off x="6816423" y="3089356"/>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R:</a:t>
              </a:r>
              <a:r>
                <a:rPr lang="en-US">
                  <a:solidFill>
                    <a:schemeClr val="dk1"/>
                  </a:solidFill>
                  <a:latin typeface="Courier New"/>
                  <a:ea typeface="Courier New"/>
                  <a:cs typeface="Courier New"/>
                  <a:sym typeface="Courier New"/>
                </a:rPr>
                <a:t>255</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G:127</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B:39</a:t>
              </a:r>
              <a:endParaRPr>
                <a:solidFill>
                  <a:schemeClr val="dk1"/>
                </a:solidFill>
                <a:latin typeface="Courier New"/>
                <a:ea typeface="Courier New"/>
                <a:cs typeface="Courier New"/>
                <a:sym typeface="Courier New"/>
              </a:endParaRPr>
            </a:p>
          </p:txBody>
        </p:sp>
        <p:sp>
          <p:nvSpPr>
            <p:cNvPr id="967" name="Google Shape;967;p77"/>
            <p:cNvSpPr txBox="1"/>
            <p:nvPr/>
          </p:nvSpPr>
          <p:spPr>
            <a:xfrm>
              <a:off x="7933476" y="3089356"/>
              <a:ext cx="1117200" cy="824400"/>
            </a:xfrm>
            <a:prstGeom prst="rect">
              <a:avLst/>
            </a:prstGeom>
            <a:noFill/>
            <a:ln cap="flat" cmpd="sng" w="9525">
              <a:solidFill>
                <a:srgbClr val="66666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R:</a:t>
              </a:r>
              <a:r>
                <a:rPr lang="en-US">
                  <a:solidFill>
                    <a:schemeClr val="dk1"/>
                  </a:solidFill>
                  <a:latin typeface="Courier New"/>
                  <a:ea typeface="Courier New"/>
                  <a:cs typeface="Courier New"/>
                  <a:sym typeface="Courier New"/>
                </a:rPr>
                <a:t>254</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G:127</a:t>
              </a:r>
              <a:endParaRPr>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B:38</a:t>
              </a:r>
              <a:endParaRPr>
                <a:solidFill>
                  <a:schemeClr val="dk1"/>
                </a:solidFill>
                <a:latin typeface="Courier New"/>
                <a:ea typeface="Courier New"/>
                <a:cs typeface="Courier New"/>
                <a:sym typeface="Courier New"/>
              </a:endParaRPr>
            </a:p>
          </p:txBody>
        </p:sp>
        <p:sp>
          <p:nvSpPr>
            <p:cNvPr id="968" name="Google Shape;968;p77"/>
            <p:cNvSpPr/>
            <p:nvPr/>
          </p:nvSpPr>
          <p:spPr>
            <a:xfrm>
              <a:off x="114225" y="3913750"/>
              <a:ext cx="1117200" cy="317100"/>
            </a:xfrm>
            <a:prstGeom prst="rect">
              <a:avLst/>
            </a:prstGeom>
            <a:solidFill>
              <a:srgbClr val="FE7F2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9" name="Google Shape;969;p77"/>
            <p:cNvSpPr/>
            <p:nvPr/>
          </p:nvSpPr>
          <p:spPr>
            <a:xfrm>
              <a:off x="1231425" y="3913750"/>
              <a:ext cx="1117200" cy="317100"/>
            </a:xfrm>
            <a:prstGeom prst="rect">
              <a:avLst/>
            </a:prstGeom>
            <a:solidFill>
              <a:srgbClr val="FE7E2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0" name="Google Shape;970;p77"/>
            <p:cNvSpPr/>
            <p:nvPr/>
          </p:nvSpPr>
          <p:spPr>
            <a:xfrm>
              <a:off x="2348275" y="3913750"/>
              <a:ext cx="1117200" cy="317100"/>
            </a:xfrm>
            <a:prstGeom prst="rect">
              <a:avLst/>
            </a:prstGeom>
            <a:solidFill>
              <a:srgbClr val="FF7F2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1" name="Google Shape;971;p77"/>
            <p:cNvSpPr/>
            <p:nvPr/>
          </p:nvSpPr>
          <p:spPr>
            <a:xfrm>
              <a:off x="3465413" y="3913750"/>
              <a:ext cx="1117200" cy="317100"/>
            </a:xfrm>
            <a:prstGeom prst="rect">
              <a:avLst/>
            </a:prstGeom>
            <a:solidFill>
              <a:srgbClr val="FF7F2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2" name="Google Shape;972;p77"/>
            <p:cNvSpPr/>
            <p:nvPr/>
          </p:nvSpPr>
          <p:spPr>
            <a:xfrm>
              <a:off x="4582325" y="3913750"/>
              <a:ext cx="1117200" cy="317100"/>
            </a:xfrm>
            <a:prstGeom prst="rect">
              <a:avLst/>
            </a:prstGeom>
            <a:solidFill>
              <a:srgbClr val="FF7E2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3" name="Google Shape;973;p77"/>
            <p:cNvSpPr/>
            <p:nvPr/>
          </p:nvSpPr>
          <p:spPr>
            <a:xfrm>
              <a:off x="5699425" y="3913750"/>
              <a:ext cx="1117200" cy="317100"/>
            </a:xfrm>
            <a:prstGeom prst="rect">
              <a:avLst/>
            </a:prstGeom>
            <a:solidFill>
              <a:srgbClr val="FF7E2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4" name="Google Shape;974;p77"/>
            <p:cNvSpPr/>
            <p:nvPr/>
          </p:nvSpPr>
          <p:spPr>
            <a:xfrm>
              <a:off x="6816425" y="3913750"/>
              <a:ext cx="1117200" cy="317100"/>
            </a:xfrm>
            <a:prstGeom prst="rect">
              <a:avLst/>
            </a:prstGeom>
            <a:solidFill>
              <a:srgbClr val="FF7F2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5" name="Google Shape;975;p77"/>
            <p:cNvSpPr/>
            <p:nvPr/>
          </p:nvSpPr>
          <p:spPr>
            <a:xfrm>
              <a:off x="7933425" y="3913750"/>
              <a:ext cx="1117200" cy="317100"/>
            </a:xfrm>
            <a:prstGeom prst="rect">
              <a:avLst/>
            </a:prstGeom>
            <a:solidFill>
              <a:srgbClr val="FE7F2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6" name="Google Shape;976;p77"/>
            <p:cNvSpPr/>
            <p:nvPr/>
          </p:nvSpPr>
          <p:spPr>
            <a:xfrm>
              <a:off x="114225" y="4230850"/>
              <a:ext cx="1117200" cy="317100"/>
            </a:xfrm>
            <a:prstGeom prst="rect">
              <a:avLst/>
            </a:prstGeom>
            <a:solidFill>
              <a:srgbClr val="FE7F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7" name="Google Shape;977;p77"/>
            <p:cNvSpPr/>
            <p:nvPr/>
          </p:nvSpPr>
          <p:spPr>
            <a:xfrm>
              <a:off x="1185675" y="4230850"/>
              <a:ext cx="1162800" cy="317100"/>
            </a:xfrm>
            <a:prstGeom prst="rect">
              <a:avLst/>
            </a:prstGeom>
            <a:solidFill>
              <a:srgbClr val="FE7E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8" name="Google Shape;978;p77"/>
            <p:cNvSpPr/>
            <p:nvPr/>
          </p:nvSpPr>
          <p:spPr>
            <a:xfrm>
              <a:off x="2302675" y="4230850"/>
              <a:ext cx="1162800" cy="317100"/>
            </a:xfrm>
            <a:prstGeom prst="rect">
              <a:avLst/>
            </a:prstGeom>
            <a:solidFill>
              <a:srgbClr val="FF7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9" name="Google Shape;979;p77"/>
            <p:cNvSpPr/>
            <p:nvPr/>
          </p:nvSpPr>
          <p:spPr>
            <a:xfrm>
              <a:off x="3376826" y="4230850"/>
              <a:ext cx="1205700" cy="317100"/>
            </a:xfrm>
            <a:prstGeom prst="rect">
              <a:avLst/>
            </a:prstGeom>
            <a:solidFill>
              <a:srgbClr val="FF7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0" name="Google Shape;980;p77"/>
            <p:cNvSpPr/>
            <p:nvPr/>
          </p:nvSpPr>
          <p:spPr>
            <a:xfrm>
              <a:off x="4493825" y="4230850"/>
              <a:ext cx="1205700" cy="317100"/>
            </a:xfrm>
            <a:prstGeom prst="rect">
              <a:avLst/>
            </a:prstGeom>
            <a:solidFill>
              <a:srgbClr val="FF7E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1" name="Google Shape;981;p77"/>
            <p:cNvSpPr/>
            <p:nvPr/>
          </p:nvSpPr>
          <p:spPr>
            <a:xfrm>
              <a:off x="5610925" y="4230850"/>
              <a:ext cx="1205700" cy="317100"/>
            </a:xfrm>
            <a:prstGeom prst="rect">
              <a:avLst/>
            </a:prstGeom>
            <a:solidFill>
              <a:srgbClr val="FF7E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2" name="Google Shape;982;p77"/>
            <p:cNvSpPr/>
            <p:nvPr/>
          </p:nvSpPr>
          <p:spPr>
            <a:xfrm>
              <a:off x="6727925" y="4230850"/>
              <a:ext cx="1205700" cy="317100"/>
            </a:xfrm>
            <a:prstGeom prst="rect">
              <a:avLst/>
            </a:prstGeom>
            <a:solidFill>
              <a:srgbClr val="FF7F2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3" name="Google Shape;983;p77"/>
            <p:cNvSpPr/>
            <p:nvPr/>
          </p:nvSpPr>
          <p:spPr>
            <a:xfrm>
              <a:off x="7844925" y="4230850"/>
              <a:ext cx="1205700" cy="317100"/>
            </a:xfrm>
            <a:prstGeom prst="rect">
              <a:avLst/>
            </a:prstGeom>
            <a:solidFill>
              <a:srgbClr val="FE7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84" name="Google Shape;984;p77"/>
          <p:cNvSpPr txBox="1"/>
          <p:nvPr/>
        </p:nvSpPr>
        <p:spPr>
          <a:xfrm>
            <a:off x="6294888" y="702625"/>
            <a:ext cx="1293300" cy="1188600"/>
          </a:xfrm>
          <a:prstGeom prst="rect">
            <a:avLst/>
          </a:pr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solidFill>
                  <a:schemeClr val="dk1"/>
                </a:solidFill>
                <a:latin typeface="Courier New"/>
                <a:ea typeface="Courier New"/>
                <a:cs typeface="Courier New"/>
                <a:sym typeface="Courier New"/>
              </a:rPr>
              <a:t>Cover Color</a:t>
            </a:r>
            <a:endParaRPr sz="1300">
              <a:solidFill>
                <a:schemeClr val="dk1"/>
              </a:solidFill>
              <a:latin typeface="Courier New"/>
              <a:ea typeface="Courier New"/>
              <a:cs typeface="Courier New"/>
              <a:sym typeface="Courier New"/>
            </a:endParaRPr>
          </a:p>
          <a:p>
            <a:pPr indent="0" lvl="0" marL="0" rtl="0" algn="ctr">
              <a:spcBef>
                <a:spcPts val="0"/>
              </a:spcBef>
              <a:spcAft>
                <a:spcPts val="0"/>
              </a:spcAft>
              <a:buNone/>
            </a:pPr>
            <a:r>
              <a:t/>
            </a:r>
            <a:endParaRPr sz="100">
              <a:latin typeface="Courier New"/>
              <a:ea typeface="Courier New"/>
              <a:cs typeface="Courier New"/>
              <a:sym typeface="Courier New"/>
            </a:endParaRPr>
          </a:p>
          <a:p>
            <a:pPr indent="0" lvl="0" marL="0" rtl="0" algn="ctr">
              <a:spcBef>
                <a:spcPts val="0"/>
              </a:spcBef>
              <a:spcAft>
                <a:spcPts val="0"/>
              </a:spcAft>
              <a:buNone/>
            </a:pPr>
            <a:r>
              <a:rPr lang="en-US">
                <a:latin typeface="Courier New"/>
                <a:ea typeface="Courier New"/>
                <a:cs typeface="Courier New"/>
                <a:sym typeface="Courier New"/>
              </a:rPr>
              <a:t> R:255</a:t>
            </a:r>
            <a:endParaRPr>
              <a:latin typeface="Courier New"/>
              <a:ea typeface="Courier New"/>
              <a:cs typeface="Courier New"/>
              <a:sym typeface="Courier New"/>
            </a:endParaRPr>
          </a:p>
          <a:p>
            <a:pPr indent="0" lvl="0" marL="0" rtl="0" algn="ctr">
              <a:spcBef>
                <a:spcPts val="0"/>
              </a:spcBef>
              <a:spcAft>
                <a:spcPts val="0"/>
              </a:spcAft>
              <a:buNone/>
            </a:pPr>
            <a:r>
              <a:rPr lang="en-US">
                <a:latin typeface="Courier New"/>
                <a:ea typeface="Courier New"/>
                <a:cs typeface="Courier New"/>
                <a:sym typeface="Courier New"/>
              </a:rPr>
              <a:t> G:126</a:t>
            </a:r>
            <a:endParaRPr>
              <a:latin typeface="Courier New"/>
              <a:ea typeface="Courier New"/>
              <a:cs typeface="Courier New"/>
              <a:sym typeface="Courier New"/>
            </a:endParaRPr>
          </a:p>
          <a:p>
            <a:pPr indent="0" lvl="0" marL="0" rtl="0" algn="ctr">
              <a:spcBef>
                <a:spcPts val="0"/>
              </a:spcBef>
              <a:spcAft>
                <a:spcPts val="0"/>
              </a:spcAft>
              <a:buNone/>
            </a:pPr>
            <a:r>
              <a:rPr lang="en-US">
                <a:latin typeface="Courier New"/>
                <a:ea typeface="Courier New"/>
                <a:cs typeface="Courier New"/>
                <a:sym typeface="Courier New"/>
              </a:rPr>
              <a:t>B:39</a:t>
            </a:r>
            <a:endParaRPr/>
          </a:p>
        </p:txBody>
      </p:sp>
      <p:sp>
        <p:nvSpPr>
          <p:cNvPr id="985" name="Google Shape;985;p77"/>
          <p:cNvSpPr txBox="1"/>
          <p:nvPr/>
        </p:nvSpPr>
        <p:spPr>
          <a:xfrm>
            <a:off x="7746950" y="702625"/>
            <a:ext cx="1293300" cy="1188600"/>
          </a:xfrm>
          <a:prstGeom prst="rect">
            <a:avLst/>
          </a:prstGeom>
          <a:solidFill>
            <a:srgbClr val="FF7E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89" name="Shape 989"/>
        <p:cNvGrpSpPr/>
        <p:nvPr/>
      </p:nvGrpSpPr>
      <p:grpSpPr>
        <a:xfrm>
          <a:off x="0" y="0"/>
          <a:ext cx="0" cy="0"/>
          <a:chOff x="0" y="0"/>
          <a:chExt cx="0" cy="0"/>
        </a:xfrm>
      </p:grpSpPr>
      <p:sp>
        <p:nvSpPr>
          <p:cNvPr id="990" name="Google Shape;990;p78"/>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Sayısal resmin yapısı</a:t>
            </a:r>
            <a:endParaRPr sz="2200">
              <a:solidFill>
                <a:srgbClr val="FFFFFF"/>
              </a:solidFill>
            </a:endParaRPr>
          </a:p>
        </p:txBody>
      </p:sp>
      <p:sp>
        <p:nvSpPr>
          <p:cNvPr id="991" name="Google Shape;991;p78"/>
          <p:cNvSpPr txBox="1"/>
          <p:nvPr/>
        </p:nvSpPr>
        <p:spPr>
          <a:xfrm>
            <a:off x="3568900" y="622975"/>
            <a:ext cx="5448300" cy="4117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Char char="❏"/>
            </a:pPr>
            <a:r>
              <a:rPr lang="en-US" sz="1600">
                <a:solidFill>
                  <a:srgbClr val="FFFFFF"/>
                </a:solidFill>
              </a:rPr>
              <a:t>Günümüzde, analog bir imaj dosyasını dijital formata çevirdiğimiz zaman, renkleri sunmak için genelde üç farklı yol seçebiliriz:</a:t>
            </a:r>
            <a:endParaRPr sz="1600">
              <a:solidFill>
                <a:srgbClr val="FFFFFF"/>
              </a:solidFill>
            </a:endParaRPr>
          </a:p>
          <a:p>
            <a:pPr indent="-304800" lvl="0" marL="457200" rtl="0" algn="l">
              <a:lnSpc>
                <a:spcPct val="115000"/>
              </a:lnSpc>
              <a:spcBef>
                <a:spcPts val="1400"/>
              </a:spcBef>
              <a:spcAft>
                <a:spcPts val="0"/>
              </a:spcAft>
              <a:buClr>
                <a:srgbClr val="FFFF00"/>
              </a:buClr>
              <a:buSzPts val="1200"/>
              <a:buChar char="❏"/>
            </a:pPr>
            <a:r>
              <a:rPr b="1" lang="en-US" sz="1600">
                <a:solidFill>
                  <a:srgbClr val="FFFF00"/>
                </a:solidFill>
              </a:rPr>
              <a:t>1 - 24 - bit color: </a:t>
            </a:r>
            <a:r>
              <a:rPr lang="en-US" sz="1600">
                <a:solidFill>
                  <a:srgbClr val="FFFFFF"/>
                </a:solidFill>
              </a:rPr>
              <a:t>Her piksel 2</a:t>
            </a:r>
            <a:r>
              <a:rPr baseline="30000" lang="en-US" sz="1600">
                <a:solidFill>
                  <a:srgbClr val="FFFFFF"/>
                </a:solidFill>
              </a:rPr>
              <a:t>24</a:t>
            </a:r>
            <a:r>
              <a:rPr lang="en-US" sz="1600">
                <a:solidFill>
                  <a:srgbClr val="FFFFFF"/>
                </a:solidFill>
              </a:rPr>
              <a:t> renkten birine sahip olabilir ve bunlar her 8 bit (256 değer) tarafından verilen, üç temel rengin ( R (red), gren (G), blue (B) ) farklı miktarları olarak sunulur.</a:t>
            </a:r>
            <a:endParaRPr sz="1600">
              <a:solidFill>
                <a:srgbClr val="FFFFFF"/>
              </a:solidFill>
            </a:endParaRPr>
          </a:p>
          <a:p>
            <a:pPr indent="-304800" lvl="0" marL="457200" rtl="0" algn="l">
              <a:lnSpc>
                <a:spcPct val="115000"/>
              </a:lnSpc>
              <a:spcBef>
                <a:spcPts val="1400"/>
              </a:spcBef>
              <a:spcAft>
                <a:spcPts val="0"/>
              </a:spcAft>
              <a:buClr>
                <a:srgbClr val="FFFF00"/>
              </a:buClr>
              <a:buSzPts val="1200"/>
              <a:buChar char="❏"/>
            </a:pPr>
            <a:r>
              <a:rPr b="1" lang="en-US" sz="1600">
                <a:solidFill>
                  <a:srgbClr val="FFFF00"/>
                </a:solidFill>
              </a:rPr>
              <a:t>8 - bit color: </a:t>
            </a:r>
            <a:r>
              <a:rPr lang="en-US" sz="1600">
                <a:solidFill>
                  <a:srgbClr val="FFFFFF"/>
                </a:solidFill>
              </a:rPr>
              <a:t>Her piksel 2</a:t>
            </a:r>
            <a:r>
              <a:rPr baseline="30000" lang="en-US" sz="1600">
                <a:solidFill>
                  <a:srgbClr val="FFFFFF"/>
                </a:solidFill>
              </a:rPr>
              <a:t>8 </a:t>
            </a:r>
            <a:r>
              <a:rPr lang="en-US" sz="1600">
                <a:solidFill>
                  <a:srgbClr val="FFFFFF"/>
                </a:solidFill>
              </a:rPr>
              <a:t>(256) renkten birine sahip olabilir ve renklerin bir tablosundan veya bir paletten seçilirler.</a:t>
            </a:r>
            <a:endParaRPr sz="1600">
              <a:solidFill>
                <a:srgbClr val="FFFFFF"/>
              </a:solidFill>
            </a:endParaRPr>
          </a:p>
          <a:p>
            <a:pPr indent="-304800" lvl="0" marL="457200" rtl="0" algn="l">
              <a:lnSpc>
                <a:spcPct val="115000"/>
              </a:lnSpc>
              <a:spcBef>
                <a:spcPts val="1400"/>
              </a:spcBef>
              <a:spcAft>
                <a:spcPts val="0"/>
              </a:spcAft>
              <a:buClr>
                <a:srgbClr val="FFFF00"/>
              </a:buClr>
              <a:buSzPts val="1200"/>
              <a:buChar char="❏"/>
            </a:pPr>
            <a:r>
              <a:rPr b="1" lang="en-US" sz="1600">
                <a:solidFill>
                  <a:srgbClr val="FFFF00"/>
                </a:solidFill>
              </a:rPr>
              <a:t>8 - bit grayscale:</a:t>
            </a:r>
            <a:r>
              <a:rPr lang="en-US" sz="1600">
                <a:solidFill>
                  <a:srgbClr val="FFFFFF"/>
                </a:solidFill>
              </a:rPr>
              <a:t> Her piksel 2</a:t>
            </a:r>
            <a:r>
              <a:rPr baseline="30000" lang="en-US" sz="1600">
                <a:solidFill>
                  <a:srgbClr val="FFFFFF"/>
                </a:solidFill>
              </a:rPr>
              <a:t>8 </a:t>
            </a:r>
            <a:r>
              <a:rPr lang="en-US" sz="1600">
                <a:solidFill>
                  <a:srgbClr val="FFFFFF"/>
                </a:solidFill>
              </a:rPr>
              <a:t>(256) gri noktanın birine sahip olmalıdır.</a:t>
            </a:r>
            <a:endParaRPr sz="1600">
              <a:solidFill>
                <a:srgbClr val="FFFFFF"/>
              </a:solidFill>
            </a:endParaRPr>
          </a:p>
        </p:txBody>
      </p:sp>
      <p:pic>
        <p:nvPicPr>
          <p:cNvPr id="992" name="Google Shape;992;p78"/>
          <p:cNvPicPr preferRelativeResize="0"/>
          <p:nvPr/>
        </p:nvPicPr>
        <p:blipFill>
          <a:blip r:embed="rId3">
            <a:alphaModFix/>
          </a:blip>
          <a:stretch>
            <a:fillRect/>
          </a:stretch>
        </p:blipFill>
        <p:spPr>
          <a:xfrm>
            <a:off x="171350" y="762400"/>
            <a:ext cx="3233925" cy="1401375"/>
          </a:xfrm>
          <a:prstGeom prst="rect">
            <a:avLst/>
          </a:prstGeom>
          <a:noFill/>
          <a:ln>
            <a:noFill/>
          </a:ln>
        </p:spPr>
      </p:pic>
      <p:sp>
        <p:nvSpPr>
          <p:cNvPr id="993" name="Google Shape;993;p78"/>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https://digamation.wordpress.com/2008/07/18/understanding-bit-depth/</a:t>
            </a:r>
            <a:endParaRPr sz="1000">
              <a:solidFill>
                <a:srgbClr val="FFF2CC"/>
              </a:solidFill>
            </a:endParaRPr>
          </a:p>
        </p:txBody>
      </p:sp>
      <p:pic>
        <p:nvPicPr>
          <p:cNvPr id="994" name="Google Shape;994;p78"/>
          <p:cNvPicPr preferRelativeResize="0"/>
          <p:nvPr/>
        </p:nvPicPr>
        <p:blipFill>
          <a:blip r:embed="rId5">
            <a:alphaModFix/>
          </a:blip>
          <a:stretch>
            <a:fillRect/>
          </a:stretch>
        </p:blipFill>
        <p:spPr>
          <a:xfrm>
            <a:off x="171350" y="2346104"/>
            <a:ext cx="3233925" cy="1180383"/>
          </a:xfrm>
          <a:prstGeom prst="rect">
            <a:avLst/>
          </a:prstGeom>
          <a:noFill/>
          <a:ln>
            <a:noFill/>
          </a:ln>
        </p:spPr>
      </p:pic>
      <p:pic>
        <p:nvPicPr>
          <p:cNvPr id="995" name="Google Shape;995;p78"/>
          <p:cNvPicPr preferRelativeResize="0"/>
          <p:nvPr/>
        </p:nvPicPr>
        <p:blipFill>
          <a:blip r:embed="rId6">
            <a:alphaModFix/>
          </a:blip>
          <a:stretch>
            <a:fillRect/>
          </a:stretch>
        </p:blipFill>
        <p:spPr>
          <a:xfrm>
            <a:off x="171350" y="3708825"/>
            <a:ext cx="3233925" cy="97826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99" name="Shape 999"/>
        <p:cNvGrpSpPr/>
        <p:nvPr/>
      </p:nvGrpSpPr>
      <p:grpSpPr>
        <a:xfrm>
          <a:off x="0" y="0"/>
          <a:ext cx="0" cy="0"/>
          <a:chOff x="0" y="0"/>
          <a:chExt cx="0" cy="0"/>
        </a:xfrm>
      </p:grpSpPr>
      <p:sp>
        <p:nvSpPr>
          <p:cNvPr id="1000" name="Google Shape;1000;p79"/>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Önemsiz bite ekleme (Least </a:t>
            </a:r>
            <a:r>
              <a:rPr lang="en-US" sz="2200">
                <a:solidFill>
                  <a:srgbClr val="FFFFFF"/>
                </a:solidFill>
              </a:rPr>
              <a:t>Significant</a:t>
            </a:r>
            <a:r>
              <a:rPr lang="en-US" sz="2200">
                <a:solidFill>
                  <a:srgbClr val="FFFFFF"/>
                </a:solidFill>
              </a:rPr>
              <a:t> Bit (LSB))</a:t>
            </a:r>
            <a:endParaRPr sz="2200">
              <a:solidFill>
                <a:srgbClr val="FFFFFF"/>
              </a:solidFill>
            </a:endParaRPr>
          </a:p>
        </p:txBody>
      </p:sp>
      <p:sp>
        <p:nvSpPr>
          <p:cNvPr id="1001" name="Google Shape;1001;p79"/>
          <p:cNvSpPr txBox="1"/>
          <p:nvPr/>
        </p:nvSpPr>
        <p:spPr>
          <a:xfrm>
            <a:off x="3054325" y="731575"/>
            <a:ext cx="5994600" cy="4030200"/>
          </a:xfrm>
          <a:prstGeom prst="rect">
            <a:avLst/>
          </a:prstGeom>
          <a:noFill/>
          <a:ln>
            <a:noFill/>
          </a:ln>
        </p:spPr>
        <p:txBody>
          <a:bodyPr anchorCtr="0" anchor="t" bIns="91425" lIns="91425" spcFirstLastPara="1" rIns="91425" wrap="square" tIns="91425">
            <a:noAutofit/>
          </a:bodyPr>
          <a:lstStyle/>
          <a:p>
            <a:pPr indent="-320675" lvl="0" marL="457200" rtl="0" algn="l">
              <a:lnSpc>
                <a:spcPct val="150000"/>
              </a:lnSpc>
              <a:spcBef>
                <a:spcPts val="0"/>
              </a:spcBef>
              <a:spcAft>
                <a:spcPts val="0"/>
              </a:spcAft>
              <a:buSzPts val="1450"/>
              <a:buChar char="❏"/>
            </a:pPr>
            <a:r>
              <a:rPr lang="en-US" sz="1450"/>
              <a:t>LSB insertion yönteminde genellikle son bitlere ekleme yapılır, ayrıca son 2 veya daha fazla biti değiştiren yöntemler mevcuttur.</a:t>
            </a:r>
            <a:endParaRPr sz="1450"/>
          </a:p>
          <a:p>
            <a:pPr indent="-320675" lvl="0" marL="457200" rtl="0" algn="l">
              <a:lnSpc>
                <a:spcPct val="150000"/>
              </a:lnSpc>
              <a:spcBef>
                <a:spcPts val="0"/>
              </a:spcBef>
              <a:spcAft>
                <a:spcPts val="0"/>
              </a:spcAft>
              <a:buSzPts val="1450"/>
              <a:buChar char="❏"/>
            </a:pPr>
            <a:r>
              <a:rPr lang="en-US" sz="1450"/>
              <a:t>Resimde son bit değerinin 0 yada 1 olması gözle görülebilir bir fark oluşturmaz.</a:t>
            </a:r>
            <a:endParaRPr sz="1450"/>
          </a:p>
          <a:p>
            <a:pPr indent="-320675" lvl="0" marL="457200" rtl="0" algn="l">
              <a:lnSpc>
                <a:spcPct val="150000"/>
              </a:lnSpc>
              <a:spcBef>
                <a:spcPts val="0"/>
              </a:spcBef>
              <a:spcAft>
                <a:spcPts val="0"/>
              </a:spcAft>
              <a:buSzPts val="1450"/>
              <a:buChar char="❏"/>
            </a:pPr>
            <a:r>
              <a:rPr lang="en-US" sz="1450"/>
              <a:t>Yaygın olarak kullanılır, uygulaması kolaydır.</a:t>
            </a:r>
            <a:endParaRPr sz="1450"/>
          </a:p>
          <a:p>
            <a:pPr indent="-320675" lvl="0" marL="457200" rtl="0" algn="l">
              <a:lnSpc>
                <a:spcPct val="150000"/>
              </a:lnSpc>
              <a:spcBef>
                <a:spcPts val="0"/>
              </a:spcBef>
              <a:spcAft>
                <a:spcPts val="0"/>
              </a:spcAft>
              <a:buSzPts val="1450"/>
              <a:buChar char="❏"/>
            </a:pPr>
            <a:r>
              <a:rPr lang="en-US" sz="1450"/>
              <a:t>İçine veri gömülen resimdeki değişiklik %50 oranındadır.</a:t>
            </a:r>
            <a:endParaRPr sz="1450"/>
          </a:p>
          <a:p>
            <a:pPr indent="-320675" lvl="0" marL="457200" rtl="0" algn="l">
              <a:lnSpc>
                <a:spcPct val="150000"/>
              </a:lnSpc>
              <a:spcBef>
                <a:spcPts val="0"/>
              </a:spcBef>
              <a:spcAft>
                <a:spcPts val="0"/>
              </a:spcAft>
              <a:buSzPts val="1450"/>
              <a:buChar char="❏"/>
            </a:pPr>
            <a:r>
              <a:rPr lang="en-US" sz="1450"/>
              <a:t>Resmin boyutu değişmez.</a:t>
            </a:r>
            <a:endParaRPr sz="1450"/>
          </a:p>
          <a:p>
            <a:pPr indent="-320675" lvl="0" marL="457200" rtl="0" algn="l">
              <a:lnSpc>
                <a:spcPct val="150000"/>
              </a:lnSpc>
              <a:spcBef>
                <a:spcPts val="0"/>
              </a:spcBef>
              <a:spcAft>
                <a:spcPts val="0"/>
              </a:spcAft>
              <a:buSzPts val="1450"/>
              <a:buChar char="❏"/>
            </a:pPr>
            <a:r>
              <a:rPr lang="en-US" sz="1450"/>
              <a:t>Bu değişiklik, insan gözüyle fark </a:t>
            </a:r>
            <a:r>
              <a:rPr lang="en-US" sz="1450"/>
              <a:t>edilmeyecek</a:t>
            </a:r>
            <a:r>
              <a:rPr lang="en-US" sz="1450"/>
              <a:t> kadar küçüktür.</a:t>
            </a:r>
            <a:endParaRPr sz="1450"/>
          </a:p>
          <a:p>
            <a:pPr indent="-320675" lvl="0" marL="457200" rtl="0" algn="l">
              <a:lnSpc>
                <a:spcPct val="150000"/>
              </a:lnSpc>
              <a:spcBef>
                <a:spcPts val="0"/>
              </a:spcBef>
              <a:spcAft>
                <a:spcPts val="0"/>
              </a:spcAft>
              <a:buSzPts val="1450"/>
              <a:buChar char="❏"/>
            </a:pPr>
            <a:r>
              <a:rPr lang="en-US" sz="1450"/>
              <a:t>Bitler üzerinde yapılan değişiklik arttıkça, resimdeki değişiklik de artar ve algılanabilirlik artar.</a:t>
            </a:r>
            <a:endParaRPr sz="1450"/>
          </a:p>
          <a:p>
            <a:pPr indent="-320675" lvl="0" marL="457200" rtl="0" algn="l">
              <a:lnSpc>
                <a:spcPct val="150000"/>
              </a:lnSpc>
              <a:spcBef>
                <a:spcPts val="0"/>
              </a:spcBef>
              <a:spcAft>
                <a:spcPts val="0"/>
              </a:spcAft>
              <a:buSzPts val="1450"/>
              <a:buChar char="❏"/>
            </a:pPr>
            <a:r>
              <a:rPr lang="en-US" sz="1450"/>
              <a:t>Yöntemin dikkatsizce uygulanması durumunda veri kayıpları ortaya çıkar..</a:t>
            </a:r>
            <a:endParaRPr sz="1450"/>
          </a:p>
        </p:txBody>
      </p:sp>
      <p:pic>
        <p:nvPicPr>
          <p:cNvPr id="1002" name="Google Shape;1002;p79"/>
          <p:cNvPicPr preferRelativeResize="0"/>
          <p:nvPr/>
        </p:nvPicPr>
        <p:blipFill rotWithShape="1">
          <a:blip r:embed="rId3">
            <a:alphaModFix/>
          </a:blip>
          <a:srcRect b="5135" l="3416" r="51385" t="5555"/>
          <a:stretch/>
        </p:blipFill>
        <p:spPr>
          <a:xfrm>
            <a:off x="114225" y="788475"/>
            <a:ext cx="3006149" cy="3566550"/>
          </a:xfrm>
          <a:prstGeom prst="rect">
            <a:avLst/>
          </a:prstGeom>
          <a:noFill/>
          <a:ln>
            <a:noFill/>
          </a:ln>
        </p:spPr>
      </p:pic>
      <p:sp>
        <p:nvSpPr>
          <p:cNvPr id="1003" name="Google Shape;1003;p7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https://www.chegg.com</a:t>
            </a:r>
            <a:endParaRPr sz="1000">
              <a:solidFill>
                <a:srgbClr val="FFF2CC"/>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2" name="Shape 372"/>
        <p:cNvGrpSpPr/>
        <p:nvPr/>
      </p:nvGrpSpPr>
      <p:grpSpPr>
        <a:xfrm>
          <a:off x="0" y="0"/>
          <a:ext cx="0" cy="0"/>
          <a:chOff x="0" y="0"/>
          <a:chExt cx="0" cy="0"/>
        </a:xfrm>
      </p:grpSpPr>
      <p:sp>
        <p:nvSpPr>
          <p:cNvPr id="373" name="Google Shape;373;p1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Veri saklamak için m</a:t>
            </a:r>
            <a:r>
              <a:rPr lang="en-US" sz="2200">
                <a:solidFill>
                  <a:srgbClr val="FFFFFF"/>
                </a:solidFill>
              </a:rPr>
              <a:t>ikro nokta (microdot) kullanımı</a:t>
            </a:r>
            <a:endParaRPr b="1" sz="2200">
              <a:solidFill>
                <a:srgbClr val="FFFFFF"/>
              </a:solidFill>
            </a:endParaRPr>
          </a:p>
        </p:txBody>
      </p:sp>
      <p:sp>
        <p:nvSpPr>
          <p:cNvPr id="374" name="Google Shape;374;p17"/>
          <p:cNvSpPr txBox="1"/>
          <p:nvPr/>
        </p:nvSpPr>
        <p:spPr>
          <a:xfrm>
            <a:off x="3180525" y="708800"/>
            <a:ext cx="5736900" cy="40299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rgbClr val="FFFFFF"/>
              </a:buClr>
              <a:buSzPts val="1500"/>
              <a:buChar char="❏"/>
            </a:pPr>
            <a:r>
              <a:rPr lang="en-US" sz="1500">
                <a:solidFill>
                  <a:srgbClr val="FFFFFF"/>
                </a:solidFill>
              </a:rPr>
              <a:t>II. Dünya Savaşı istihbarat operasyonlarında ortaya çıktı</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a:solidFill>
                  <a:srgbClr val="FFFFFF"/>
                </a:solidFill>
              </a:rPr>
              <a:t>Küçük bir nokta için</a:t>
            </a:r>
            <a:r>
              <a:rPr lang="en-US" sz="1500">
                <a:solidFill>
                  <a:srgbClr val="FFFFFF"/>
                </a:solidFill>
              </a:rPr>
              <a:t>d</a:t>
            </a:r>
            <a:r>
              <a:rPr lang="en-US" sz="1500">
                <a:solidFill>
                  <a:srgbClr val="FFFFFF"/>
                </a:solidFill>
              </a:rPr>
              <a:t>e sıkıştırılmış bilgi içeren bir mikrofilmdir.</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a:solidFill>
                  <a:schemeClr val="lt1"/>
                </a:solidFill>
              </a:rPr>
              <a:t>Mesaj gizli</a:t>
            </a:r>
            <a:r>
              <a:rPr lang="en-US" sz="1500">
                <a:solidFill>
                  <a:schemeClr val="lt1"/>
                </a:solidFill>
              </a:rPr>
              <a:t> veya</a:t>
            </a:r>
            <a:r>
              <a:rPr lang="en-US" sz="1500">
                <a:solidFill>
                  <a:schemeClr val="lt1"/>
                </a:solidFill>
              </a:rPr>
              <a:t> şifreli değildi; </a:t>
            </a:r>
            <a:r>
              <a:rPr lang="en-US" sz="1500">
                <a:solidFill>
                  <a:schemeClr val="lt1"/>
                </a:solidFill>
              </a:rPr>
              <a:t>sadece o kadar</a:t>
            </a:r>
            <a:r>
              <a:rPr lang="en-US" sz="1500">
                <a:solidFill>
                  <a:schemeClr val="lt1"/>
                </a:solidFill>
              </a:rPr>
              <a:t> küçük</a:t>
            </a:r>
            <a:r>
              <a:rPr lang="en-US" sz="1500">
                <a:solidFill>
                  <a:schemeClr val="lt1"/>
                </a:solidFill>
              </a:rPr>
              <a:t>tü ki</a:t>
            </a:r>
            <a:r>
              <a:rPr lang="en-US" sz="1500">
                <a:solidFill>
                  <a:schemeClr val="lt1"/>
                </a:solidFill>
              </a:rPr>
              <a:t> fark edilmiyordu.</a:t>
            </a:r>
            <a:endParaRPr sz="1500">
              <a:solidFill>
                <a:schemeClr val="lt1"/>
              </a:solidFill>
            </a:endParaRPr>
          </a:p>
          <a:p>
            <a:pPr indent="-323850" lvl="0" marL="457200" rtl="0" algn="l">
              <a:lnSpc>
                <a:spcPct val="150000"/>
              </a:lnSpc>
              <a:spcBef>
                <a:spcPts val="0"/>
              </a:spcBef>
              <a:spcAft>
                <a:spcPts val="0"/>
              </a:spcAft>
              <a:buClr>
                <a:schemeClr val="lt1"/>
              </a:buClr>
              <a:buSzPts val="1500"/>
              <a:buChar char="❏"/>
            </a:pPr>
            <a:r>
              <a:rPr lang="en-US" sz="1500">
                <a:solidFill>
                  <a:schemeClr val="lt1"/>
                </a:solidFill>
              </a:rPr>
              <a:t>Haritalar, fotoğraflar, belgeler gibi büyük verilerin iletilmesine olanak tanıyordu.</a:t>
            </a:r>
            <a:endParaRPr sz="1500">
              <a:solidFill>
                <a:srgbClr val="FFFFFF"/>
              </a:solidFill>
            </a:endParaRPr>
          </a:p>
          <a:p>
            <a:pPr indent="-323850" lvl="0" marL="457200" rtl="0" algn="l">
              <a:lnSpc>
                <a:spcPct val="150000"/>
              </a:lnSpc>
              <a:spcBef>
                <a:spcPts val="0"/>
              </a:spcBef>
              <a:spcAft>
                <a:spcPts val="0"/>
              </a:spcAft>
              <a:buClr>
                <a:srgbClr val="FFFFFF"/>
              </a:buClr>
              <a:buSzPts val="1500"/>
              <a:buChar char="❏"/>
            </a:pPr>
            <a:r>
              <a:rPr lang="en-US" sz="1500">
                <a:solidFill>
                  <a:srgbClr val="FFFFFF"/>
                </a:solidFill>
              </a:rPr>
              <a:t>Savaşın sonunda, çiçek teslimatları, radyo şarkı istekleri, hava durumu raporları, postada gönderilen çocuk resimleri, örgü talimatları gibi istihbarat kodlamaya yönelik şeyler yasaklandı ya da müdahale edildi.</a:t>
            </a:r>
            <a:endParaRPr sz="1500">
              <a:solidFill>
                <a:srgbClr val="FFFFFF"/>
              </a:solidFill>
            </a:endParaRPr>
          </a:p>
        </p:txBody>
      </p:sp>
      <p:pic>
        <p:nvPicPr>
          <p:cNvPr descr="Microdot - Wikipedia" id="375" name="Google Shape;375;p17"/>
          <p:cNvPicPr preferRelativeResize="0"/>
          <p:nvPr/>
        </p:nvPicPr>
        <p:blipFill>
          <a:blip r:embed="rId3">
            <a:alphaModFix/>
          </a:blip>
          <a:stretch>
            <a:fillRect/>
          </a:stretch>
        </p:blipFill>
        <p:spPr>
          <a:xfrm>
            <a:off x="340775" y="823525"/>
            <a:ext cx="2726150" cy="2036125"/>
          </a:xfrm>
          <a:prstGeom prst="rect">
            <a:avLst/>
          </a:prstGeom>
          <a:noFill/>
          <a:ln>
            <a:noFill/>
          </a:ln>
        </p:spPr>
      </p:pic>
      <p:sp>
        <p:nvSpPr>
          <p:cNvPr id="376" name="Google Shape;376;p17"/>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wikipedia</a:t>
            </a:r>
            <a:endParaRPr sz="1000">
              <a:solidFill>
                <a:srgbClr val="FFF2CC"/>
              </a:solidFill>
            </a:endParaRPr>
          </a:p>
        </p:txBody>
      </p:sp>
      <p:pic>
        <p:nvPicPr>
          <p:cNvPr id="377" name="Google Shape;377;p17"/>
          <p:cNvPicPr preferRelativeResize="0"/>
          <p:nvPr/>
        </p:nvPicPr>
        <p:blipFill rotWithShape="1">
          <a:blip r:embed="rId5">
            <a:alphaModFix/>
          </a:blip>
          <a:srcRect b="0" l="21278" r="17942" t="0"/>
          <a:stretch/>
        </p:blipFill>
        <p:spPr>
          <a:xfrm>
            <a:off x="798951" y="2952075"/>
            <a:ext cx="1809807" cy="17865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07" name="Shape 1007"/>
        <p:cNvGrpSpPr/>
        <p:nvPr/>
      </p:nvGrpSpPr>
      <p:grpSpPr>
        <a:xfrm>
          <a:off x="0" y="0"/>
          <a:ext cx="0" cy="0"/>
          <a:chOff x="0" y="0"/>
          <a:chExt cx="0" cy="0"/>
        </a:xfrm>
      </p:grpSpPr>
      <p:sp>
        <p:nvSpPr>
          <p:cNvPr id="1008" name="Google Shape;1008;p80"/>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Önemsiz bite ekleme (Least Significant Bit (LSB))</a:t>
            </a:r>
            <a:endParaRPr sz="2200">
              <a:solidFill>
                <a:srgbClr val="FFFFFF"/>
              </a:solidFill>
            </a:endParaRPr>
          </a:p>
        </p:txBody>
      </p:sp>
      <p:sp>
        <p:nvSpPr>
          <p:cNvPr id="1009" name="Google Shape;1009;p80"/>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a:solidFill>
                  <a:srgbClr val="FFF2CC"/>
                </a:solidFill>
              </a:rPr>
              <a:t>Rupali Roy in </a:t>
            </a:r>
            <a:r>
              <a:rPr lang="en-US" sz="1000" u="sng">
                <a:solidFill>
                  <a:schemeClr val="hlink"/>
                </a:solidFill>
                <a:hlinkClick r:id="rId3"/>
              </a:rPr>
              <a:t>Towards Data Science</a:t>
            </a:r>
            <a:endParaRPr sz="1000">
              <a:solidFill>
                <a:srgbClr val="FFF2CC"/>
              </a:solidFill>
            </a:endParaRPr>
          </a:p>
        </p:txBody>
      </p:sp>
      <p:pic>
        <p:nvPicPr>
          <p:cNvPr id="1010" name="Google Shape;1010;p80"/>
          <p:cNvPicPr preferRelativeResize="0"/>
          <p:nvPr/>
        </p:nvPicPr>
        <p:blipFill>
          <a:blip r:embed="rId4">
            <a:alphaModFix/>
          </a:blip>
          <a:stretch>
            <a:fillRect/>
          </a:stretch>
        </p:blipFill>
        <p:spPr>
          <a:xfrm>
            <a:off x="1061150" y="790850"/>
            <a:ext cx="6731250" cy="2567000"/>
          </a:xfrm>
          <a:prstGeom prst="rect">
            <a:avLst/>
          </a:prstGeom>
          <a:noFill/>
          <a:ln>
            <a:noFill/>
          </a:ln>
        </p:spPr>
      </p:pic>
      <p:sp>
        <p:nvSpPr>
          <p:cNvPr id="1011" name="Google Shape;1011;p80"/>
          <p:cNvSpPr txBox="1"/>
          <p:nvPr/>
        </p:nvSpPr>
        <p:spPr>
          <a:xfrm>
            <a:off x="1401175" y="3405975"/>
            <a:ext cx="1293300" cy="1188600"/>
          </a:xfrm>
          <a:prstGeom prst="rect">
            <a:avLst/>
          </a:prstGeom>
          <a:solidFill>
            <a:srgbClr val="FF7E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t/>
            </a:r>
            <a:endParaRPr sz="1800"/>
          </a:p>
        </p:txBody>
      </p:sp>
      <p:sp>
        <p:nvSpPr>
          <p:cNvPr id="1012" name="Google Shape;1012;p80"/>
          <p:cNvSpPr txBox="1"/>
          <p:nvPr/>
        </p:nvSpPr>
        <p:spPr>
          <a:xfrm>
            <a:off x="2853075" y="3405975"/>
            <a:ext cx="1293300" cy="1188600"/>
          </a:xfrm>
          <a:prstGeom prst="rect">
            <a:avLst/>
          </a:prstGeom>
          <a:solidFill>
            <a:srgbClr val="7F7E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t/>
            </a:r>
            <a:endParaRPr sz="1800"/>
          </a:p>
        </p:txBody>
      </p:sp>
      <p:sp>
        <p:nvSpPr>
          <p:cNvPr id="1013" name="Google Shape;1013;p80"/>
          <p:cNvSpPr txBox="1"/>
          <p:nvPr/>
        </p:nvSpPr>
        <p:spPr>
          <a:xfrm>
            <a:off x="4750175" y="3405975"/>
            <a:ext cx="1293300" cy="1188600"/>
          </a:xfrm>
          <a:prstGeom prst="rect">
            <a:avLst/>
          </a:prstGeom>
          <a:solidFill>
            <a:srgbClr val="FF7E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t/>
            </a:r>
            <a:endParaRPr sz="1800"/>
          </a:p>
        </p:txBody>
      </p:sp>
      <p:sp>
        <p:nvSpPr>
          <p:cNvPr id="1014" name="Google Shape;1014;p80"/>
          <p:cNvSpPr txBox="1"/>
          <p:nvPr/>
        </p:nvSpPr>
        <p:spPr>
          <a:xfrm>
            <a:off x="6192625" y="3405975"/>
            <a:ext cx="1293300" cy="1188600"/>
          </a:xfrm>
          <a:prstGeom prst="rect">
            <a:avLst/>
          </a:prstGeom>
          <a:solidFill>
            <a:srgbClr val="FE7E27"/>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Courier New"/>
              <a:ea typeface="Courier New"/>
              <a:cs typeface="Courier New"/>
              <a:sym typeface="Courier New"/>
            </a:endParaRPr>
          </a:p>
          <a:p>
            <a:pPr indent="0" lvl="0" marL="0" rtl="0" algn="l">
              <a:spcBef>
                <a:spcPts val="0"/>
              </a:spcBef>
              <a:spcAft>
                <a:spcPts val="0"/>
              </a:spcAft>
              <a:buNone/>
            </a:pPr>
            <a:r>
              <a:t/>
            </a:r>
            <a:endParaRPr sz="1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8" name="Shape 1018"/>
        <p:cNvGrpSpPr/>
        <p:nvPr/>
      </p:nvGrpSpPr>
      <p:grpSpPr>
        <a:xfrm>
          <a:off x="0" y="0"/>
          <a:ext cx="0" cy="0"/>
          <a:chOff x="0" y="0"/>
          <a:chExt cx="0" cy="0"/>
        </a:xfrm>
      </p:grpSpPr>
      <p:sp>
        <p:nvSpPr>
          <p:cNvPr id="1019" name="Google Shape;1019;p81"/>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Önemsiz bite ekleme (Least </a:t>
            </a:r>
            <a:r>
              <a:rPr lang="en-US" sz="2200">
                <a:solidFill>
                  <a:srgbClr val="FFFFFF"/>
                </a:solidFill>
              </a:rPr>
              <a:t>Significant</a:t>
            </a:r>
            <a:r>
              <a:rPr lang="en-US" sz="2200">
                <a:solidFill>
                  <a:srgbClr val="FFFFFF"/>
                </a:solidFill>
              </a:rPr>
              <a:t> (LSB)) </a:t>
            </a:r>
            <a:endParaRPr sz="2200">
              <a:solidFill>
                <a:srgbClr val="FFFFFF"/>
              </a:solidFill>
            </a:endParaRPr>
          </a:p>
        </p:txBody>
      </p:sp>
      <p:sp>
        <p:nvSpPr>
          <p:cNvPr id="1020" name="Google Shape;1020;p81"/>
          <p:cNvSpPr txBox="1"/>
          <p:nvPr>
            <p:ph idx="1" type="body"/>
          </p:nvPr>
        </p:nvSpPr>
        <p:spPr>
          <a:xfrm>
            <a:off x="407875" y="758850"/>
            <a:ext cx="8091000" cy="3851100"/>
          </a:xfrm>
          <a:prstGeom prst="rect">
            <a:avLst/>
          </a:prstGeom>
          <a:noFill/>
          <a:ln>
            <a:noFill/>
          </a:ln>
        </p:spPr>
        <p:txBody>
          <a:bodyPr anchorCtr="0" anchor="t" bIns="34275" lIns="68575" spcFirstLastPara="1" rIns="68575" wrap="square" tIns="34275">
            <a:normAutofit fontScale="85000" lnSpcReduction="20000"/>
          </a:bodyPr>
          <a:lstStyle/>
          <a:p>
            <a:pPr indent="-301466" lvl="0" marL="457200" rtl="0" algn="l">
              <a:lnSpc>
                <a:spcPct val="150000"/>
              </a:lnSpc>
              <a:spcBef>
                <a:spcPts val="2400"/>
              </a:spcBef>
              <a:spcAft>
                <a:spcPts val="0"/>
              </a:spcAft>
              <a:buClr>
                <a:srgbClr val="3D3D3D"/>
              </a:buClr>
              <a:buSzPct val="75000"/>
              <a:buFont typeface="Roboto"/>
              <a:buChar char="❏"/>
            </a:pPr>
            <a:r>
              <a:rPr lang="en-US">
                <a:solidFill>
                  <a:schemeClr val="dk1"/>
                </a:solidFill>
                <a:highlight>
                  <a:srgbClr val="FFFFFF"/>
                </a:highlight>
                <a:latin typeface="Roboto"/>
                <a:ea typeface="Roboto"/>
                <a:cs typeface="Roboto"/>
                <a:sym typeface="Roboto"/>
              </a:rPr>
              <a:t>24 bit renkli resimlerde renk spektrumu geniştir, bu nedenle son 2 veya 3 bitteki değişim gözle algılanamaz.</a:t>
            </a:r>
            <a:endParaRPr>
              <a:solidFill>
                <a:schemeClr val="dk1"/>
              </a:solidFill>
              <a:highlight>
                <a:srgbClr val="FFFFFF"/>
              </a:highlight>
              <a:latin typeface="Roboto"/>
              <a:ea typeface="Roboto"/>
              <a:cs typeface="Roboto"/>
              <a:sym typeface="Roboto"/>
            </a:endParaRPr>
          </a:p>
          <a:p>
            <a:pPr indent="-301466" lvl="0" marL="457200" rtl="0" algn="l">
              <a:lnSpc>
                <a:spcPct val="150000"/>
              </a:lnSpc>
              <a:spcBef>
                <a:spcPts val="0"/>
              </a:spcBef>
              <a:spcAft>
                <a:spcPts val="0"/>
              </a:spcAft>
              <a:buClr>
                <a:srgbClr val="3D3D3D"/>
              </a:buClr>
              <a:buSzPct val="75000"/>
              <a:buFont typeface="Roboto"/>
              <a:buChar char="❏"/>
            </a:pPr>
            <a:r>
              <a:rPr lang="en-US">
                <a:solidFill>
                  <a:schemeClr val="dk1"/>
                </a:solidFill>
                <a:highlight>
                  <a:srgbClr val="FFFFFF"/>
                </a:highlight>
                <a:latin typeface="Roboto"/>
                <a:ea typeface="Roboto"/>
                <a:cs typeface="Roboto"/>
                <a:sym typeface="Roboto"/>
              </a:rPr>
              <a:t>Veri gömme işleminde bitlerin değişimi için belirli bir sıra izlemek zorunlu değildir.</a:t>
            </a:r>
            <a:endParaRPr>
              <a:solidFill>
                <a:schemeClr val="dk1"/>
              </a:solidFill>
              <a:highlight>
                <a:srgbClr val="FFFFFF"/>
              </a:highlight>
              <a:latin typeface="Roboto"/>
              <a:ea typeface="Roboto"/>
              <a:cs typeface="Roboto"/>
              <a:sym typeface="Roboto"/>
            </a:endParaRPr>
          </a:p>
          <a:p>
            <a:pPr indent="-301466" lvl="0" marL="457200" rtl="0" algn="l">
              <a:lnSpc>
                <a:spcPct val="150000"/>
              </a:lnSpc>
              <a:spcBef>
                <a:spcPts val="0"/>
              </a:spcBef>
              <a:spcAft>
                <a:spcPts val="0"/>
              </a:spcAft>
              <a:buClr>
                <a:srgbClr val="3D3D3D"/>
              </a:buClr>
              <a:buSzPct val="75000"/>
              <a:buFont typeface="Roboto"/>
              <a:buChar char="❏"/>
            </a:pPr>
            <a:r>
              <a:rPr lang="en-US">
                <a:solidFill>
                  <a:schemeClr val="dk1"/>
                </a:solidFill>
                <a:highlight>
                  <a:srgbClr val="FFFFFF"/>
                </a:highlight>
                <a:latin typeface="Roboto"/>
                <a:ea typeface="Roboto"/>
                <a:cs typeface="Roboto"/>
                <a:sym typeface="Roboto"/>
              </a:rPr>
              <a:t>Verinin gömülmesi sırasında baytların sırası genellikle "stego-key" anahtarıyla belirlenir ve tamamen karışık bir sırayla veri gömme yapılabilir.</a:t>
            </a:r>
            <a:endParaRPr>
              <a:solidFill>
                <a:schemeClr val="dk1"/>
              </a:solidFill>
              <a:highlight>
                <a:srgbClr val="FFFFFF"/>
              </a:highlight>
              <a:latin typeface="Roboto"/>
              <a:ea typeface="Roboto"/>
              <a:cs typeface="Roboto"/>
              <a:sym typeface="Roboto"/>
            </a:endParaRPr>
          </a:p>
          <a:p>
            <a:pPr indent="-301466" lvl="0" marL="457200" rtl="0" algn="l">
              <a:lnSpc>
                <a:spcPct val="150000"/>
              </a:lnSpc>
              <a:spcBef>
                <a:spcPts val="0"/>
              </a:spcBef>
              <a:spcAft>
                <a:spcPts val="0"/>
              </a:spcAft>
              <a:buClr>
                <a:srgbClr val="3D3D3D"/>
              </a:buClr>
              <a:buSzPct val="75000"/>
              <a:buFont typeface="Roboto"/>
              <a:buChar char="❏"/>
            </a:pPr>
            <a:r>
              <a:rPr lang="en-US">
                <a:solidFill>
                  <a:schemeClr val="dk1"/>
                </a:solidFill>
                <a:highlight>
                  <a:srgbClr val="FFFFFF"/>
                </a:highlight>
                <a:latin typeface="Roboto"/>
                <a:ea typeface="Roboto"/>
                <a:cs typeface="Roboto"/>
                <a:sym typeface="Roboto"/>
              </a:rPr>
              <a:t>Akıllı yazılımlar, koyu renkli alanları tespit edebilir ve bu alanların değiştirilmesini engelleyebilir. Çünkü insan gözü, koyu bölgelerdeki renk değişikliklerini daha kolay algılar.</a:t>
            </a:r>
            <a:endParaRPr>
              <a:solidFill>
                <a:schemeClr val="dk1"/>
              </a:solidFill>
              <a:highlight>
                <a:srgbClr val="FFFFFF"/>
              </a:highlight>
              <a:latin typeface="Roboto"/>
              <a:ea typeface="Roboto"/>
              <a:cs typeface="Roboto"/>
              <a:sym typeface="Roboto"/>
            </a:endParaRPr>
          </a:p>
          <a:p>
            <a:pPr indent="-301466" lvl="0" marL="457200" rtl="0" algn="l">
              <a:lnSpc>
                <a:spcPct val="150000"/>
              </a:lnSpc>
              <a:spcBef>
                <a:spcPts val="0"/>
              </a:spcBef>
              <a:spcAft>
                <a:spcPts val="0"/>
              </a:spcAft>
              <a:buClr>
                <a:schemeClr val="dk1"/>
              </a:buClr>
              <a:buSzPct val="75000"/>
              <a:buFont typeface="Roboto"/>
              <a:buChar char="❏"/>
            </a:pPr>
            <a:r>
              <a:rPr lang="en-US">
                <a:solidFill>
                  <a:schemeClr val="dk1"/>
                </a:solidFill>
                <a:highlight>
                  <a:srgbClr val="FFFFFF"/>
                </a:highlight>
                <a:latin typeface="Roboto"/>
                <a:ea typeface="Roboto"/>
                <a:cs typeface="Roboto"/>
                <a:sym typeface="Roboto"/>
              </a:rPr>
              <a:t>Dezavantajı gönderilecek mesajın veya dokümanın uzunluğunun resim boyutuna bağlı olmasıdır.</a:t>
            </a:r>
            <a:endParaRPr>
              <a:solidFill>
                <a:schemeClr val="dk1"/>
              </a:solidFill>
              <a:highlight>
                <a:srgbClr val="FFFFFF"/>
              </a:highlight>
              <a:latin typeface="Roboto"/>
              <a:ea typeface="Roboto"/>
              <a:cs typeface="Roboto"/>
              <a:sym typeface="Roboto"/>
            </a:endParaRPr>
          </a:p>
          <a:p>
            <a:pPr indent="-301466" lvl="0" marL="457200" rtl="0" algn="l">
              <a:lnSpc>
                <a:spcPct val="150000"/>
              </a:lnSpc>
              <a:spcBef>
                <a:spcPts val="0"/>
              </a:spcBef>
              <a:spcAft>
                <a:spcPts val="0"/>
              </a:spcAft>
              <a:buClr>
                <a:schemeClr val="dk1"/>
              </a:buClr>
              <a:buSzPct val="75000"/>
              <a:buFont typeface="Roboto"/>
              <a:buChar char="❏"/>
            </a:pPr>
            <a:r>
              <a:rPr lang="en-US">
                <a:solidFill>
                  <a:schemeClr val="dk1"/>
                </a:solidFill>
                <a:highlight>
                  <a:srgbClr val="FFFFFF"/>
                </a:highlight>
                <a:latin typeface="Roboto"/>
                <a:ea typeface="Roboto"/>
                <a:cs typeface="Roboto"/>
                <a:sym typeface="Roboto"/>
              </a:rPr>
              <a:t>Sıralı LSB yöntemiyle veri yerleştirme, veriyi elde etmeyi kolaylaştırır, bu nedenle verileri </a:t>
            </a:r>
            <a:r>
              <a:rPr lang="en-US">
                <a:solidFill>
                  <a:schemeClr val="dk1"/>
                </a:solidFill>
                <a:highlight>
                  <a:srgbClr val="FFFFFF"/>
                </a:highlight>
                <a:latin typeface="Roboto"/>
                <a:ea typeface="Roboto"/>
                <a:cs typeface="Roboto"/>
                <a:sym typeface="Roboto"/>
              </a:rPr>
              <a:t>rastgele</a:t>
            </a:r>
            <a:r>
              <a:rPr lang="en-US">
                <a:solidFill>
                  <a:schemeClr val="dk1"/>
                </a:solidFill>
                <a:highlight>
                  <a:srgbClr val="FFFFFF"/>
                </a:highlight>
                <a:latin typeface="Roboto"/>
                <a:ea typeface="Roboto"/>
                <a:cs typeface="Roboto"/>
                <a:sym typeface="Roboto"/>
              </a:rPr>
              <a:t> bir şekilde saklamak daha güvenlidir.</a:t>
            </a:r>
            <a:endParaRPr>
              <a:solidFill>
                <a:schemeClr val="dk1"/>
              </a:solidFill>
              <a:highlight>
                <a:srgbClr val="FFFFFF"/>
              </a:highlight>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4" name="Shape 1024"/>
        <p:cNvGrpSpPr/>
        <p:nvPr/>
      </p:nvGrpSpPr>
      <p:grpSpPr>
        <a:xfrm>
          <a:off x="0" y="0"/>
          <a:ext cx="0" cy="0"/>
          <a:chOff x="0" y="0"/>
          <a:chExt cx="0" cy="0"/>
        </a:xfrm>
      </p:grpSpPr>
      <p:sp>
        <p:nvSpPr>
          <p:cNvPr id="1025" name="Google Shape;1025;p82"/>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24-bit Renkli Resimlerde LSB yöntemi</a:t>
            </a:r>
            <a:endParaRPr sz="2200">
              <a:solidFill>
                <a:srgbClr val="FFFFFF"/>
              </a:solidFill>
            </a:endParaRPr>
          </a:p>
        </p:txBody>
      </p:sp>
      <p:sp>
        <p:nvSpPr>
          <p:cNvPr id="1026" name="Google Shape;1026;p82"/>
          <p:cNvSpPr txBox="1"/>
          <p:nvPr>
            <p:ph idx="1" type="body"/>
          </p:nvPr>
        </p:nvSpPr>
        <p:spPr>
          <a:xfrm>
            <a:off x="3082775" y="678025"/>
            <a:ext cx="5763300" cy="3712800"/>
          </a:xfrm>
          <a:prstGeom prst="rect">
            <a:avLst/>
          </a:prstGeom>
          <a:noFill/>
          <a:ln>
            <a:noFill/>
          </a:ln>
        </p:spPr>
        <p:txBody>
          <a:bodyPr anchorCtr="0" anchor="t" bIns="34275" lIns="68575" spcFirstLastPara="1" rIns="68575" wrap="square" tIns="34275">
            <a:noAutofit/>
          </a:bodyPr>
          <a:lstStyle/>
          <a:p>
            <a:pPr indent="-336550" lvl="0" marL="457200" rtl="0" algn="l">
              <a:lnSpc>
                <a:spcPct val="150000"/>
              </a:lnSpc>
              <a:spcBef>
                <a:spcPts val="0"/>
              </a:spcBef>
              <a:spcAft>
                <a:spcPts val="0"/>
              </a:spcAft>
              <a:buSzPts val="1700"/>
              <a:buChar char="❏"/>
            </a:pPr>
            <a:r>
              <a:rPr lang="en-US" sz="1700"/>
              <a:t>24 bit resimler bir piksel başına 3 byte kullanmaktadır.</a:t>
            </a:r>
            <a:endParaRPr sz="1700"/>
          </a:p>
          <a:p>
            <a:pPr indent="-336550" lvl="0" marL="457200" rtl="0" algn="l">
              <a:lnSpc>
                <a:spcPct val="150000"/>
              </a:lnSpc>
              <a:spcBef>
                <a:spcPts val="0"/>
              </a:spcBef>
              <a:spcAft>
                <a:spcPts val="0"/>
              </a:spcAft>
              <a:buSzPts val="1700"/>
              <a:buChar char="❏"/>
            </a:pPr>
            <a:r>
              <a:rPr lang="en-US" sz="1700"/>
              <a:t>Her pikselin rengi “Kırmızı (red), Yeşil (green), Mavi (blue)” olmak üzere üç ana renkten elde edilmektedir. </a:t>
            </a:r>
            <a:endParaRPr sz="1700"/>
          </a:p>
          <a:p>
            <a:pPr indent="-336550" lvl="0" marL="457200" rtl="0" algn="l">
              <a:lnSpc>
                <a:spcPct val="150000"/>
              </a:lnSpc>
              <a:spcBef>
                <a:spcPts val="0"/>
              </a:spcBef>
              <a:spcAft>
                <a:spcPts val="0"/>
              </a:spcAft>
              <a:buSzPts val="1700"/>
              <a:buChar char="❏"/>
            </a:pPr>
            <a:r>
              <a:rPr lang="en-US" sz="1700"/>
              <a:t>Buna pikselin RGB değeri denmektedir. </a:t>
            </a:r>
            <a:endParaRPr sz="1700"/>
          </a:p>
          <a:p>
            <a:pPr indent="-336550" lvl="0" marL="457200" rtl="0" algn="l">
              <a:lnSpc>
                <a:spcPct val="150000"/>
              </a:lnSpc>
              <a:spcBef>
                <a:spcPts val="0"/>
              </a:spcBef>
              <a:spcAft>
                <a:spcPts val="0"/>
              </a:spcAft>
              <a:buSzPts val="1700"/>
              <a:buChar char="❏"/>
            </a:pPr>
            <a:r>
              <a:rPr lang="en-US" sz="1700"/>
              <a:t>Her Byte’ta son biti değiştirmek suretiyle bir pikselde 3 bitlik bilgi saklanabilir.</a:t>
            </a:r>
            <a:endParaRPr sz="1700"/>
          </a:p>
          <a:p>
            <a:pPr indent="-336550" lvl="0" marL="457200" rtl="0" algn="l">
              <a:lnSpc>
                <a:spcPct val="150000"/>
              </a:lnSpc>
              <a:spcBef>
                <a:spcPts val="0"/>
              </a:spcBef>
              <a:spcAft>
                <a:spcPts val="0"/>
              </a:spcAft>
              <a:buSzPts val="1700"/>
              <a:buChar char="❏"/>
            </a:pPr>
            <a:r>
              <a:rPr lang="en-US" sz="1700"/>
              <a:t>Yani 24 bit derinliğine sahip 1024×768 piksel </a:t>
            </a:r>
            <a:r>
              <a:rPr lang="en-US" sz="1700"/>
              <a:t>boyutunda</a:t>
            </a:r>
            <a:r>
              <a:rPr lang="en-US" sz="1700"/>
              <a:t> 2.359.296 bit (294.912 byte) bilgi saklanabilir.</a:t>
            </a:r>
            <a:endParaRPr sz="1700"/>
          </a:p>
        </p:txBody>
      </p:sp>
      <p:sp>
        <p:nvSpPr>
          <p:cNvPr id="1027" name="Google Shape;1027;p82"/>
          <p:cNvSpPr txBox="1"/>
          <p:nvPr>
            <p:ph idx="4294967295" type="body"/>
          </p:nvPr>
        </p:nvSpPr>
        <p:spPr>
          <a:xfrm>
            <a:off x="114223" y="871400"/>
            <a:ext cx="3063300" cy="3519300"/>
          </a:xfrm>
          <a:prstGeom prst="rect">
            <a:avLst/>
          </a:prstGeom>
          <a:noFill/>
          <a:ln cap="flat" cmpd="sng" w="38100">
            <a:solidFill>
              <a:schemeClr val="lt1"/>
            </a:solidFill>
            <a:prstDash val="solid"/>
            <a:round/>
            <a:headEnd len="sm" w="sm" type="none"/>
            <a:tailEnd len="sm" w="sm" type="none"/>
          </a:ln>
        </p:spPr>
        <p:txBody>
          <a:bodyPr anchorCtr="0" anchor="t" bIns="34275" lIns="68575" spcFirstLastPara="1" rIns="68575" wrap="square" tIns="34275">
            <a:normAutofit fontScale="47500" lnSpcReduction="20000"/>
          </a:bodyPr>
          <a:lstStyle/>
          <a:p>
            <a:pPr indent="0" lvl="0" marL="0" rtl="0" algn="l">
              <a:lnSpc>
                <a:spcPct val="90000"/>
              </a:lnSpc>
              <a:spcBef>
                <a:spcPts val="0"/>
              </a:spcBef>
              <a:spcAft>
                <a:spcPts val="0"/>
              </a:spcAft>
              <a:buClr>
                <a:schemeClr val="lt1"/>
              </a:buClr>
              <a:buSzPct val="82608"/>
              <a:buNone/>
            </a:pPr>
            <a:r>
              <a:rPr b="1" lang="en-US" sz="2300"/>
              <a:t>10010101 00001101 11001001 (149,13,201)</a:t>
            </a:r>
            <a:endParaRPr b="1"/>
          </a:p>
          <a:p>
            <a:pPr indent="0" lvl="0" marL="0" rtl="0" algn="l">
              <a:lnSpc>
                <a:spcPct val="90000"/>
              </a:lnSpc>
              <a:spcBef>
                <a:spcPts val="1400"/>
              </a:spcBef>
              <a:spcAft>
                <a:spcPts val="0"/>
              </a:spcAft>
              <a:buClr>
                <a:schemeClr val="lt1"/>
              </a:buClr>
              <a:buSzPct val="82608"/>
              <a:buNone/>
            </a:pPr>
            <a:r>
              <a:rPr b="1" lang="en-US" sz="2300"/>
              <a:t>10010110 00001111 11001010 (150,15,202)</a:t>
            </a:r>
            <a:endParaRPr b="1"/>
          </a:p>
          <a:p>
            <a:pPr indent="0" lvl="0" marL="0" rtl="0" algn="l">
              <a:lnSpc>
                <a:spcPct val="90000"/>
              </a:lnSpc>
              <a:spcBef>
                <a:spcPts val="1400"/>
              </a:spcBef>
              <a:spcAft>
                <a:spcPts val="0"/>
              </a:spcAft>
              <a:buClr>
                <a:schemeClr val="lt1"/>
              </a:buClr>
              <a:buSzPct val="82608"/>
              <a:buNone/>
            </a:pPr>
            <a:r>
              <a:rPr b="1" lang="en-US" sz="2300"/>
              <a:t>10011111 00010000 11001011 (159,16,234)</a:t>
            </a:r>
            <a:endParaRPr b="1"/>
          </a:p>
          <a:p>
            <a:pPr indent="0" lvl="0" marL="0" rtl="0" algn="l">
              <a:lnSpc>
                <a:spcPct val="90000"/>
              </a:lnSpc>
              <a:spcBef>
                <a:spcPts val="1400"/>
              </a:spcBef>
              <a:spcAft>
                <a:spcPts val="0"/>
              </a:spcAft>
              <a:buClr>
                <a:schemeClr val="lt1"/>
              </a:buClr>
              <a:buSzPct val="82608"/>
              <a:buNone/>
            </a:pPr>
            <a:r>
              <a:t/>
            </a:r>
            <a:endParaRPr b="1" sz="2300"/>
          </a:p>
          <a:p>
            <a:pPr indent="0" lvl="0" marL="0" rtl="0" algn="l">
              <a:lnSpc>
                <a:spcPct val="90000"/>
              </a:lnSpc>
              <a:spcBef>
                <a:spcPts val="1400"/>
              </a:spcBef>
              <a:spcAft>
                <a:spcPts val="0"/>
              </a:spcAft>
              <a:buClr>
                <a:schemeClr val="lt1"/>
              </a:buClr>
              <a:buSzPct val="82608"/>
              <a:buNone/>
            </a:pPr>
            <a:r>
              <a:rPr b="1" lang="en-US" sz="2300"/>
              <a:t>“101101101” bilgisi gizlendiğinde;</a:t>
            </a:r>
            <a:endParaRPr b="1"/>
          </a:p>
          <a:p>
            <a:pPr indent="0" lvl="0" marL="0" rtl="0" algn="l">
              <a:lnSpc>
                <a:spcPct val="90000"/>
              </a:lnSpc>
              <a:spcBef>
                <a:spcPts val="1400"/>
              </a:spcBef>
              <a:spcAft>
                <a:spcPts val="0"/>
              </a:spcAft>
              <a:buClr>
                <a:schemeClr val="lt1"/>
              </a:buClr>
              <a:buSzPct val="82608"/>
              <a:buNone/>
            </a:pPr>
            <a:r>
              <a:t/>
            </a:r>
            <a:endParaRPr b="1" sz="2300"/>
          </a:p>
          <a:p>
            <a:pPr indent="0" lvl="0" marL="0" rtl="0" algn="l">
              <a:lnSpc>
                <a:spcPct val="90000"/>
              </a:lnSpc>
              <a:spcBef>
                <a:spcPts val="1400"/>
              </a:spcBef>
              <a:spcAft>
                <a:spcPts val="0"/>
              </a:spcAft>
              <a:buClr>
                <a:schemeClr val="lt1"/>
              </a:buClr>
              <a:buSzPct val="82608"/>
              <a:buNone/>
            </a:pPr>
            <a:r>
              <a:rPr b="1" lang="en-US" sz="2300"/>
              <a:t>10010101 0000110</a:t>
            </a:r>
            <a:r>
              <a:rPr b="1" lang="en-US" sz="2300">
                <a:solidFill>
                  <a:schemeClr val="accent6"/>
                </a:solidFill>
              </a:rPr>
              <a:t>0</a:t>
            </a:r>
            <a:r>
              <a:rPr b="1" lang="en-US" sz="2300"/>
              <a:t> </a:t>
            </a:r>
            <a:r>
              <a:rPr b="1" lang="en-US" sz="2300"/>
              <a:t>11001001 (149,12,201)</a:t>
            </a:r>
            <a:br>
              <a:rPr b="1" lang="en-US" sz="2300"/>
            </a:br>
            <a:endParaRPr b="1" sz="2300"/>
          </a:p>
          <a:p>
            <a:pPr indent="0" lvl="0" marL="0" rtl="0" algn="l">
              <a:lnSpc>
                <a:spcPct val="90000"/>
              </a:lnSpc>
              <a:spcBef>
                <a:spcPts val="1400"/>
              </a:spcBef>
              <a:spcAft>
                <a:spcPts val="0"/>
              </a:spcAft>
              <a:buClr>
                <a:schemeClr val="lt1"/>
              </a:buClr>
              <a:buSzPct val="82608"/>
              <a:buNone/>
            </a:pPr>
            <a:r>
              <a:rPr b="1" lang="en-US" sz="2300"/>
              <a:t>1001011</a:t>
            </a:r>
            <a:r>
              <a:rPr b="1" lang="en-US" sz="2300">
                <a:solidFill>
                  <a:schemeClr val="accent6"/>
                </a:solidFill>
              </a:rPr>
              <a:t>1</a:t>
            </a:r>
            <a:r>
              <a:rPr b="1" lang="en-US" sz="2300"/>
              <a:t> </a:t>
            </a:r>
            <a:r>
              <a:rPr b="1" lang="en-US" sz="2300"/>
              <a:t>0000111</a:t>
            </a:r>
            <a:r>
              <a:rPr b="1" lang="en-US" sz="2300">
                <a:solidFill>
                  <a:schemeClr val="accent6"/>
                </a:solidFill>
              </a:rPr>
              <a:t>0</a:t>
            </a:r>
            <a:r>
              <a:rPr b="1" lang="en-US" sz="2300"/>
              <a:t> </a:t>
            </a:r>
            <a:r>
              <a:rPr b="1" lang="en-US" sz="2300"/>
              <a:t>1100101</a:t>
            </a:r>
            <a:r>
              <a:rPr b="1" lang="en-US" sz="2300">
                <a:solidFill>
                  <a:schemeClr val="accent6"/>
                </a:solidFill>
              </a:rPr>
              <a:t>1</a:t>
            </a:r>
            <a:r>
              <a:rPr b="1" lang="en-US" sz="2300"/>
              <a:t> </a:t>
            </a:r>
            <a:r>
              <a:rPr b="1" lang="en-US" sz="2300"/>
              <a:t>(151,14,203)</a:t>
            </a:r>
            <a:br>
              <a:rPr b="1" lang="en-US" sz="2300"/>
            </a:br>
            <a:endParaRPr b="1" sz="2300"/>
          </a:p>
          <a:p>
            <a:pPr indent="0" lvl="0" marL="0" rtl="0" algn="l">
              <a:lnSpc>
                <a:spcPct val="90000"/>
              </a:lnSpc>
              <a:spcBef>
                <a:spcPts val="1400"/>
              </a:spcBef>
              <a:spcAft>
                <a:spcPts val="0"/>
              </a:spcAft>
              <a:buClr>
                <a:schemeClr val="lt1"/>
              </a:buClr>
              <a:buSzPct val="82608"/>
              <a:buNone/>
            </a:pPr>
            <a:r>
              <a:rPr b="1" lang="en-US" sz="2300"/>
              <a:t>10011111 00010000 11001011 (159,16,234)</a:t>
            </a:r>
            <a:endParaRPr b="1"/>
          </a:p>
          <a:p>
            <a:pPr indent="0" lvl="0" marL="0" rtl="0" algn="l">
              <a:lnSpc>
                <a:spcPct val="90000"/>
              </a:lnSpc>
              <a:spcBef>
                <a:spcPts val="1400"/>
              </a:spcBef>
              <a:spcAft>
                <a:spcPts val="0"/>
              </a:spcAft>
              <a:buClr>
                <a:schemeClr val="lt1"/>
              </a:buClr>
              <a:buSzPct val="77777"/>
              <a:buNone/>
            </a:pPr>
            <a:r>
              <a:t/>
            </a:r>
            <a:endParaRPr b="1"/>
          </a:p>
          <a:p>
            <a:pPr indent="0" lvl="0" marL="0" rtl="0" algn="l">
              <a:lnSpc>
                <a:spcPct val="90000"/>
              </a:lnSpc>
              <a:spcBef>
                <a:spcPts val="1400"/>
              </a:spcBef>
              <a:spcAft>
                <a:spcPts val="0"/>
              </a:spcAft>
              <a:buClr>
                <a:schemeClr val="lt1"/>
              </a:buClr>
              <a:buSzPct val="77777"/>
              <a:buNone/>
            </a:pPr>
            <a:r>
              <a:t/>
            </a:r>
            <a:endParaRPr b="1"/>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1" name="Shape 1031"/>
        <p:cNvGrpSpPr/>
        <p:nvPr/>
      </p:nvGrpSpPr>
      <p:grpSpPr>
        <a:xfrm>
          <a:off x="0" y="0"/>
          <a:ext cx="0" cy="0"/>
          <a:chOff x="0" y="0"/>
          <a:chExt cx="0" cy="0"/>
        </a:xfrm>
      </p:grpSpPr>
      <p:pic>
        <p:nvPicPr>
          <p:cNvPr id="1032" name="Google Shape;1032;p83"/>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033" name="Google Shape;1033;p83"/>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En önemsiz bite veri ekleme uygulaması</a:t>
            </a:r>
            <a:endParaRPr sz="2200">
              <a:solidFill>
                <a:srgbClr val="FFFFFF"/>
              </a:solidFill>
            </a:endParaRPr>
          </a:p>
        </p:txBody>
      </p:sp>
      <p:sp>
        <p:nvSpPr>
          <p:cNvPr id="1034" name="Google Shape;1034;p83"/>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Images by </a:t>
            </a:r>
            <a:r>
              <a:rPr lang="en-US" sz="1000" u="sng">
                <a:solidFill>
                  <a:schemeClr val="hlink"/>
                </a:solidFill>
                <a:hlinkClick r:id="rId5"/>
              </a:rPr>
              <a:t>https://www.istockphoto.com</a:t>
            </a:r>
            <a:endParaRPr sz="1000">
              <a:solidFill>
                <a:srgbClr val="FFF2CC"/>
              </a:solidFill>
            </a:endParaRPr>
          </a:p>
        </p:txBody>
      </p:sp>
      <p:pic>
        <p:nvPicPr>
          <p:cNvPr id="1035" name="Google Shape;1035;p83"/>
          <p:cNvPicPr preferRelativeResize="0"/>
          <p:nvPr/>
        </p:nvPicPr>
        <p:blipFill>
          <a:blip r:embed="rId6">
            <a:alphaModFix/>
          </a:blip>
          <a:stretch>
            <a:fillRect/>
          </a:stretch>
        </p:blipFill>
        <p:spPr>
          <a:xfrm>
            <a:off x="152400" y="1340350"/>
            <a:ext cx="8839203" cy="3266899"/>
          </a:xfrm>
          <a:prstGeom prst="rect">
            <a:avLst/>
          </a:prstGeom>
          <a:noFill/>
          <a:ln>
            <a:noFill/>
          </a:ln>
        </p:spPr>
      </p:pic>
      <p:sp>
        <p:nvSpPr>
          <p:cNvPr id="1036" name="Google Shape;1036;p83"/>
          <p:cNvSpPr txBox="1"/>
          <p:nvPr/>
        </p:nvSpPr>
        <p:spPr>
          <a:xfrm>
            <a:off x="260800" y="680350"/>
            <a:ext cx="87879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1037" name="Google Shape;1037;p83"/>
          <p:cNvSpPr txBox="1"/>
          <p:nvPr>
            <p:ph idx="1" type="body"/>
          </p:nvPr>
        </p:nvSpPr>
        <p:spPr>
          <a:xfrm>
            <a:off x="206825" y="755825"/>
            <a:ext cx="8390400" cy="436200"/>
          </a:xfrm>
          <a:prstGeom prst="rect">
            <a:avLst/>
          </a:prstGeom>
          <a:noFill/>
          <a:ln>
            <a:noFill/>
          </a:ln>
        </p:spPr>
        <p:txBody>
          <a:bodyPr anchorCtr="0" anchor="t" bIns="34275" lIns="68575" spcFirstLastPara="1" rIns="68575" wrap="square" tIns="34275">
            <a:normAutofit fontScale="92500"/>
          </a:bodyPr>
          <a:lstStyle/>
          <a:p>
            <a:pPr indent="-310832" lvl="0" marL="457200" rtl="0" algn="l">
              <a:lnSpc>
                <a:spcPct val="150000"/>
              </a:lnSpc>
              <a:spcBef>
                <a:spcPts val="1400"/>
              </a:spcBef>
              <a:spcAft>
                <a:spcPts val="0"/>
              </a:spcAft>
              <a:buClr>
                <a:schemeClr val="dk1"/>
              </a:buClr>
              <a:buSzPct val="77777"/>
              <a:buChar char="❏"/>
            </a:pPr>
            <a:r>
              <a:rPr b="1" lang="en-US">
                <a:solidFill>
                  <a:schemeClr val="dk1"/>
                </a:solidFill>
              </a:rPr>
              <a:t>En önemsiz bite veri ekleme yöntemini kullanarak resim içine veri saklayın.</a:t>
            </a:r>
            <a:endParaRPr b="1">
              <a:solidFill>
                <a:schemeClr val="dk1"/>
              </a:solidFill>
              <a:latin typeface="Courier New"/>
              <a:ea typeface="Courier New"/>
              <a:cs typeface="Courier New"/>
              <a:sym typeface="Courier New"/>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41" name="Shape 1041"/>
        <p:cNvGrpSpPr/>
        <p:nvPr/>
      </p:nvGrpSpPr>
      <p:grpSpPr>
        <a:xfrm>
          <a:off x="0" y="0"/>
          <a:ext cx="0" cy="0"/>
          <a:chOff x="0" y="0"/>
          <a:chExt cx="0" cy="0"/>
        </a:xfrm>
      </p:grpSpPr>
      <p:sp>
        <p:nvSpPr>
          <p:cNvPr id="1042" name="Google Shape;1042;p84"/>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Palette-based technique</a:t>
            </a:r>
            <a:endParaRPr sz="2200">
              <a:solidFill>
                <a:srgbClr val="FFFFFF"/>
              </a:solidFill>
            </a:endParaRPr>
          </a:p>
        </p:txBody>
      </p:sp>
      <p:sp>
        <p:nvSpPr>
          <p:cNvPr id="1043" name="Google Shape;1043;p84"/>
          <p:cNvSpPr txBox="1"/>
          <p:nvPr>
            <p:ph idx="1" type="body"/>
          </p:nvPr>
        </p:nvSpPr>
        <p:spPr>
          <a:xfrm>
            <a:off x="3860600" y="758850"/>
            <a:ext cx="4985400" cy="3708900"/>
          </a:xfrm>
          <a:prstGeom prst="rect">
            <a:avLst/>
          </a:prstGeom>
          <a:noFill/>
          <a:ln>
            <a:noFill/>
          </a:ln>
        </p:spPr>
        <p:txBody>
          <a:bodyPr anchorCtr="0" anchor="t" bIns="34275" lIns="68575" spcFirstLastPara="1" rIns="68575" wrap="square" tIns="34275">
            <a:normAutofit/>
          </a:bodyPr>
          <a:lstStyle/>
          <a:p>
            <a:pPr indent="0" lvl="0" marL="0" rtl="0" algn="l">
              <a:lnSpc>
                <a:spcPct val="150000"/>
              </a:lnSpc>
              <a:spcBef>
                <a:spcPts val="0"/>
              </a:spcBef>
              <a:spcAft>
                <a:spcPts val="0"/>
              </a:spcAft>
              <a:buNone/>
            </a:pPr>
            <a:r>
              <a:rPr lang="en-US" sz="1350">
                <a:solidFill>
                  <a:srgbClr val="3D3D3D"/>
                </a:solidFill>
                <a:highlight>
                  <a:srgbClr val="FFFFFF"/>
                </a:highlight>
                <a:latin typeface="Roboto"/>
                <a:ea typeface="Roboto"/>
                <a:cs typeface="Roboto"/>
                <a:sym typeface="Roboto"/>
              </a:rPr>
              <a:t>R</a:t>
            </a:r>
            <a:r>
              <a:rPr lang="en-US" sz="1350">
                <a:solidFill>
                  <a:srgbClr val="3D3D3D"/>
                </a:solidFill>
                <a:highlight>
                  <a:srgbClr val="FFFFFF"/>
                </a:highlight>
                <a:latin typeface="Roboto"/>
                <a:ea typeface="Roboto"/>
                <a:cs typeface="Roboto"/>
                <a:sym typeface="Roboto"/>
              </a:rPr>
              <a:t>esimde kullanılan tüm renkleri içeren bir renk tablosu bulunmaktadır. Her piksel bir byte olarak temsil edilir ve piksel verisi, renk paletine bir indekstir. </a:t>
            </a:r>
            <a:endParaRPr sz="1350">
              <a:solidFill>
                <a:srgbClr val="3D3D3D"/>
              </a:solidFill>
              <a:highlight>
                <a:srgbClr val="FFFFFF"/>
              </a:highlight>
              <a:latin typeface="Roboto"/>
              <a:ea typeface="Roboto"/>
              <a:cs typeface="Roboto"/>
              <a:sym typeface="Roboto"/>
            </a:endParaRPr>
          </a:p>
          <a:p>
            <a:pPr indent="0" lvl="0" marL="0" rtl="0" algn="l">
              <a:lnSpc>
                <a:spcPct val="150000"/>
              </a:lnSpc>
              <a:spcBef>
                <a:spcPts val="1800"/>
              </a:spcBef>
              <a:spcAft>
                <a:spcPts val="0"/>
              </a:spcAft>
              <a:buNone/>
            </a:pPr>
            <a:r>
              <a:rPr lang="en-US" sz="1350">
                <a:solidFill>
                  <a:srgbClr val="3D3D3D"/>
                </a:solidFill>
                <a:highlight>
                  <a:srgbClr val="FFFFFF"/>
                </a:highlight>
                <a:latin typeface="Roboto"/>
                <a:ea typeface="Roboto"/>
                <a:cs typeface="Roboto"/>
                <a:sym typeface="Roboto"/>
              </a:rPr>
              <a:t>Palet tabanlı resimlere mesaj gizleme için iki yaklaşım bulunmaktadır:</a:t>
            </a:r>
            <a:endParaRPr sz="1350">
              <a:solidFill>
                <a:srgbClr val="3D3D3D"/>
              </a:solidFill>
              <a:highlight>
                <a:srgbClr val="FFFFFF"/>
              </a:highlight>
              <a:latin typeface="Roboto"/>
              <a:ea typeface="Roboto"/>
              <a:cs typeface="Roboto"/>
              <a:sym typeface="Roboto"/>
            </a:endParaRPr>
          </a:p>
          <a:p>
            <a:pPr indent="-314325" lvl="0" marL="457200" rtl="0" algn="l">
              <a:lnSpc>
                <a:spcPct val="150000"/>
              </a:lnSpc>
              <a:spcBef>
                <a:spcPts val="2400"/>
              </a:spcBef>
              <a:spcAft>
                <a:spcPts val="0"/>
              </a:spcAft>
              <a:buClr>
                <a:srgbClr val="3D3D3D"/>
              </a:buClr>
              <a:buSzPts val="1350"/>
              <a:buFont typeface="Roboto"/>
              <a:buChar char="❏"/>
            </a:pPr>
            <a:r>
              <a:rPr lang="en-US" sz="1350">
                <a:solidFill>
                  <a:srgbClr val="3D3D3D"/>
                </a:solidFill>
                <a:highlight>
                  <a:srgbClr val="FFFFFF"/>
                </a:highlight>
                <a:latin typeface="Roboto"/>
                <a:ea typeface="Roboto"/>
                <a:cs typeface="Roboto"/>
                <a:sym typeface="Roboto"/>
              </a:rPr>
              <a:t>Mesajları paletin içine gömmek. Kapasite resme bağlı değildir ve palet boyutuyla sınırlıdır.</a:t>
            </a:r>
            <a:endParaRPr sz="1350">
              <a:solidFill>
                <a:srgbClr val="3D3D3D"/>
              </a:solidFill>
              <a:highlight>
                <a:srgbClr val="FFFFFF"/>
              </a:highlight>
              <a:latin typeface="Roboto"/>
              <a:ea typeface="Roboto"/>
              <a:cs typeface="Roboto"/>
              <a:sym typeface="Roboto"/>
            </a:endParaRPr>
          </a:p>
          <a:p>
            <a:pPr indent="-314325" lvl="0" marL="457200" rtl="0" algn="l">
              <a:lnSpc>
                <a:spcPct val="150000"/>
              </a:lnSpc>
              <a:spcBef>
                <a:spcPts val="0"/>
              </a:spcBef>
              <a:spcAft>
                <a:spcPts val="0"/>
              </a:spcAft>
              <a:buClr>
                <a:srgbClr val="3D3D3D"/>
              </a:buClr>
              <a:buSzPts val="1350"/>
              <a:buFont typeface="Roboto"/>
              <a:buChar char="❏"/>
            </a:pPr>
            <a:r>
              <a:rPr lang="en-US" sz="1350">
                <a:solidFill>
                  <a:srgbClr val="3D3D3D"/>
                </a:solidFill>
                <a:highlight>
                  <a:srgbClr val="FFFFFF"/>
                </a:highlight>
                <a:latin typeface="Roboto"/>
                <a:ea typeface="Roboto"/>
                <a:cs typeface="Roboto"/>
                <a:sym typeface="Roboto"/>
              </a:rPr>
              <a:t>Resim verilerine gömmek. Daha yüksek kapasite sağlar, ancak genellikle güvenli bir düzen tasarlamak daha zordur.</a:t>
            </a:r>
            <a:endParaRPr sz="1350">
              <a:solidFill>
                <a:srgbClr val="3D3D3D"/>
              </a:solidFill>
              <a:highlight>
                <a:srgbClr val="FFFFFF"/>
              </a:highlight>
              <a:latin typeface="Roboto"/>
              <a:ea typeface="Roboto"/>
              <a:cs typeface="Roboto"/>
              <a:sym typeface="Roboto"/>
            </a:endParaRPr>
          </a:p>
        </p:txBody>
      </p:sp>
      <p:pic>
        <p:nvPicPr>
          <p:cNvPr id="1044" name="Google Shape;1044;p84"/>
          <p:cNvPicPr preferRelativeResize="0"/>
          <p:nvPr/>
        </p:nvPicPr>
        <p:blipFill rotWithShape="1">
          <a:blip r:embed="rId3">
            <a:alphaModFix/>
          </a:blip>
          <a:srcRect b="0" l="8453" r="9235" t="6323"/>
          <a:stretch/>
        </p:blipFill>
        <p:spPr>
          <a:xfrm>
            <a:off x="114225" y="832550"/>
            <a:ext cx="3667551" cy="2184426"/>
          </a:xfrm>
          <a:prstGeom prst="rect">
            <a:avLst/>
          </a:prstGeom>
          <a:noFill/>
          <a:ln>
            <a:noFill/>
          </a:ln>
        </p:spPr>
      </p:pic>
      <p:sp>
        <p:nvSpPr>
          <p:cNvPr id="1045" name="Google Shape;1045;p84"/>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Kaynak: </a:t>
            </a:r>
            <a:r>
              <a:rPr lang="en-US" sz="1000" u="sng">
                <a:solidFill>
                  <a:schemeClr val="hlink"/>
                </a:solidFill>
                <a:hlinkClick r:id="rId4"/>
              </a:rPr>
              <a:t>https://www.w3.org/TR/PNG-Chunks.html</a:t>
            </a:r>
            <a:endParaRPr sz="1000">
              <a:solidFill>
                <a:srgbClr val="FFF2CC"/>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9" name="Shape 1049"/>
        <p:cNvGrpSpPr/>
        <p:nvPr/>
      </p:nvGrpSpPr>
      <p:grpSpPr>
        <a:xfrm>
          <a:off x="0" y="0"/>
          <a:ext cx="0" cy="0"/>
          <a:chOff x="0" y="0"/>
          <a:chExt cx="0" cy="0"/>
        </a:xfrm>
      </p:grpSpPr>
      <p:pic>
        <p:nvPicPr>
          <p:cNvPr id="1050" name="Google Shape;1050;p85"/>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051" name="Google Shape;1051;p85"/>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Resmin renk paletine veri gizleme</a:t>
            </a:r>
            <a:endParaRPr sz="2200">
              <a:solidFill>
                <a:srgbClr val="FFFFFF"/>
              </a:solidFill>
            </a:endParaRPr>
          </a:p>
        </p:txBody>
      </p:sp>
      <p:sp>
        <p:nvSpPr>
          <p:cNvPr id="1052" name="Google Shape;1052;p85"/>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Images by </a:t>
            </a:r>
            <a:r>
              <a:rPr lang="en-US" sz="1000" u="sng">
                <a:solidFill>
                  <a:schemeClr val="hlink"/>
                </a:solidFill>
                <a:hlinkClick r:id="rId5"/>
              </a:rPr>
              <a:t>https://www.istockphoto.com</a:t>
            </a:r>
            <a:endParaRPr sz="1000">
              <a:solidFill>
                <a:srgbClr val="FFF2CC"/>
              </a:solidFill>
            </a:endParaRPr>
          </a:p>
        </p:txBody>
      </p:sp>
      <p:sp>
        <p:nvSpPr>
          <p:cNvPr id="1053" name="Google Shape;1053;p85"/>
          <p:cNvSpPr txBox="1"/>
          <p:nvPr/>
        </p:nvSpPr>
        <p:spPr>
          <a:xfrm>
            <a:off x="260800" y="680350"/>
            <a:ext cx="87879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p:txBody>
      </p:sp>
      <p:sp>
        <p:nvSpPr>
          <p:cNvPr id="1054" name="Google Shape;1054;p85"/>
          <p:cNvSpPr txBox="1"/>
          <p:nvPr>
            <p:ph idx="1" type="body"/>
          </p:nvPr>
        </p:nvSpPr>
        <p:spPr>
          <a:xfrm>
            <a:off x="206825" y="755825"/>
            <a:ext cx="8390400" cy="436200"/>
          </a:xfrm>
          <a:prstGeom prst="rect">
            <a:avLst/>
          </a:prstGeom>
          <a:noFill/>
          <a:ln>
            <a:noFill/>
          </a:ln>
        </p:spPr>
        <p:txBody>
          <a:bodyPr anchorCtr="0" anchor="t" bIns="34275" lIns="68575" spcFirstLastPara="1" rIns="68575" wrap="square" tIns="34275">
            <a:normAutofit/>
          </a:bodyPr>
          <a:lstStyle/>
          <a:p>
            <a:pPr indent="-317500" lvl="0" marL="457200" rtl="0" algn="l">
              <a:lnSpc>
                <a:spcPct val="150000"/>
              </a:lnSpc>
              <a:spcBef>
                <a:spcPts val="1400"/>
              </a:spcBef>
              <a:spcAft>
                <a:spcPts val="0"/>
              </a:spcAft>
              <a:buClr>
                <a:schemeClr val="dk1"/>
              </a:buClr>
              <a:buSzPts val="1400"/>
              <a:buChar char="❏"/>
            </a:pPr>
            <a:r>
              <a:rPr b="1" lang="en-US">
                <a:solidFill>
                  <a:schemeClr val="dk1"/>
                </a:solidFill>
              </a:rPr>
              <a:t>Resmin renk paletine veri gizleyin.</a:t>
            </a:r>
            <a:endParaRPr b="1">
              <a:solidFill>
                <a:schemeClr val="dk1"/>
              </a:solidFill>
              <a:latin typeface="Courier New"/>
              <a:ea typeface="Courier New"/>
              <a:cs typeface="Courier New"/>
              <a:sym typeface="Courier New"/>
            </a:endParaRPr>
          </a:p>
        </p:txBody>
      </p:sp>
      <p:pic>
        <p:nvPicPr>
          <p:cNvPr id="1055" name="Google Shape;1055;p85"/>
          <p:cNvPicPr preferRelativeResize="0"/>
          <p:nvPr/>
        </p:nvPicPr>
        <p:blipFill>
          <a:blip r:embed="rId6">
            <a:alphaModFix/>
          </a:blip>
          <a:stretch>
            <a:fillRect/>
          </a:stretch>
        </p:blipFill>
        <p:spPr>
          <a:xfrm>
            <a:off x="152400" y="2036125"/>
            <a:ext cx="8839200" cy="237683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9" name="Shape 1059"/>
        <p:cNvGrpSpPr/>
        <p:nvPr/>
      </p:nvGrpSpPr>
      <p:grpSpPr>
        <a:xfrm>
          <a:off x="0" y="0"/>
          <a:ext cx="0" cy="0"/>
          <a:chOff x="0" y="0"/>
          <a:chExt cx="0" cy="0"/>
        </a:xfrm>
      </p:grpSpPr>
      <p:pic>
        <p:nvPicPr>
          <p:cNvPr id="1060" name="Google Shape;1060;p86"/>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061" name="Google Shape;1061;p86"/>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Resim içerisine veri gizleme</a:t>
            </a:r>
            <a:endParaRPr sz="2200">
              <a:solidFill>
                <a:srgbClr val="FFFFFF"/>
              </a:solidFill>
            </a:endParaRPr>
          </a:p>
        </p:txBody>
      </p:sp>
      <p:sp>
        <p:nvSpPr>
          <p:cNvPr id="1062" name="Google Shape;1062;p86"/>
          <p:cNvSpPr txBox="1"/>
          <p:nvPr>
            <p:ph idx="1" type="body"/>
          </p:nvPr>
        </p:nvSpPr>
        <p:spPr>
          <a:xfrm>
            <a:off x="218150" y="642425"/>
            <a:ext cx="8390400" cy="436200"/>
          </a:xfrm>
          <a:prstGeom prst="rect">
            <a:avLst/>
          </a:prstGeom>
          <a:noFill/>
          <a:ln>
            <a:noFill/>
          </a:ln>
        </p:spPr>
        <p:txBody>
          <a:bodyPr anchorCtr="0" anchor="t" bIns="34275" lIns="68575" spcFirstLastPara="1" rIns="68575" wrap="square" tIns="34275">
            <a:normAutofit/>
          </a:bodyPr>
          <a:lstStyle/>
          <a:p>
            <a:pPr indent="-317500" lvl="0" marL="457200" rtl="0" algn="l">
              <a:lnSpc>
                <a:spcPct val="150000"/>
              </a:lnSpc>
              <a:spcBef>
                <a:spcPts val="1400"/>
              </a:spcBef>
              <a:spcAft>
                <a:spcPts val="0"/>
              </a:spcAft>
              <a:buClr>
                <a:srgbClr val="FFFFFF"/>
              </a:buClr>
              <a:buSzPts val="1400"/>
              <a:buChar char="❏"/>
            </a:pPr>
            <a:r>
              <a:rPr b="1" lang="en-US">
                <a:solidFill>
                  <a:srgbClr val="FFFFFF"/>
                </a:solidFill>
              </a:rPr>
              <a:t>Resimlerin içerisine doküman gizle</a:t>
            </a:r>
            <a:endParaRPr b="1">
              <a:solidFill>
                <a:srgbClr val="F3F3F3"/>
              </a:solidFill>
              <a:latin typeface="Courier New"/>
              <a:ea typeface="Courier New"/>
              <a:cs typeface="Courier New"/>
              <a:sym typeface="Courier New"/>
            </a:endParaRPr>
          </a:p>
        </p:txBody>
      </p:sp>
      <p:pic>
        <p:nvPicPr>
          <p:cNvPr id="1063" name="Google Shape;1063;p86"/>
          <p:cNvPicPr preferRelativeResize="0"/>
          <p:nvPr/>
        </p:nvPicPr>
        <p:blipFill>
          <a:blip r:embed="rId5">
            <a:alphaModFix/>
          </a:blip>
          <a:stretch>
            <a:fillRect/>
          </a:stretch>
        </p:blipFill>
        <p:spPr>
          <a:xfrm>
            <a:off x="374750" y="1207000"/>
            <a:ext cx="5941224" cy="34593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7" name="Shape 1067"/>
        <p:cNvGrpSpPr/>
        <p:nvPr/>
      </p:nvGrpSpPr>
      <p:grpSpPr>
        <a:xfrm>
          <a:off x="0" y="0"/>
          <a:ext cx="0" cy="0"/>
          <a:chOff x="0" y="0"/>
          <a:chExt cx="0" cy="0"/>
        </a:xfrm>
      </p:grpSpPr>
      <p:pic>
        <p:nvPicPr>
          <p:cNvPr id="1068" name="Google Shape;1068;p87"/>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069" name="Google Shape;1069;p87"/>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Resim içerisine doküman gizleme</a:t>
            </a:r>
            <a:r>
              <a:rPr lang="en-US" sz="2200" u="sng">
                <a:solidFill>
                  <a:schemeClr val="hlink"/>
                </a:solidFill>
                <a:hlinkClick r:id="rId5"/>
              </a:rPr>
              <a:t> (Bitwise)</a:t>
            </a:r>
            <a:r>
              <a:rPr lang="en-US" sz="2200">
                <a:solidFill>
                  <a:srgbClr val="FFFFFF"/>
                </a:solidFill>
              </a:rPr>
              <a:t> </a:t>
            </a:r>
            <a:endParaRPr sz="2200">
              <a:solidFill>
                <a:srgbClr val="FFFFFF"/>
              </a:solidFill>
            </a:endParaRPr>
          </a:p>
        </p:txBody>
      </p:sp>
      <p:sp>
        <p:nvSpPr>
          <p:cNvPr id="1070" name="Google Shape;1070;p87"/>
          <p:cNvSpPr txBox="1"/>
          <p:nvPr>
            <p:ph idx="1" type="body"/>
          </p:nvPr>
        </p:nvSpPr>
        <p:spPr>
          <a:xfrm>
            <a:off x="2371375" y="709325"/>
            <a:ext cx="6503100" cy="4005300"/>
          </a:xfrm>
          <a:prstGeom prst="rect">
            <a:avLst/>
          </a:prstGeom>
          <a:noFill/>
          <a:ln cap="flat" cmpd="sng" w="9525">
            <a:solidFill>
              <a:srgbClr val="999999"/>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30000"/>
              </a:lnSpc>
              <a:spcBef>
                <a:spcPts val="0"/>
              </a:spcBef>
              <a:spcAft>
                <a:spcPts val="0"/>
              </a:spcAft>
              <a:buSzPts val="275"/>
              <a:buNone/>
            </a:pPr>
            <a:r>
              <a:rPr b="1" lang="en-US" sz="1100">
                <a:solidFill>
                  <a:srgbClr val="2E95D3"/>
                </a:solidFill>
                <a:highlight>
                  <a:schemeClr val="dk1"/>
                </a:highlight>
                <a:latin typeface="Courier New"/>
                <a:ea typeface="Courier New"/>
                <a:cs typeface="Courier New"/>
                <a:sym typeface="Courier New"/>
              </a:rPr>
              <a:t>  from</a:t>
            </a:r>
            <a:r>
              <a:rPr b="1" lang="en-US" sz="1100">
                <a:solidFill>
                  <a:srgbClr val="FFFFFF"/>
                </a:solidFill>
                <a:highlight>
                  <a:schemeClr val="dk1"/>
                </a:highlight>
                <a:latin typeface="Courier New"/>
                <a:ea typeface="Courier New"/>
                <a:cs typeface="Courier New"/>
                <a:sym typeface="Courier New"/>
              </a:rPr>
              <a:t> PIL </a:t>
            </a:r>
            <a:r>
              <a:rPr b="1" lang="en-US" sz="1100">
                <a:solidFill>
                  <a:srgbClr val="2E95D3"/>
                </a:solidFill>
                <a:highlight>
                  <a:schemeClr val="dk1"/>
                </a:highlight>
                <a:latin typeface="Courier New"/>
                <a:ea typeface="Courier New"/>
                <a:cs typeface="Courier New"/>
                <a:sym typeface="Courier New"/>
              </a:rPr>
              <a:t>import</a:t>
            </a:r>
            <a:r>
              <a:rPr b="1" lang="en-US" sz="1100">
                <a:solidFill>
                  <a:srgbClr val="FFFFFF"/>
                </a:solidFill>
                <a:highlight>
                  <a:schemeClr val="dk1"/>
                </a:highlight>
                <a:latin typeface="Courier New"/>
                <a:ea typeface="Courier New"/>
                <a:cs typeface="Courier New"/>
                <a:sym typeface="Courier New"/>
              </a:rPr>
              <a:t> Image, ImageEnhance</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2E95D3"/>
                </a:solidFill>
                <a:highlight>
                  <a:schemeClr val="dk1"/>
                </a:highlight>
                <a:latin typeface="Courier New"/>
                <a:ea typeface="Courier New"/>
                <a:cs typeface="Courier New"/>
                <a:sym typeface="Courier New"/>
              </a:rPr>
              <a:t>  import</a:t>
            </a:r>
            <a:r>
              <a:rPr b="1" lang="en-US" sz="1100">
                <a:solidFill>
                  <a:srgbClr val="FFFFFF"/>
                </a:solidFill>
                <a:highlight>
                  <a:schemeClr val="dk1"/>
                </a:highlight>
                <a:latin typeface="Courier New"/>
                <a:ea typeface="Courier New"/>
                <a:cs typeface="Courier New"/>
                <a:sym typeface="Courier New"/>
              </a:rPr>
              <a:t> numpy </a:t>
            </a:r>
            <a:r>
              <a:rPr b="1" lang="en-US" sz="1100">
                <a:solidFill>
                  <a:srgbClr val="2E95D3"/>
                </a:solidFill>
                <a:highlight>
                  <a:schemeClr val="dk1"/>
                </a:highlight>
                <a:latin typeface="Courier New"/>
                <a:ea typeface="Courier New"/>
                <a:cs typeface="Courier New"/>
                <a:sym typeface="Courier New"/>
              </a:rPr>
              <a:t>as</a:t>
            </a:r>
            <a:r>
              <a:rPr b="1" lang="en-US" sz="1100">
                <a:solidFill>
                  <a:srgbClr val="FFFFFF"/>
                </a:solidFill>
                <a:highlight>
                  <a:schemeClr val="dk1"/>
                </a:highlight>
                <a:latin typeface="Courier New"/>
                <a:ea typeface="Courier New"/>
                <a:cs typeface="Courier New"/>
                <a:sym typeface="Courier New"/>
              </a:rPr>
              <a:t> np</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999999"/>
                </a:solidFill>
                <a:highlight>
                  <a:schemeClr val="dk1"/>
                </a:highlight>
                <a:latin typeface="Courier New"/>
                <a:ea typeface="Courier New"/>
                <a:cs typeface="Courier New"/>
                <a:sym typeface="Courier New"/>
              </a:rPr>
              <a:t>  </a:t>
            </a:r>
            <a:r>
              <a:rPr b="1" lang="en-US" sz="1100">
                <a:solidFill>
                  <a:srgbClr val="999999"/>
                </a:solidFill>
                <a:highlight>
                  <a:schemeClr val="dk1"/>
                </a:highlight>
                <a:latin typeface="Courier New"/>
                <a:ea typeface="Courier New"/>
                <a:cs typeface="Courier New"/>
                <a:sym typeface="Courier New"/>
              </a:rPr>
              <a:t># 1. Ağaç resmini yükleyin</a:t>
            </a:r>
            <a:endParaRPr b="1" sz="1100">
              <a:solidFill>
                <a:srgbClr val="999999"/>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FFFFFF"/>
                </a:solidFill>
                <a:highlight>
                  <a:schemeClr val="dk1"/>
                </a:highlight>
                <a:latin typeface="Courier New"/>
                <a:ea typeface="Courier New"/>
                <a:cs typeface="Courier New"/>
                <a:sym typeface="Courier New"/>
              </a:rPr>
              <a:t>  original_image = Image.</a:t>
            </a:r>
            <a:r>
              <a:rPr b="1" lang="en-US" sz="1100">
                <a:solidFill>
                  <a:srgbClr val="E9950C"/>
                </a:solidFill>
                <a:highlight>
                  <a:schemeClr val="dk1"/>
                </a:highlight>
                <a:latin typeface="Courier New"/>
                <a:ea typeface="Courier New"/>
                <a:cs typeface="Courier New"/>
                <a:sym typeface="Courier New"/>
              </a:rPr>
              <a:t>open</a:t>
            </a:r>
            <a:r>
              <a:rPr b="1" lang="en-US" sz="1100">
                <a:solidFill>
                  <a:srgbClr val="FFFFFF"/>
                </a:solidFill>
                <a:highlight>
                  <a:schemeClr val="dk1"/>
                </a:highlight>
                <a:latin typeface="Courier New"/>
                <a:ea typeface="Courier New"/>
                <a:cs typeface="Courier New"/>
                <a:sym typeface="Courier New"/>
              </a:rPr>
              <a:t>(</a:t>
            </a:r>
            <a:r>
              <a:rPr b="1" lang="en-US" sz="1100">
                <a:solidFill>
                  <a:srgbClr val="00A67D"/>
                </a:solidFill>
                <a:highlight>
                  <a:schemeClr val="dk1"/>
                </a:highlight>
                <a:latin typeface="Courier New"/>
                <a:ea typeface="Courier New"/>
                <a:cs typeface="Courier New"/>
                <a:sym typeface="Courier New"/>
              </a:rPr>
              <a:t>"./tree.jpg"</a:t>
            </a:r>
            <a:r>
              <a:rPr b="1" lang="en-US" sz="1100">
                <a:solidFill>
                  <a:srgbClr val="FFFFFF"/>
                </a:solidFill>
                <a:highlight>
                  <a:schemeClr val="dk1"/>
                </a:highlight>
                <a:latin typeface="Courier New"/>
                <a:ea typeface="Courier New"/>
                <a:cs typeface="Courier New"/>
                <a:sym typeface="Courier New"/>
              </a:rPr>
              <a:t>)</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999999"/>
                </a:solidFill>
                <a:highlight>
                  <a:schemeClr val="dk1"/>
                </a:highlight>
                <a:latin typeface="Courier New"/>
                <a:ea typeface="Courier New"/>
                <a:cs typeface="Courier New"/>
                <a:sym typeface="Courier New"/>
              </a:rPr>
              <a:t>  # 2. Resmin her baytına 3 sayısı ile "Logical AND" işlemi yapın</a:t>
            </a:r>
            <a:endParaRPr b="1" sz="1100">
              <a:solidFill>
                <a:srgbClr val="999999"/>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FFFFFF"/>
                </a:solidFill>
                <a:highlight>
                  <a:schemeClr val="dk1"/>
                </a:highlight>
                <a:latin typeface="Courier New"/>
                <a:ea typeface="Courier New"/>
                <a:cs typeface="Courier New"/>
                <a:sym typeface="Courier New"/>
              </a:rPr>
              <a:t>  </a:t>
            </a:r>
            <a:r>
              <a:rPr b="1" lang="en-US" sz="1100">
                <a:solidFill>
                  <a:srgbClr val="FFFFFF"/>
                </a:solidFill>
                <a:highlight>
                  <a:schemeClr val="dk1"/>
                </a:highlight>
                <a:latin typeface="Courier New"/>
                <a:ea typeface="Courier New"/>
                <a:cs typeface="Courier New"/>
                <a:sym typeface="Courier New"/>
              </a:rPr>
              <a:t>and_result = np.bitwise_and(</a:t>
            </a:r>
            <a:r>
              <a:rPr b="1" lang="en-US" sz="1100">
                <a:solidFill>
                  <a:srgbClr val="FFFFFF"/>
                </a:solidFill>
                <a:highlight>
                  <a:schemeClr val="dk1"/>
                </a:highlight>
                <a:latin typeface="Courier New"/>
                <a:ea typeface="Courier New"/>
                <a:cs typeface="Courier New"/>
                <a:sym typeface="Courier New"/>
              </a:rPr>
              <a:t>np.array(original_image)</a:t>
            </a:r>
            <a:r>
              <a:rPr b="1" lang="en-US" sz="1100">
                <a:solidFill>
                  <a:srgbClr val="FFFFFF"/>
                </a:solidFill>
                <a:highlight>
                  <a:schemeClr val="dk1"/>
                </a:highlight>
                <a:latin typeface="Courier New"/>
                <a:ea typeface="Courier New"/>
                <a:cs typeface="Courier New"/>
                <a:sym typeface="Courier New"/>
              </a:rPr>
              <a:t>, </a:t>
            </a:r>
            <a:r>
              <a:rPr b="1" lang="en-US" sz="1100">
                <a:solidFill>
                  <a:srgbClr val="DF3079"/>
                </a:solidFill>
                <a:highlight>
                  <a:schemeClr val="dk1"/>
                </a:highlight>
                <a:latin typeface="Courier New"/>
                <a:ea typeface="Courier New"/>
                <a:cs typeface="Courier New"/>
                <a:sym typeface="Courier New"/>
              </a:rPr>
              <a:t>3</a:t>
            </a:r>
            <a:r>
              <a:rPr b="1" lang="en-US" sz="1100">
                <a:solidFill>
                  <a:srgbClr val="FFFFFF"/>
                </a:solidFill>
                <a:highlight>
                  <a:schemeClr val="dk1"/>
                </a:highlight>
                <a:latin typeface="Courier New"/>
                <a:ea typeface="Courier New"/>
                <a:cs typeface="Courier New"/>
                <a:sym typeface="Courier New"/>
              </a:rPr>
              <a:t>)</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t/>
            </a:r>
            <a:endParaRPr b="1" sz="1100">
              <a:solidFill>
                <a:srgbClr val="B7B7B7"/>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999999"/>
                </a:solidFill>
                <a:highlight>
                  <a:schemeClr val="dk1"/>
                </a:highlight>
                <a:latin typeface="Courier New"/>
                <a:ea typeface="Courier New"/>
                <a:cs typeface="Courier New"/>
                <a:sym typeface="Courier New"/>
              </a:rPr>
              <a:t>  # 3. Ara resmi oluşturun. Siyah bir resmi göreceksiniz</a:t>
            </a:r>
            <a:endParaRPr b="1" sz="1100">
              <a:solidFill>
                <a:srgbClr val="999999"/>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FFFFFF"/>
                </a:solidFill>
                <a:highlight>
                  <a:schemeClr val="dk1"/>
                </a:highlight>
                <a:latin typeface="Courier New"/>
                <a:ea typeface="Courier New"/>
                <a:cs typeface="Courier New"/>
                <a:sym typeface="Courier New"/>
              </a:rPr>
              <a:t>  black_image = Image.fromarray(and_result.astype(np.uint8))</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999999"/>
                </a:solidFill>
                <a:highlight>
                  <a:schemeClr val="dk1"/>
                </a:highlight>
                <a:latin typeface="Courier New"/>
                <a:ea typeface="Courier New"/>
                <a:cs typeface="Courier New"/>
                <a:sym typeface="Courier New"/>
              </a:rPr>
              <a:t>  # 4. Siyah resmin parlaklığını 85 katına çıkarın</a:t>
            </a:r>
            <a:endParaRPr b="1" sz="1100">
              <a:solidFill>
                <a:srgbClr val="999999"/>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FFFFFF"/>
                </a:solidFill>
                <a:highlight>
                  <a:schemeClr val="dk1"/>
                </a:highlight>
                <a:latin typeface="Courier New"/>
                <a:ea typeface="Courier New"/>
                <a:cs typeface="Courier New"/>
                <a:sym typeface="Courier New"/>
              </a:rPr>
              <a:t>  bright_image = </a:t>
            </a:r>
            <a:r>
              <a:rPr b="1" lang="en-US" sz="1100">
                <a:solidFill>
                  <a:srgbClr val="FFFFFF"/>
                </a:solidFill>
                <a:highlight>
                  <a:schemeClr val="dk1"/>
                </a:highlight>
                <a:latin typeface="Courier New"/>
                <a:ea typeface="Courier New"/>
                <a:cs typeface="Courier New"/>
                <a:sym typeface="Courier New"/>
              </a:rPr>
              <a:t>ImageEnhance.Brightness(black_image)</a:t>
            </a:r>
            <a:r>
              <a:rPr b="1" lang="en-US" sz="1100">
                <a:solidFill>
                  <a:srgbClr val="FFFFFF"/>
                </a:solidFill>
                <a:highlight>
                  <a:schemeClr val="dk1"/>
                </a:highlight>
                <a:latin typeface="Courier New"/>
                <a:ea typeface="Courier New"/>
                <a:cs typeface="Courier New"/>
                <a:sym typeface="Courier New"/>
              </a:rPr>
              <a:t>.enhance(</a:t>
            </a:r>
            <a:r>
              <a:rPr b="1" lang="en-US" sz="1100">
                <a:solidFill>
                  <a:srgbClr val="DF3079"/>
                </a:solidFill>
                <a:highlight>
                  <a:schemeClr val="dk1"/>
                </a:highlight>
                <a:latin typeface="Courier New"/>
                <a:ea typeface="Courier New"/>
                <a:cs typeface="Courier New"/>
                <a:sym typeface="Courier New"/>
              </a:rPr>
              <a:t>85</a:t>
            </a:r>
            <a:r>
              <a:rPr b="1" lang="en-US" sz="1100">
                <a:solidFill>
                  <a:srgbClr val="FFFFFF"/>
                </a:solidFill>
                <a:highlight>
                  <a:schemeClr val="dk1"/>
                </a:highlight>
                <a:latin typeface="Courier New"/>
                <a:ea typeface="Courier New"/>
                <a:cs typeface="Courier New"/>
                <a:sym typeface="Courier New"/>
              </a:rPr>
              <a:t>)</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t/>
            </a:r>
            <a:endParaRPr b="1" sz="11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999999"/>
                </a:solidFill>
                <a:highlight>
                  <a:schemeClr val="dk1"/>
                </a:highlight>
                <a:latin typeface="Courier New"/>
                <a:ea typeface="Courier New"/>
                <a:cs typeface="Courier New"/>
                <a:sym typeface="Courier New"/>
              </a:rPr>
              <a:t>  # 5. Parlaklığı </a:t>
            </a:r>
            <a:r>
              <a:rPr b="1" lang="en-US" sz="1100">
                <a:solidFill>
                  <a:srgbClr val="999999"/>
                </a:solidFill>
                <a:highlight>
                  <a:schemeClr val="dk1"/>
                </a:highlight>
                <a:latin typeface="Courier New"/>
                <a:ea typeface="Courier New"/>
                <a:cs typeface="Courier New"/>
                <a:sym typeface="Courier New"/>
              </a:rPr>
              <a:t>arttırılmış</a:t>
            </a:r>
            <a:r>
              <a:rPr b="1" lang="en-US" sz="1100">
                <a:solidFill>
                  <a:srgbClr val="999999"/>
                </a:solidFill>
                <a:highlight>
                  <a:schemeClr val="dk1"/>
                </a:highlight>
                <a:latin typeface="Courier New"/>
                <a:ea typeface="Courier New"/>
                <a:cs typeface="Courier New"/>
                <a:sym typeface="Courier New"/>
              </a:rPr>
              <a:t> resmi kaydedip kedi resmini elde edin</a:t>
            </a:r>
            <a:endParaRPr b="1" sz="1100">
              <a:solidFill>
                <a:srgbClr val="999999"/>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100">
                <a:solidFill>
                  <a:srgbClr val="FFFFFF"/>
                </a:solidFill>
                <a:highlight>
                  <a:schemeClr val="dk1"/>
                </a:highlight>
                <a:latin typeface="Courier New"/>
                <a:ea typeface="Courier New"/>
                <a:cs typeface="Courier New"/>
                <a:sym typeface="Courier New"/>
              </a:rPr>
              <a:t>  bright_image.save(</a:t>
            </a:r>
            <a:r>
              <a:rPr b="1" lang="en-US" sz="1100">
                <a:solidFill>
                  <a:srgbClr val="00A67D"/>
                </a:solidFill>
                <a:highlight>
                  <a:schemeClr val="dk1"/>
                </a:highlight>
                <a:latin typeface="Courier New"/>
                <a:ea typeface="Courier New"/>
                <a:cs typeface="Courier New"/>
                <a:sym typeface="Courier New"/>
              </a:rPr>
              <a:t>"./cat.jpg"</a:t>
            </a:r>
            <a:r>
              <a:rPr b="1" lang="en-US" sz="1100">
                <a:solidFill>
                  <a:srgbClr val="FFFFFF"/>
                </a:solidFill>
                <a:highlight>
                  <a:schemeClr val="dk1"/>
                </a:highlight>
                <a:latin typeface="Courier New"/>
                <a:ea typeface="Courier New"/>
                <a:cs typeface="Courier New"/>
                <a:sym typeface="Courier New"/>
              </a:rPr>
              <a:t>)</a:t>
            </a:r>
            <a:endParaRPr b="1" sz="1100">
              <a:solidFill>
                <a:srgbClr val="FFFFFF"/>
              </a:solidFill>
              <a:latin typeface="Courier New"/>
              <a:ea typeface="Courier New"/>
              <a:cs typeface="Courier New"/>
              <a:sym typeface="Courier New"/>
            </a:endParaRPr>
          </a:p>
        </p:txBody>
      </p:sp>
      <p:pic>
        <p:nvPicPr>
          <p:cNvPr id="1071" name="Google Shape;1071;p87"/>
          <p:cNvPicPr preferRelativeResize="0"/>
          <p:nvPr/>
        </p:nvPicPr>
        <p:blipFill>
          <a:blip r:embed="rId6">
            <a:alphaModFix/>
          </a:blip>
          <a:stretch>
            <a:fillRect/>
          </a:stretch>
        </p:blipFill>
        <p:spPr>
          <a:xfrm>
            <a:off x="271125" y="709325"/>
            <a:ext cx="1905000" cy="1905000"/>
          </a:xfrm>
          <a:prstGeom prst="rect">
            <a:avLst/>
          </a:prstGeom>
          <a:noFill/>
          <a:ln>
            <a:noFill/>
          </a:ln>
        </p:spPr>
      </p:pic>
      <p:pic>
        <p:nvPicPr>
          <p:cNvPr id="1072" name="Google Shape;1072;p87"/>
          <p:cNvPicPr preferRelativeResize="0"/>
          <p:nvPr/>
        </p:nvPicPr>
        <p:blipFill>
          <a:blip r:embed="rId7">
            <a:alphaModFix/>
          </a:blip>
          <a:stretch>
            <a:fillRect/>
          </a:stretch>
        </p:blipFill>
        <p:spPr>
          <a:xfrm>
            <a:off x="271125" y="2809600"/>
            <a:ext cx="1905000" cy="1905000"/>
          </a:xfrm>
          <a:prstGeom prst="rect">
            <a:avLst/>
          </a:prstGeom>
          <a:noFill/>
          <a:ln>
            <a:noFill/>
          </a:ln>
        </p:spPr>
      </p:pic>
      <p:sp>
        <p:nvSpPr>
          <p:cNvPr id="1073" name="Google Shape;1073;p87"/>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Kaynak: </a:t>
            </a:r>
            <a:r>
              <a:rPr lang="en-US" sz="1000" u="sng">
                <a:solidFill>
                  <a:schemeClr val="hlink"/>
                </a:solidFill>
                <a:hlinkClick r:id="rId8"/>
              </a:rPr>
              <a:t>https://www.turkcewiki.org/wiki/Steganografi</a:t>
            </a:r>
            <a:endParaRPr sz="1000">
              <a:solidFill>
                <a:srgbClr val="FFF2CC"/>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7" name="Shape 1077"/>
        <p:cNvGrpSpPr/>
        <p:nvPr/>
      </p:nvGrpSpPr>
      <p:grpSpPr>
        <a:xfrm>
          <a:off x="0" y="0"/>
          <a:ext cx="0" cy="0"/>
          <a:chOff x="0" y="0"/>
          <a:chExt cx="0" cy="0"/>
        </a:xfrm>
      </p:grpSpPr>
      <p:sp>
        <p:nvSpPr>
          <p:cNvPr id="1078" name="Google Shape;1078;p88"/>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Kaynak: </a:t>
            </a:r>
            <a:r>
              <a:rPr lang="en-US" sz="1000" u="sng">
                <a:solidFill>
                  <a:schemeClr val="hlink"/>
                </a:solidFill>
                <a:hlinkClick r:id="rId3"/>
              </a:rPr>
              <a:t>http://nifty.stanford.edu/2011/parlante-image-puzzle/</a:t>
            </a:r>
            <a:endParaRPr sz="1000">
              <a:solidFill>
                <a:srgbClr val="FFF2CC"/>
              </a:solidFill>
            </a:endParaRPr>
          </a:p>
        </p:txBody>
      </p:sp>
      <p:pic>
        <p:nvPicPr>
          <p:cNvPr id="1079" name="Google Shape;1079;p88"/>
          <p:cNvPicPr preferRelativeResize="0"/>
          <p:nvPr/>
        </p:nvPicPr>
        <p:blipFill>
          <a:blip r:embed="rId4">
            <a:alphaModFix/>
          </a:blip>
          <a:stretch>
            <a:fillRect/>
          </a:stretch>
        </p:blipFill>
        <p:spPr>
          <a:xfrm>
            <a:off x="254125" y="641650"/>
            <a:ext cx="986651" cy="1224818"/>
          </a:xfrm>
          <a:prstGeom prst="rect">
            <a:avLst/>
          </a:prstGeom>
          <a:noFill/>
          <a:ln>
            <a:noFill/>
          </a:ln>
        </p:spPr>
      </p:pic>
      <p:pic>
        <p:nvPicPr>
          <p:cNvPr id="1080" name="Google Shape;1080;p88"/>
          <p:cNvPicPr preferRelativeResize="0"/>
          <p:nvPr/>
        </p:nvPicPr>
        <p:blipFill>
          <a:blip r:embed="rId5">
            <a:alphaModFix/>
          </a:blip>
          <a:stretch>
            <a:fillRect/>
          </a:stretch>
        </p:blipFill>
        <p:spPr>
          <a:xfrm>
            <a:off x="254125" y="2046513"/>
            <a:ext cx="986651" cy="1224818"/>
          </a:xfrm>
          <a:prstGeom prst="rect">
            <a:avLst/>
          </a:prstGeom>
          <a:noFill/>
          <a:ln>
            <a:noFill/>
          </a:ln>
        </p:spPr>
      </p:pic>
      <p:pic>
        <p:nvPicPr>
          <p:cNvPr id="1081" name="Google Shape;1081;p88"/>
          <p:cNvPicPr preferRelativeResize="0"/>
          <p:nvPr/>
        </p:nvPicPr>
        <p:blipFill>
          <a:blip r:embed="rId6">
            <a:alphaModFix/>
          </a:blip>
          <a:stretch>
            <a:fillRect/>
          </a:stretch>
        </p:blipFill>
        <p:spPr>
          <a:xfrm>
            <a:off x="254125" y="3451363"/>
            <a:ext cx="986651" cy="1224818"/>
          </a:xfrm>
          <a:prstGeom prst="rect">
            <a:avLst/>
          </a:prstGeom>
          <a:noFill/>
          <a:ln>
            <a:noFill/>
          </a:ln>
        </p:spPr>
      </p:pic>
      <p:sp>
        <p:nvSpPr>
          <p:cNvPr id="1082" name="Google Shape;1082;p88"/>
          <p:cNvSpPr txBox="1"/>
          <p:nvPr>
            <p:ph idx="1" type="body"/>
          </p:nvPr>
        </p:nvSpPr>
        <p:spPr>
          <a:xfrm>
            <a:off x="1449025" y="641650"/>
            <a:ext cx="7425300" cy="4076100"/>
          </a:xfrm>
          <a:prstGeom prst="rect">
            <a:avLst/>
          </a:prstGeom>
          <a:noFill/>
          <a:ln cap="flat" cmpd="sng" w="9525">
            <a:solidFill>
              <a:srgbClr val="999999"/>
            </a:solidFill>
            <a:prstDash val="solid"/>
            <a:round/>
            <a:headEnd len="sm" w="sm" type="none"/>
            <a:tailEnd len="sm" w="sm" type="none"/>
          </a:ln>
        </p:spPr>
        <p:txBody>
          <a:bodyPr anchorCtr="0" anchor="ctr" bIns="34275" lIns="68575" spcFirstLastPara="1" rIns="68575" wrap="square" tIns="34275">
            <a:noAutofit/>
          </a:bodyPr>
          <a:lstStyle/>
          <a:p>
            <a:pPr indent="0" lvl="0" marL="0" rtl="0" algn="l">
              <a:lnSpc>
                <a:spcPct val="130000"/>
              </a:lnSpc>
              <a:spcBef>
                <a:spcPts val="0"/>
              </a:spcBef>
              <a:spcAft>
                <a:spcPts val="0"/>
              </a:spcAft>
              <a:buSzPts val="275"/>
              <a:buNone/>
            </a:pPr>
            <a:r>
              <a:rPr b="1" lang="en-US" sz="1200">
                <a:solidFill>
                  <a:srgbClr val="2E95D3"/>
                </a:solidFill>
                <a:latin typeface="Courier New"/>
                <a:ea typeface="Courier New"/>
                <a:cs typeface="Courier New"/>
                <a:sym typeface="Courier New"/>
              </a:rPr>
              <a:t>  from</a:t>
            </a:r>
            <a:r>
              <a:rPr b="1" lang="en-US" sz="1200">
                <a:solidFill>
                  <a:srgbClr val="FFFFFF"/>
                </a:solidFill>
                <a:highlight>
                  <a:schemeClr val="dk1"/>
                </a:highlight>
                <a:latin typeface="Courier New"/>
                <a:ea typeface="Courier New"/>
                <a:cs typeface="Courier New"/>
                <a:sym typeface="Courier New"/>
              </a:rPr>
              <a:t> PIL </a:t>
            </a:r>
            <a:r>
              <a:rPr b="1" lang="en-US" sz="1200">
                <a:solidFill>
                  <a:srgbClr val="2E95D3"/>
                </a:solidFill>
                <a:latin typeface="Courier New"/>
                <a:ea typeface="Courier New"/>
                <a:cs typeface="Courier New"/>
                <a:sym typeface="Courier New"/>
              </a:rPr>
              <a:t>import</a:t>
            </a:r>
            <a:r>
              <a:rPr b="1" lang="en-US" sz="1200">
                <a:solidFill>
                  <a:srgbClr val="FFFFFF"/>
                </a:solidFill>
                <a:highlight>
                  <a:schemeClr val="dk1"/>
                </a:highlight>
                <a:latin typeface="Courier New"/>
                <a:ea typeface="Courier New"/>
                <a:cs typeface="Courier New"/>
                <a:sym typeface="Courier New"/>
              </a:rPr>
              <a:t> Image</a:t>
            </a:r>
            <a:endParaRPr b="1" sz="1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2E95D3"/>
                </a:solidFill>
                <a:latin typeface="Courier New"/>
                <a:ea typeface="Courier New"/>
                <a:cs typeface="Courier New"/>
                <a:sym typeface="Courier New"/>
              </a:rPr>
              <a:t>  import</a:t>
            </a:r>
            <a:r>
              <a:rPr b="1" lang="en-US" sz="1200">
                <a:solidFill>
                  <a:srgbClr val="FFFFFF"/>
                </a:solidFill>
                <a:highlight>
                  <a:schemeClr val="dk1"/>
                </a:highlight>
                <a:latin typeface="Courier New"/>
                <a:ea typeface="Courier New"/>
                <a:cs typeface="Courier New"/>
                <a:sym typeface="Courier New"/>
              </a:rPr>
              <a:t> os</a:t>
            </a:r>
            <a:endParaRPr b="1" sz="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2E95D3"/>
                </a:solidFill>
                <a:latin typeface="Courier New"/>
                <a:ea typeface="Courier New"/>
                <a:cs typeface="Courier New"/>
                <a:sym typeface="Courier New"/>
              </a:rPr>
              <a:t>  def</a:t>
            </a:r>
            <a:r>
              <a:rPr b="1" lang="en-US" sz="1200">
                <a:solidFill>
                  <a:srgbClr val="FFFFFF"/>
                </a:solidFill>
                <a:highlight>
                  <a:schemeClr val="dk1"/>
                </a:highlight>
                <a:latin typeface="Courier New"/>
                <a:ea typeface="Courier New"/>
                <a:cs typeface="Courier New"/>
                <a:sym typeface="Courier New"/>
              </a:rPr>
              <a:t> </a:t>
            </a:r>
            <a:r>
              <a:rPr b="1" lang="en-US" sz="1200">
                <a:solidFill>
                  <a:srgbClr val="F22C3D"/>
                </a:solidFill>
                <a:latin typeface="Courier New"/>
                <a:ea typeface="Courier New"/>
                <a:cs typeface="Courier New"/>
                <a:sym typeface="Courier New"/>
              </a:rPr>
              <a:t>reveal_mystery_image</a:t>
            </a:r>
            <a:r>
              <a:rPr b="1" lang="en-US" sz="1200">
                <a:solidFill>
                  <a:srgbClr val="FFFFFF"/>
                </a:solidFill>
                <a:highlight>
                  <a:schemeClr val="dk1"/>
                </a:highlight>
                <a:latin typeface="Courier New"/>
                <a:ea typeface="Courier New"/>
                <a:cs typeface="Courier New"/>
                <a:sym typeface="Courier New"/>
              </a:rPr>
              <a:t>(</a:t>
            </a:r>
            <a:r>
              <a:rPr b="1" lang="en-US" sz="1200">
                <a:solidFill>
                  <a:srgbClr val="FFFFFF"/>
                </a:solidFill>
                <a:latin typeface="Courier New"/>
                <a:ea typeface="Courier New"/>
                <a:cs typeface="Courier New"/>
                <a:sym typeface="Courier New"/>
              </a:rPr>
              <a:t>image_path</a:t>
            </a:r>
            <a:r>
              <a:rPr b="1" lang="en-US" sz="1200">
                <a:solidFill>
                  <a:srgbClr val="FFFFFF"/>
                </a:solidFill>
                <a:highlight>
                  <a:schemeClr val="dk1"/>
                </a:highlight>
                <a:latin typeface="Courier New"/>
                <a:ea typeface="Courier New"/>
                <a:cs typeface="Courier New"/>
                <a:sym typeface="Courier New"/>
              </a:rPr>
              <a:t>):</a:t>
            </a:r>
            <a:endParaRPr b="1" sz="1200">
              <a:solidFill>
                <a:srgbClr val="999999"/>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image  = Image.</a:t>
            </a:r>
            <a:r>
              <a:rPr b="1" lang="en-US" sz="1200">
                <a:solidFill>
                  <a:srgbClr val="E9950C"/>
                </a:solidFill>
                <a:latin typeface="Courier New"/>
                <a:ea typeface="Courier New"/>
                <a:cs typeface="Courier New"/>
                <a:sym typeface="Courier New"/>
              </a:rPr>
              <a:t>open</a:t>
            </a:r>
            <a:r>
              <a:rPr b="1" lang="en-US" sz="1200">
                <a:solidFill>
                  <a:srgbClr val="FFFFFF"/>
                </a:solidFill>
                <a:highlight>
                  <a:schemeClr val="dk1"/>
                </a:highlight>
                <a:latin typeface="Courier New"/>
                <a:ea typeface="Courier New"/>
                <a:cs typeface="Courier New"/>
                <a:sym typeface="Courier New"/>
              </a:rPr>
              <a:t>(image_path)</a:t>
            </a:r>
            <a:endParaRPr b="1" sz="1200">
              <a:solidFill>
                <a:srgbClr val="999999"/>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image  = image.convert(</a:t>
            </a:r>
            <a:r>
              <a:rPr b="1" lang="en-US" sz="1200">
                <a:solidFill>
                  <a:srgbClr val="00A67D"/>
                </a:solidFill>
                <a:latin typeface="Courier New"/>
                <a:ea typeface="Courier New"/>
                <a:cs typeface="Courier New"/>
                <a:sym typeface="Courier New"/>
              </a:rPr>
              <a:t>'RGB'</a:t>
            </a:r>
            <a:r>
              <a:rPr b="1" lang="en-US" sz="1200">
                <a:solidFill>
                  <a:srgbClr val="FFFFFF"/>
                </a:solidFill>
                <a:highlight>
                  <a:schemeClr val="dk1"/>
                </a:highlight>
                <a:latin typeface="Courier New"/>
                <a:ea typeface="Courier New"/>
                <a:cs typeface="Courier New"/>
                <a:sym typeface="Courier New"/>
              </a:rPr>
              <a:t>)</a:t>
            </a:r>
            <a:endParaRPr b="1" sz="1200">
              <a:solidFill>
                <a:srgbClr val="999999"/>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pixels = image.load()</a:t>
            </a:r>
            <a:endParaRPr b="1" sz="1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t/>
            </a:r>
            <a:endParaRPr b="1" sz="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a:t>
            </a:r>
            <a:r>
              <a:rPr b="1" lang="en-US" sz="1200">
                <a:solidFill>
                  <a:srgbClr val="2E95D3"/>
                </a:solidFill>
                <a:latin typeface="Courier New"/>
                <a:ea typeface="Courier New"/>
                <a:cs typeface="Courier New"/>
                <a:sym typeface="Courier New"/>
              </a:rPr>
              <a:t>for</a:t>
            </a:r>
            <a:r>
              <a:rPr b="1" lang="en-US" sz="1200">
                <a:solidFill>
                  <a:srgbClr val="FFFFFF"/>
                </a:solidFill>
                <a:highlight>
                  <a:schemeClr val="dk1"/>
                </a:highlight>
                <a:latin typeface="Courier New"/>
                <a:ea typeface="Courier New"/>
                <a:cs typeface="Courier New"/>
                <a:sym typeface="Courier New"/>
              </a:rPr>
              <a:t> x </a:t>
            </a:r>
            <a:r>
              <a:rPr b="1" lang="en-US" sz="1200">
                <a:solidFill>
                  <a:srgbClr val="2E95D3"/>
                </a:solidFill>
                <a:latin typeface="Courier New"/>
                <a:ea typeface="Courier New"/>
                <a:cs typeface="Courier New"/>
                <a:sym typeface="Courier New"/>
              </a:rPr>
              <a:t>in</a:t>
            </a:r>
            <a:r>
              <a:rPr b="1" lang="en-US" sz="1200">
                <a:solidFill>
                  <a:srgbClr val="FFFFFF"/>
                </a:solidFill>
                <a:highlight>
                  <a:schemeClr val="dk1"/>
                </a:highlight>
                <a:latin typeface="Courier New"/>
                <a:ea typeface="Courier New"/>
                <a:cs typeface="Courier New"/>
                <a:sym typeface="Courier New"/>
              </a:rPr>
              <a:t> </a:t>
            </a:r>
            <a:r>
              <a:rPr b="1" lang="en-US" sz="1200">
                <a:solidFill>
                  <a:srgbClr val="E9950C"/>
                </a:solidFill>
                <a:latin typeface="Courier New"/>
                <a:ea typeface="Courier New"/>
                <a:cs typeface="Courier New"/>
                <a:sym typeface="Courier New"/>
              </a:rPr>
              <a:t>range</a:t>
            </a:r>
            <a:r>
              <a:rPr b="1" lang="en-US" sz="1200">
                <a:solidFill>
                  <a:srgbClr val="FFFFFF"/>
                </a:solidFill>
                <a:highlight>
                  <a:schemeClr val="dk1"/>
                </a:highlight>
                <a:latin typeface="Courier New"/>
                <a:ea typeface="Courier New"/>
                <a:cs typeface="Courier New"/>
                <a:sym typeface="Courier New"/>
              </a:rPr>
              <a:t>(image.width):</a:t>
            </a:r>
            <a:endParaRPr b="1" sz="1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a:t>
            </a:r>
            <a:r>
              <a:rPr b="1" lang="en-US" sz="1200">
                <a:solidFill>
                  <a:srgbClr val="2E95D3"/>
                </a:solidFill>
                <a:latin typeface="Courier New"/>
                <a:ea typeface="Courier New"/>
                <a:cs typeface="Courier New"/>
                <a:sym typeface="Courier New"/>
              </a:rPr>
              <a:t>for</a:t>
            </a:r>
            <a:r>
              <a:rPr b="1" lang="en-US" sz="1200">
                <a:solidFill>
                  <a:srgbClr val="FFFFFF"/>
                </a:solidFill>
                <a:highlight>
                  <a:schemeClr val="dk1"/>
                </a:highlight>
                <a:latin typeface="Courier New"/>
                <a:ea typeface="Courier New"/>
                <a:cs typeface="Courier New"/>
                <a:sym typeface="Courier New"/>
              </a:rPr>
              <a:t> y </a:t>
            </a:r>
            <a:r>
              <a:rPr b="1" lang="en-US" sz="1200">
                <a:solidFill>
                  <a:srgbClr val="2E95D3"/>
                </a:solidFill>
                <a:latin typeface="Courier New"/>
                <a:ea typeface="Courier New"/>
                <a:cs typeface="Courier New"/>
                <a:sym typeface="Courier New"/>
              </a:rPr>
              <a:t>in</a:t>
            </a:r>
            <a:r>
              <a:rPr b="1" lang="en-US" sz="1200">
                <a:solidFill>
                  <a:srgbClr val="FFFFFF"/>
                </a:solidFill>
                <a:highlight>
                  <a:schemeClr val="dk1"/>
                </a:highlight>
                <a:latin typeface="Courier New"/>
                <a:ea typeface="Courier New"/>
                <a:cs typeface="Courier New"/>
                <a:sym typeface="Courier New"/>
              </a:rPr>
              <a:t> </a:t>
            </a:r>
            <a:r>
              <a:rPr b="1" lang="en-US" sz="1200">
                <a:solidFill>
                  <a:srgbClr val="E9950C"/>
                </a:solidFill>
                <a:latin typeface="Courier New"/>
                <a:ea typeface="Courier New"/>
                <a:cs typeface="Courier New"/>
                <a:sym typeface="Courier New"/>
              </a:rPr>
              <a:t>range</a:t>
            </a:r>
            <a:r>
              <a:rPr b="1" lang="en-US" sz="1200">
                <a:solidFill>
                  <a:srgbClr val="FFFFFF"/>
                </a:solidFill>
                <a:highlight>
                  <a:schemeClr val="dk1"/>
                </a:highlight>
                <a:latin typeface="Courier New"/>
                <a:ea typeface="Courier New"/>
                <a:cs typeface="Courier New"/>
                <a:sym typeface="Courier New"/>
              </a:rPr>
              <a:t>(image.height):</a:t>
            </a:r>
            <a:endParaRPr b="1" sz="1200">
              <a:solidFill>
                <a:schemeClr val="dk1"/>
              </a:solidFill>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r, g, b      = pixels[x, y]</a:t>
            </a:r>
            <a:endParaRPr b="1" sz="1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corrected_r  = r * </a:t>
            </a:r>
            <a:r>
              <a:rPr b="1" lang="en-US" sz="1200">
                <a:solidFill>
                  <a:srgbClr val="DF3079"/>
                </a:solidFill>
                <a:latin typeface="Courier New"/>
                <a:ea typeface="Courier New"/>
                <a:cs typeface="Courier New"/>
                <a:sym typeface="Courier New"/>
              </a:rPr>
              <a:t>10 </a:t>
            </a:r>
            <a:r>
              <a:rPr b="1" lang="en-US" sz="1200">
                <a:solidFill>
                  <a:srgbClr val="999999"/>
                </a:solidFill>
                <a:latin typeface="Courier New"/>
                <a:ea typeface="Courier New"/>
                <a:cs typeface="Courier New"/>
                <a:sym typeface="Courier New"/>
              </a:rPr>
              <a:t># Kırmızı değeri düzelt</a:t>
            </a:r>
            <a:endParaRPr b="1" sz="1200">
              <a:solidFill>
                <a:srgbClr val="999999"/>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corrected_g  = </a:t>
            </a:r>
            <a:r>
              <a:rPr b="1" lang="en-US" sz="1200">
                <a:solidFill>
                  <a:srgbClr val="DF3079"/>
                </a:solidFill>
                <a:latin typeface="Courier New"/>
                <a:ea typeface="Courier New"/>
                <a:cs typeface="Courier New"/>
                <a:sym typeface="Courier New"/>
              </a:rPr>
              <a:t>0 </a:t>
            </a:r>
            <a:r>
              <a:rPr b="1" lang="en-US" sz="1200">
                <a:solidFill>
                  <a:srgbClr val="999999"/>
                </a:solidFill>
                <a:latin typeface="Courier New"/>
                <a:ea typeface="Courier New"/>
                <a:cs typeface="Courier New"/>
                <a:sym typeface="Courier New"/>
              </a:rPr>
              <a:t># Yeşil değerleri sıfırla (gürültüyü kaldır)</a:t>
            </a:r>
            <a:endParaRPr b="1" sz="1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corrected_b  = </a:t>
            </a:r>
            <a:r>
              <a:rPr b="1" lang="en-US" sz="1200">
                <a:solidFill>
                  <a:srgbClr val="DF3079"/>
                </a:solidFill>
                <a:latin typeface="Courier New"/>
                <a:ea typeface="Courier New"/>
                <a:cs typeface="Courier New"/>
                <a:sym typeface="Courier New"/>
              </a:rPr>
              <a:t>0 </a:t>
            </a:r>
            <a:r>
              <a:rPr b="1" lang="en-US" sz="1200">
                <a:solidFill>
                  <a:srgbClr val="999999"/>
                </a:solidFill>
                <a:latin typeface="Courier New"/>
                <a:ea typeface="Courier New"/>
                <a:cs typeface="Courier New"/>
                <a:sym typeface="Courier New"/>
              </a:rPr>
              <a:t># Mavi değerleri sıfırla (gürültüyü kaldır)</a:t>
            </a:r>
            <a:endParaRPr b="1" sz="1200">
              <a:solidFill>
                <a:schemeClr val="dk1"/>
              </a:solidFill>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chemeClr val="dk1"/>
                </a:solidFill>
                <a:latin typeface="Courier New"/>
                <a:ea typeface="Courier New"/>
                <a:cs typeface="Courier New"/>
                <a:sym typeface="Courier New"/>
              </a:rPr>
              <a:t>              </a:t>
            </a:r>
            <a:r>
              <a:rPr b="1" lang="en-US" sz="1200">
                <a:solidFill>
                  <a:srgbClr val="FFFFFF"/>
                </a:solidFill>
                <a:highlight>
                  <a:schemeClr val="dk1"/>
                </a:highlight>
                <a:latin typeface="Courier New"/>
                <a:ea typeface="Courier New"/>
                <a:cs typeface="Courier New"/>
                <a:sym typeface="Courier New"/>
              </a:rPr>
              <a:t>pixels[x, y] = (corrected_r, corrected_g, corrected_b)</a:t>
            </a:r>
            <a:endParaRPr b="1" sz="1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file_name, file_extension = os.path.splitext(image_path)</a:t>
            </a:r>
            <a:endParaRPr b="1" sz="1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image.save(</a:t>
            </a:r>
            <a:r>
              <a:rPr b="1" lang="en-US" sz="1200">
                <a:solidFill>
                  <a:srgbClr val="00A67D"/>
                </a:solidFill>
                <a:latin typeface="Courier New"/>
                <a:ea typeface="Courier New"/>
                <a:cs typeface="Courier New"/>
                <a:sym typeface="Courier New"/>
              </a:rPr>
              <a:t>f'{file_name}_revealed{file_extension}'</a:t>
            </a:r>
            <a:r>
              <a:rPr b="1" lang="en-US" sz="1200">
                <a:solidFill>
                  <a:srgbClr val="FFFFFF"/>
                </a:solidFill>
                <a:highlight>
                  <a:schemeClr val="dk1"/>
                </a:highlight>
                <a:latin typeface="Courier New"/>
                <a:ea typeface="Courier New"/>
                <a:cs typeface="Courier New"/>
                <a:sym typeface="Courier New"/>
              </a:rPr>
              <a:t>)</a:t>
            </a:r>
            <a:endParaRPr b="1" sz="1200">
              <a:solidFill>
                <a:srgbClr val="FFFFFF"/>
              </a:solidFill>
              <a:highlight>
                <a:schemeClr val="dk1"/>
              </a:highlight>
              <a:latin typeface="Courier New"/>
              <a:ea typeface="Courier New"/>
              <a:cs typeface="Courier New"/>
              <a:sym typeface="Courier New"/>
            </a:endParaRPr>
          </a:p>
          <a:p>
            <a:pPr indent="0" lvl="0" marL="0" rtl="0" algn="l">
              <a:lnSpc>
                <a:spcPct val="130000"/>
              </a:lnSpc>
              <a:spcBef>
                <a:spcPts val="0"/>
              </a:spcBef>
              <a:spcAft>
                <a:spcPts val="0"/>
              </a:spcAft>
              <a:buSzPts val="275"/>
              <a:buNone/>
            </a:pPr>
            <a:r>
              <a:rPr b="1" lang="en-US" sz="1200">
                <a:solidFill>
                  <a:srgbClr val="FFFFFF"/>
                </a:solidFill>
                <a:highlight>
                  <a:schemeClr val="dk1"/>
                </a:highlight>
                <a:latin typeface="Courier New"/>
                <a:ea typeface="Courier New"/>
                <a:cs typeface="Courier New"/>
                <a:sym typeface="Courier New"/>
              </a:rPr>
              <a:t>      </a:t>
            </a:r>
            <a:r>
              <a:rPr b="1" lang="en-US" sz="1200">
                <a:solidFill>
                  <a:srgbClr val="2E95D3"/>
                </a:solidFill>
                <a:latin typeface="Courier New"/>
                <a:ea typeface="Courier New"/>
                <a:cs typeface="Courier New"/>
                <a:sym typeface="Courier New"/>
              </a:rPr>
              <a:t>return</a:t>
            </a:r>
            <a:r>
              <a:rPr b="1" lang="en-US" sz="1200">
                <a:solidFill>
                  <a:srgbClr val="FFFFFF"/>
                </a:solidFill>
                <a:highlight>
                  <a:schemeClr val="dk1"/>
                </a:highlight>
                <a:latin typeface="Courier New"/>
                <a:ea typeface="Courier New"/>
                <a:cs typeface="Courier New"/>
                <a:sym typeface="Courier New"/>
              </a:rPr>
              <a:t> </a:t>
            </a:r>
            <a:r>
              <a:rPr b="1" lang="en-US" sz="1200">
                <a:solidFill>
                  <a:srgbClr val="00A67D"/>
                </a:solidFill>
                <a:latin typeface="Courier New"/>
                <a:ea typeface="Courier New"/>
                <a:cs typeface="Courier New"/>
                <a:sym typeface="Courier New"/>
              </a:rPr>
              <a:t>f'{file_name}_revealed{file_extension}'</a:t>
            </a:r>
            <a:endParaRPr b="1" sz="1200">
              <a:solidFill>
                <a:srgbClr val="2E95D3"/>
              </a:solidFill>
              <a:latin typeface="Courier New"/>
              <a:ea typeface="Courier New"/>
              <a:cs typeface="Courier New"/>
              <a:sym typeface="Courier New"/>
            </a:endParaRPr>
          </a:p>
        </p:txBody>
      </p:sp>
      <p:sp>
        <p:nvSpPr>
          <p:cNvPr id="1083" name="Google Shape;1083;p88"/>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Nifty Image Puzzles</a:t>
            </a:r>
            <a:endParaRPr sz="22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87" name="Shape 1087"/>
        <p:cNvGrpSpPr/>
        <p:nvPr/>
      </p:nvGrpSpPr>
      <p:grpSpPr>
        <a:xfrm>
          <a:off x="0" y="0"/>
          <a:ext cx="0" cy="0"/>
          <a:chOff x="0" y="0"/>
          <a:chExt cx="0" cy="0"/>
        </a:xfrm>
      </p:grpSpPr>
      <p:pic>
        <p:nvPicPr>
          <p:cNvPr id="1088" name="Google Shape;1088;p89"/>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089" name="Google Shape;1089;p89"/>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Nifty Image Puzzles oluşturma ve çözme</a:t>
            </a:r>
            <a:endParaRPr sz="2200">
              <a:solidFill>
                <a:srgbClr val="FFFFFF"/>
              </a:solidFill>
            </a:endParaRPr>
          </a:p>
        </p:txBody>
      </p:sp>
      <p:sp>
        <p:nvSpPr>
          <p:cNvPr id="1090" name="Google Shape;1090;p8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Kaynak: </a:t>
            </a:r>
            <a:r>
              <a:rPr lang="en-US" sz="1000" u="sng">
                <a:solidFill>
                  <a:schemeClr val="hlink"/>
                </a:solidFill>
                <a:hlinkClick r:id="rId5"/>
              </a:rPr>
              <a:t>https://www.turkcewiki.org/wiki/Steganografi</a:t>
            </a:r>
            <a:endParaRPr sz="1000">
              <a:solidFill>
                <a:srgbClr val="FFF2CC"/>
              </a:solidFill>
            </a:endParaRPr>
          </a:p>
        </p:txBody>
      </p:sp>
      <p:pic>
        <p:nvPicPr>
          <p:cNvPr id="1091" name="Google Shape;1091;p89"/>
          <p:cNvPicPr preferRelativeResize="0"/>
          <p:nvPr/>
        </p:nvPicPr>
        <p:blipFill>
          <a:blip r:embed="rId6">
            <a:alphaModFix/>
          </a:blip>
          <a:stretch>
            <a:fillRect/>
          </a:stretch>
        </p:blipFill>
        <p:spPr>
          <a:xfrm>
            <a:off x="231426" y="1272264"/>
            <a:ext cx="2641958" cy="3389186"/>
          </a:xfrm>
          <a:prstGeom prst="rect">
            <a:avLst/>
          </a:prstGeom>
          <a:noFill/>
          <a:ln>
            <a:noFill/>
          </a:ln>
        </p:spPr>
      </p:pic>
      <p:pic>
        <p:nvPicPr>
          <p:cNvPr id="1092" name="Google Shape;1092;p89"/>
          <p:cNvPicPr preferRelativeResize="0"/>
          <p:nvPr/>
        </p:nvPicPr>
        <p:blipFill>
          <a:blip r:embed="rId7">
            <a:alphaModFix/>
          </a:blip>
          <a:stretch>
            <a:fillRect/>
          </a:stretch>
        </p:blipFill>
        <p:spPr>
          <a:xfrm>
            <a:off x="3251009" y="1272262"/>
            <a:ext cx="2641958" cy="3389196"/>
          </a:xfrm>
          <a:prstGeom prst="rect">
            <a:avLst/>
          </a:prstGeom>
          <a:noFill/>
          <a:ln>
            <a:noFill/>
          </a:ln>
        </p:spPr>
      </p:pic>
      <p:pic>
        <p:nvPicPr>
          <p:cNvPr id="1093" name="Google Shape;1093;p89"/>
          <p:cNvPicPr preferRelativeResize="0"/>
          <p:nvPr/>
        </p:nvPicPr>
        <p:blipFill>
          <a:blip r:embed="rId8">
            <a:alphaModFix/>
          </a:blip>
          <a:stretch>
            <a:fillRect/>
          </a:stretch>
        </p:blipFill>
        <p:spPr>
          <a:xfrm>
            <a:off x="6270591" y="1272273"/>
            <a:ext cx="2641958" cy="3389191"/>
          </a:xfrm>
          <a:prstGeom prst="rect">
            <a:avLst/>
          </a:prstGeom>
          <a:noFill/>
          <a:ln>
            <a:noFill/>
          </a:ln>
        </p:spPr>
      </p:pic>
      <p:sp>
        <p:nvSpPr>
          <p:cNvPr id="1094" name="Google Shape;1094;p89"/>
          <p:cNvSpPr txBox="1"/>
          <p:nvPr/>
        </p:nvSpPr>
        <p:spPr>
          <a:xfrm>
            <a:off x="231275" y="683643"/>
            <a:ext cx="2642100" cy="493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rPr>
              <a:t>Orjinal resim</a:t>
            </a:r>
            <a:endParaRPr b="1" sz="1800">
              <a:solidFill>
                <a:schemeClr val="lt1"/>
              </a:solidFill>
            </a:endParaRPr>
          </a:p>
        </p:txBody>
      </p:sp>
      <p:sp>
        <p:nvSpPr>
          <p:cNvPr id="1095" name="Google Shape;1095;p89"/>
          <p:cNvSpPr txBox="1"/>
          <p:nvPr/>
        </p:nvSpPr>
        <p:spPr>
          <a:xfrm>
            <a:off x="3250945" y="683629"/>
            <a:ext cx="2642100" cy="493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rPr>
              <a:t>Stego</a:t>
            </a:r>
            <a:r>
              <a:rPr b="1" lang="en-US" sz="1800">
                <a:solidFill>
                  <a:schemeClr val="lt1"/>
                </a:solidFill>
              </a:rPr>
              <a:t> resim</a:t>
            </a:r>
            <a:endParaRPr b="1" sz="1800">
              <a:solidFill>
                <a:schemeClr val="lt1"/>
              </a:solidFill>
            </a:endParaRPr>
          </a:p>
        </p:txBody>
      </p:sp>
      <p:sp>
        <p:nvSpPr>
          <p:cNvPr id="1096" name="Google Shape;1096;p89"/>
          <p:cNvSpPr txBox="1"/>
          <p:nvPr/>
        </p:nvSpPr>
        <p:spPr>
          <a:xfrm>
            <a:off x="6270616" y="683630"/>
            <a:ext cx="2642100" cy="493800"/>
          </a:xfrm>
          <a:prstGeom prst="rect">
            <a:avLst/>
          </a:prstGeom>
          <a:no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chemeClr val="lt1"/>
                </a:solidFill>
              </a:rPr>
              <a:t>Elde edilen</a:t>
            </a:r>
            <a:r>
              <a:rPr b="1" lang="en-US" sz="1800">
                <a:solidFill>
                  <a:schemeClr val="lt1"/>
                </a:solidFill>
              </a:rPr>
              <a:t> resim</a:t>
            </a:r>
            <a:endParaRPr b="1" sz="18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1" name="Shape 381"/>
        <p:cNvGrpSpPr/>
        <p:nvPr/>
      </p:nvGrpSpPr>
      <p:grpSpPr>
        <a:xfrm>
          <a:off x="0" y="0"/>
          <a:ext cx="0" cy="0"/>
          <a:chOff x="0" y="0"/>
          <a:chExt cx="0" cy="0"/>
        </a:xfrm>
      </p:grpSpPr>
      <p:pic>
        <p:nvPicPr>
          <p:cNvPr descr="Jeremiah Denton Jr. used his eyes to blink the word &quot;TORTURE&quot; and send a message using Morse Code during his captivity in Vietnam. &#10;#ad &#10;US veteran ballcaps&#10;https://amzn.to/3ZdLGHy&#10;He was being filmed for propaganda purposes and this video was broadcast around the world. Naval Intelligence was able to decipher his &quot;strange&quot; blinking. He was awarded the Navy Cross, our Nation's 2nd highest military honor for his heroism as a P.O.W.&#10;&#10;Public Domain" id="382" name="Google Shape;382;p18" title="Admiral Jeremiah Denton Blinks Morse Code Warning as P.O.W.">
            <a:hlinkClick r:id="rId3"/>
          </p:cNvPr>
          <p:cNvPicPr preferRelativeResize="0"/>
          <p:nvPr/>
        </p:nvPicPr>
        <p:blipFill>
          <a:blip r:embed="rId4">
            <a:alphaModFix/>
          </a:blip>
          <a:stretch>
            <a:fillRect/>
          </a:stretch>
        </p:blipFill>
        <p:spPr>
          <a:xfrm>
            <a:off x="152275" y="1285649"/>
            <a:ext cx="4565975" cy="2568350"/>
          </a:xfrm>
          <a:prstGeom prst="rect">
            <a:avLst/>
          </a:prstGeom>
          <a:noFill/>
          <a:ln>
            <a:noFill/>
          </a:ln>
        </p:spPr>
      </p:pic>
      <p:sp>
        <p:nvSpPr>
          <p:cNvPr id="383" name="Google Shape;383;p18"/>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Veri saklamak için morse alfabesi kullanımı</a:t>
            </a:r>
            <a:endParaRPr b="1" sz="2200">
              <a:solidFill>
                <a:srgbClr val="FFFFFF"/>
              </a:solidFill>
            </a:endParaRPr>
          </a:p>
        </p:txBody>
      </p:sp>
      <p:sp>
        <p:nvSpPr>
          <p:cNvPr id="384" name="Google Shape;384;p18"/>
          <p:cNvSpPr txBox="1"/>
          <p:nvPr/>
        </p:nvSpPr>
        <p:spPr>
          <a:xfrm>
            <a:off x="4482875" y="823600"/>
            <a:ext cx="4566000" cy="394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US" sz="1800">
                <a:solidFill>
                  <a:srgbClr val="FFFFFF"/>
                </a:solidFill>
              </a:rPr>
              <a:t>Vietnam Savaşında Deniz Kuvvetleri pilotu Jeremiah Denton, Kuzey Vietnam güçleri tarafından esir alındı.</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US" sz="1800">
                <a:solidFill>
                  <a:srgbClr val="FFFFFF"/>
                </a:solidFill>
              </a:rPr>
              <a:t>Vietnam, Denton, medya karşısına çıkarıp röportaj verdi.</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US" sz="1800">
                <a:solidFill>
                  <a:srgbClr val="FFFFFF"/>
                </a:solidFill>
              </a:rPr>
              <a:t>Konuşurken, göz kırparak Morse koduyla "T-O-R-T-UR-E" (İşkence) bilgisi verdi.</a:t>
            </a:r>
            <a:endParaRPr sz="1800">
              <a:solidFill>
                <a:srgbClr val="FFFFFF"/>
              </a:solidFill>
            </a:endParaRPr>
          </a:p>
        </p:txBody>
      </p:sp>
      <p:sp>
        <p:nvSpPr>
          <p:cNvPr id="385" name="Google Shape;385;p18"/>
          <p:cNvSpPr txBox="1"/>
          <p:nvPr/>
        </p:nvSpPr>
        <p:spPr>
          <a:xfrm>
            <a:off x="0" y="4831050"/>
            <a:ext cx="91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Video </a:t>
            </a:r>
            <a:r>
              <a:rPr lang="en-US" sz="1000">
                <a:solidFill>
                  <a:srgbClr val="FFF2CC"/>
                </a:solidFill>
              </a:rPr>
              <a:t>by </a:t>
            </a:r>
            <a:r>
              <a:rPr lang="en-US" sz="1000" u="sng">
                <a:solidFill>
                  <a:schemeClr val="hlink"/>
                </a:solidFill>
                <a:hlinkClick r:id="rId5"/>
              </a:rPr>
              <a:t>https://youtu.be/rufnWLVQcKg</a:t>
            </a:r>
            <a:endParaRPr sz="1000">
              <a:solidFill>
                <a:srgbClr val="FFF2CC"/>
              </a:solidFill>
            </a:endParaRPr>
          </a:p>
          <a:p>
            <a:pPr indent="0" lvl="0" marL="0" rtl="0" algn="l">
              <a:spcBef>
                <a:spcPts val="0"/>
              </a:spcBef>
              <a:spcAft>
                <a:spcPts val="0"/>
              </a:spcAft>
              <a:buNone/>
            </a:pPr>
            <a:r>
              <a:t/>
            </a:r>
            <a:endParaRPr sz="1000">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0" name="Shape 1100"/>
        <p:cNvGrpSpPr/>
        <p:nvPr/>
      </p:nvGrpSpPr>
      <p:grpSpPr>
        <a:xfrm>
          <a:off x="0" y="0"/>
          <a:ext cx="0" cy="0"/>
          <a:chOff x="0" y="0"/>
          <a:chExt cx="0" cy="0"/>
        </a:xfrm>
      </p:grpSpPr>
      <p:pic>
        <p:nvPicPr>
          <p:cNvPr id="1101" name="Google Shape;1101;p90"/>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102" name="Google Shape;1102;p90"/>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Resim içerisine </a:t>
            </a:r>
            <a:r>
              <a:rPr lang="en-US" sz="2200" u="sng">
                <a:solidFill>
                  <a:schemeClr val="hlink"/>
                </a:solidFill>
                <a:hlinkClick r:id="rId5"/>
              </a:rPr>
              <a:t>doküman gizleme</a:t>
            </a:r>
            <a:endParaRPr sz="2200">
              <a:solidFill>
                <a:srgbClr val="FFFFFF"/>
              </a:solidFill>
            </a:endParaRPr>
          </a:p>
        </p:txBody>
      </p:sp>
      <p:sp>
        <p:nvSpPr>
          <p:cNvPr id="1103" name="Google Shape;1103;p90"/>
          <p:cNvSpPr txBox="1"/>
          <p:nvPr>
            <p:ph idx="1" type="body"/>
          </p:nvPr>
        </p:nvSpPr>
        <p:spPr>
          <a:xfrm>
            <a:off x="218150" y="642425"/>
            <a:ext cx="8390400" cy="927000"/>
          </a:xfrm>
          <a:prstGeom prst="rect">
            <a:avLst/>
          </a:prstGeom>
          <a:noFill/>
          <a:ln>
            <a:noFill/>
          </a:ln>
        </p:spPr>
        <p:txBody>
          <a:bodyPr anchorCtr="0" anchor="t" bIns="34275" lIns="68575" spcFirstLastPara="1" rIns="68575" wrap="square" tIns="34275">
            <a:normAutofit/>
          </a:bodyPr>
          <a:lstStyle/>
          <a:p>
            <a:pPr indent="-317500" lvl="0" marL="457200" rtl="0" algn="l">
              <a:lnSpc>
                <a:spcPct val="150000"/>
              </a:lnSpc>
              <a:spcBef>
                <a:spcPts val="1400"/>
              </a:spcBef>
              <a:spcAft>
                <a:spcPts val="0"/>
              </a:spcAft>
              <a:buClr>
                <a:srgbClr val="FFFFFF"/>
              </a:buClr>
              <a:buSzPts val="1400"/>
              <a:buChar char="❏"/>
            </a:pPr>
            <a:r>
              <a:rPr b="1" lang="en-US">
                <a:solidFill>
                  <a:srgbClr val="FFFFFF"/>
                </a:solidFill>
              </a:rPr>
              <a:t>Resimlerin içerisine gizlenmiş dökümanları bulun.</a:t>
            </a:r>
            <a:endParaRPr b="1">
              <a:solidFill>
                <a:srgbClr val="FFFFFF"/>
              </a:solidFill>
            </a:endParaRPr>
          </a:p>
          <a:p>
            <a:pPr indent="-317500" lvl="1" marL="914400" rtl="0" algn="l">
              <a:lnSpc>
                <a:spcPct val="150000"/>
              </a:lnSpc>
              <a:spcBef>
                <a:spcPts val="0"/>
              </a:spcBef>
              <a:spcAft>
                <a:spcPts val="0"/>
              </a:spcAft>
              <a:buClr>
                <a:srgbClr val="F3F3F3"/>
              </a:buClr>
              <a:buSzPts val="1400"/>
              <a:buFont typeface="Courier New"/>
              <a:buChar char="❏"/>
            </a:pPr>
            <a:r>
              <a:rPr b="1" lang="en-US">
                <a:solidFill>
                  <a:srgbClr val="F3F3F3"/>
                </a:solidFill>
                <a:latin typeface="Courier New"/>
                <a:ea typeface="Courier New"/>
                <a:cs typeface="Courier New"/>
                <a:sym typeface="Courier New"/>
              </a:rPr>
              <a:t>$ </a:t>
            </a:r>
            <a:r>
              <a:rPr b="1" lang="en-US">
                <a:solidFill>
                  <a:srgbClr val="F3F3F3"/>
                </a:solidFill>
                <a:latin typeface="Courier New"/>
                <a:ea typeface="Courier New"/>
                <a:cs typeface="Courier New"/>
                <a:sym typeface="Courier New"/>
              </a:rPr>
              <a:t>steghide extract -sf</a:t>
            </a:r>
            <a:r>
              <a:rPr b="1" lang="en-US">
                <a:solidFill>
                  <a:srgbClr val="F3F3F3"/>
                </a:solidFill>
                <a:latin typeface="Courier New"/>
                <a:ea typeface="Courier New"/>
                <a:cs typeface="Courier New"/>
                <a:sym typeface="Courier New"/>
              </a:rPr>
              <a:t> &lt;image name&gt; -p &lt;password&gt;</a:t>
            </a:r>
            <a:endParaRPr b="1">
              <a:solidFill>
                <a:srgbClr val="F3F3F3"/>
              </a:solidFill>
              <a:latin typeface="Courier New"/>
              <a:ea typeface="Courier New"/>
              <a:cs typeface="Courier New"/>
              <a:sym typeface="Courier New"/>
            </a:endParaRPr>
          </a:p>
        </p:txBody>
      </p:sp>
      <p:pic>
        <p:nvPicPr>
          <p:cNvPr id="1104" name="Google Shape;1104;p90"/>
          <p:cNvPicPr preferRelativeResize="0"/>
          <p:nvPr/>
        </p:nvPicPr>
        <p:blipFill>
          <a:blip r:embed="rId6">
            <a:alphaModFix/>
          </a:blip>
          <a:stretch>
            <a:fillRect/>
          </a:stretch>
        </p:blipFill>
        <p:spPr>
          <a:xfrm>
            <a:off x="473350" y="1749125"/>
            <a:ext cx="3844659" cy="2877500"/>
          </a:xfrm>
          <a:prstGeom prst="rect">
            <a:avLst/>
          </a:prstGeom>
          <a:noFill/>
          <a:ln>
            <a:noFill/>
          </a:ln>
        </p:spPr>
      </p:pic>
      <p:sp>
        <p:nvSpPr>
          <p:cNvPr id="1105" name="Google Shape;1105;p90"/>
          <p:cNvSpPr txBox="1"/>
          <p:nvPr>
            <p:ph idx="1" type="body"/>
          </p:nvPr>
        </p:nvSpPr>
        <p:spPr>
          <a:xfrm>
            <a:off x="4318000" y="1697800"/>
            <a:ext cx="4674000" cy="2987700"/>
          </a:xfrm>
          <a:prstGeom prst="rect">
            <a:avLst/>
          </a:prstGeom>
          <a:noFill/>
          <a:ln>
            <a:noFill/>
          </a:ln>
        </p:spPr>
        <p:txBody>
          <a:bodyPr anchorCtr="0" anchor="t" bIns="34275" lIns="68575" spcFirstLastPara="1" rIns="68575" wrap="square" tIns="34275">
            <a:normAutofit/>
          </a:bodyPr>
          <a:lstStyle/>
          <a:p>
            <a:pPr indent="-321627" lvl="0" marL="457200" rtl="0" algn="l">
              <a:lnSpc>
                <a:spcPct val="150000"/>
              </a:lnSpc>
              <a:spcBef>
                <a:spcPts val="1400"/>
              </a:spcBef>
              <a:spcAft>
                <a:spcPts val="0"/>
              </a:spcAft>
              <a:buClr>
                <a:srgbClr val="FFFFFF"/>
              </a:buClr>
              <a:buSzPts val="1465"/>
              <a:buFont typeface="Courier New"/>
              <a:buChar char="❏"/>
            </a:pPr>
            <a:r>
              <a:rPr b="1" lang="en-US" sz="1465">
                <a:solidFill>
                  <a:srgbClr val="FFFFFF"/>
                </a:solidFill>
                <a:latin typeface="Courier New"/>
                <a:ea typeface="Courier New"/>
                <a:cs typeface="Courier New"/>
                <a:sym typeface="Courier New"/>
              </a:rPr>
              <a:t>steghide embed -cf &lt;cover file&gt; -ef &lt;</a:t>
            </a:r>
            <a:r>
              <a:rPr b="1" lang="en-US" sz="1465">
                <a:solidFill>
                  <a:srgbClr val="FFFFFF"/>
                </a:solidFill>
                <a:latin typeface="Courier New"/>
                <a:ea typeface="Courier New"/>
                <a:cs typeface="Courier New"/>
                <a:sym typeface="Courier New"/>
              </a:rPr>
              <a:t>hidden file</a:t>
            </a:r>
            <a:r>
              <a:rPr b="1" lang="en-US" sz="1465">
                <a:solidFill>
                  <a:srgbClr val="FFFFFF"/>
                </a:solidFill>
                <a:latin typeface="Courier New"/>
                <a:ea typeface="Courier New"/>
                <a:cs typeface="Courier New"/>
                <a:sym typeface="Courier New"/>
              </a:rPr>
              <a:t>&gt;</a:t>
            </a:r>
            <a:endParaRPr b="1" sz="1465">
              <a:solidFill>
                <a:srgbClr val="FFFFFF"/>
              </a:solidFill>
              <a:latin typeface="Courier New"/>
              <a:ea typeface="Courier New"/>
              <a:cs typeface="Courier New"/>
              <a:sym typeface="Courier New"/>
            </a:endParaRPr>
          </a:p>
          <a:p>
            <a:pPr indent="-321627" lvl="0" marL="457200" rtl="0" algn="l">
              <a:lnSpc>
                <a:spcPct val="150000"/>
              </a:lnSpc>
              <a:spcBef>
                <a:spcPts val="0"/>
              </a:spcBef>
              <a:spcAft>
                <a:spcPts val="0"/>
              </a:spcAft>
              <a:buClr>
                <a:srgbClr val="FFFFFF"/>
              </a:buClr>
              <a:buSzPts val="1465"/>
              <a:buFont typeface="Courier New"/>
              <a:buChar char="❏"/>
            </a:pPr>
            <a:r>
              <a:rPr b="1" lang="en-US" sz="1465">
                <a:solidFill>
                  <a:srgbClr val="FFFFFF"/>
                </a:solidFill>
                <a:latin typeface="Courier New"/>
                <a:ea typeface="Courier New"/>
                <a:cs typeface="Courier New"/>
                <a:sym typeface="Courier New"/>
              </a:rPr>
              <a:t>steghide extract -sf &lt;filename&gt;</a:t>
            </a:r>
            <a:endParaRPr b="1" sz="1465">
              <a:solidFill>
                <a:srgbClr val="FFFFFF"/>
              </a:solidFill>
              <a:latin typeface="Courier New"/>
              <a:ea typeface="Courier New"/>
              <a:cs typeface="Courier New"/>
              <a:sym typeface="Courier New"/>
            </a:endParaRPr>
          </a:p>
          <a:p>
            <a:pPr indent="-321627" lvl="0" marL="457200" rtl="0" algn="l">
              <a:lnSpc>
                <a:spcPct val="150000"/>
              </a:lnSpc>
              <a:spcBef>
                <a:spcPts val="0"/>
              </a:spcBef>
              <a:spcAft>
                <a:spcPts val="0"/>
              </a:spcAft>
              <a:buClr>
                <a:srgbClr val="FFFFFF"/>
              </a:buClr>
              <a:buSzPts val="1465"/>
              <a:buFont typeface="Courier New"/>
              <a:buChar char="❏"/>
            </a:pPr>
            <a:r>
              <a:rPr b="1" lang="en-US" sz="1465">
                <a:solidFill>
                  <a:srgbClr val="FFFFFF"/>
                </a:solidFill>
                <a:latin typeface="Courier New"/>
                <a:ea typeface="Courier New"/>
                <a:cs typeface="Courier New"/>
                <a:sym typeface="Courier New"/>
              </a:rPr>
              <a:t>steghide info </a:t>
            </a:r>
            <a:r>
              <a:rPr b="1" lang="en-US" sz="1465">
                <a:solidFill>
                  <a:schemeClr val="lt1"/>
                </a:solidFill>
                <a:latin typeface="Courier New"/>
                <a:ea typeface="Courier New"/>
                <a:cs typeface="Courier New"/>
                <a:sym typeface="Courier New"/>
              </a:rPr>
              <a:t>&lt;filename&gt;</a:t>
            </a:r>
            <a:endParaRPr b="1" sz="1465">
              <a:solidFill>
                <a:srgbClr val="FFFFFF"/>
              </a:solidFill>
              <a:latin typeface="Courier New"/>
              <a:ea typeface="Courier New"/>
              <a:cs typeface="Courier New"/>
              <a:sym typeface="Courier New"/>
            </a:endParaRPr>
          </a:p>
          <a:p>
            <a:pPr indent="-321627" lvl="0" marL="457200" rtl="0" algn="l">
              <a:lnSpc>
                <a:spcPct val="150000"/>
              </a:lnSpc>
              <a:spcBef>
                <a:spcPts val="0"/>
              </a:spcBef>
              <a:spcAft>
                <a:spcPts val="0"/>
              </a:spcAft>
              <a:buClr>
                <a:srgbClr val="FFFFFF"/>
              </a:buClr>
              <a:buSzPts val="1465"/>
              <a:buFont typeface="Courier New"/>
              <a:buChar char="❏"/>
            </a:pPr>
            <a:r>
              <a:rPr b="1" lang="en-US" sz="1465">
                <a:solidFill>
                  <a:schemeClr val="lt1"/>
                </a:solidFill>
                <a:latin typeface="Courier New"/>
                <a:ea typeface="Courier New"/>
                <a:cs typeface="Courier New"/>
                <a:sym typeface="Courier New"/>
              </a:rPr>
              <a:t>stegdetect resim.jpg</a:t>
            </a:r>
            <a:endParaRPr b="1" sz="1465">
              <a:solidFill>
                <a:srgbClr val="FFFFFF"/>
              </a:solidFill>
              <a:latin typeface="Courier New"/>
              <a:ea typeface="Courier New"/>
              <a:cs typeface="Courier New"/>
              <a:sym typeface="Courier New"/>
            </a:endParaRPr>
          </a:p>
          <a:p>
            <a:pPr indent="-321627" lvl="0" marL="457200" rtl="0" algn="l">
              <a:lnSpc>
                <a:spcPct val="150000"/>
              </a:lnSpc>
              <a:spcBef>
                <a:spcPts val="0"/>
              </a:spcBef>
              <a:spcAft>
                <a:spcPts val="0"/>
              </a:spcAft>
              <a:buClr>
                <a:srgbClr val="FFFFFF"/>
              </a:buClr>
              <a:buSzPts val="1465"/>
              <a:buChar char="❏"/>
            </a:pPr>
            <a:r>
              <a:rPr lang="en-US" sz="1465">
                <a:solidFill>
                  <a:srgbClr val="FFFFFF"/>
                </a:solidFill>
              </a:rPr>
              <a:t>stegbreak sözlük atağı</a:t>
            </a:r>
            <a:endParaRPr sz="1465">
              <a:solidFill>
                <a:srgbClr val="FFFFFF"/>
              </a:solidFill>
            </a:endParaRPr>
          </a:p>
          <a:p>
            <a:pPr indent="-321627" lvl="0" marL="457200" rtl="0" algn="l">
              <a:lnSpc>
                <a:spcPct val="150000"/>
              </a:lnSpc>
              <a:spcBef>
                <a:spcPts val="0"/>
              </a:spcBef>
              <a:spcAft>
                <a:spcPts val="0"/>
              </a:spcAft>
              <a:buClr>
                <a:srgbClr val="FFFFFF"/>
              </a:buClr>
              <a:buSzPts val="1465"/>
              <a:buChar char="❏"/>
            </a:pPr>
            <a:r>
              <a:rPr lang="en-US" sz="1465">
                <a:solidFill>
                  <a:srgbClr val="FFFFFF"/>
                </a:solidFill>
              </a:rPr>
              <a:t>stegexpose</a:t>
            </a:r>
            <a:endParaRPr sz="1465">
              <a:solidFill>
                <a:srgbClr val="FFFFFF"/>
              </a:solidFill>
            </a:endParaRPr>
          </a:p>
          <a:p>
            <a:pPr indent="-321627" lvl="0" marL="457200" rtl="0" algn="l">
              <a:lnSpc>
                <a:spcPct val="150000"/>
              </a:lnSpc>
              <a:spcBef>
                <a:spcPts val="0"/>
              </a:spcBef>
              <a:spcAft>
                <a:spcPts val="0"/>
              </a:spcAft>
              <a:buClr>
                <a:srgbClr val="FFFFFF"/>
              </a:buClr>
              <a:buSzPts val="1465"/>
              <a:buChar char="❏"/>
            </a:pPr>
            <a:r>
              <a:rPr lang="en-US" sz="1465">
                <a:solidFill>
                  <a:srgbClr val="FFFFFF"/>
                </a:solidFill>
              </a:rPr>
              <a:t>Hatıra resmi stegdetect ile gizleyiciyi bul</a:t>
            </a:r>
            <a:endParaRPr sz="1465">
              <a:solidFill>
                <a:srgbClr val="FFFFFF"/>
              </a:solidFill>
            </a:endParaRPr>
          </a:p>
          <a:p>
            <a:pPr indent="-321627" lvl="0" marL="457200" rtl="0" algn="l">
              <a:lnSpc>
                <a:spcPct val="150000"/>
              </a:lnSpc>
              <a:spcBef>
                <a:spcPts val="0"/>
              </a:spcBef>
              <a:spcAft>
                <a:spcPts val="0"/>
              </a:spcAft>
              <a:buClr>
                <a:srgbClr val="FFFFFF"/>
              </a:buClr>
              <a:buSzPts val="1465"/>
              <a:buChar char="❏"/>
            </a:pPr>
            <a:r>
              <a:rPr lang="en-US" sz="1465">
                <a:solidFill>
                  <a:srgbClr val="FFFFFF"/>
                </a:solidFill>
              </a:rPr>
              <a:t>Basit bir wordlist ile stechide ile çöz</a:t>
            </a:r>
            <a:endParaRPr sz="1465">
              <a:solidFill>
                <a:srgbClr val="FFFFFF"/>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09" name="Shape 1109"/>
        <p:cNvGrpSpPr/>
        <p:nvPr/>
      </p:nvGrpSpPr>
      <p:grpSpPr>
        <a:xfrm>
          <a:off x="0" y="0"/>
          <a:ext cx="0" cy="0"/>
          <a:chOff x="0" y="0"/>
          <a:chExt cx="0" cy="0"/>
        </a:xfrm>
      </p:grpSpPr>
      <p:pic>
        <p:nvPicPr>
          <p:cNvPr id="1110" name="Google Shape;1110;p91"/>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111" name="Google Shape;1111;p91"/>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Resim içerisine gizlenen dökümanı arama</a:t>
            </a:r>
            <a:endParaRPr sz="2200">
              <a:solidFill>
                <a:srgbClr val="FFFFFF"/>
              </a:solidFill>
            </a:endParaRPr>
          </a:p>
        </p:txBody>
      </p:sp>
      <p:sp>
        <p:nvSpPr>
          <p:cNvPr id="1112" name="Google Shape;1112;p91"/>
          <p:cNvSpPr txBox="1"/>
          <p:nvPr>
            <p:ph idx="1" type="body"/>
          </p:nvPr>
        </p:nvSpPr>
        <p:spPr>
          <a:xfrm>
            <a:off x="218150" y="642425"/>
            <a:ext cx="8390400" cy="927000"/>
          </a:xfrm>
          <a:prstGeom prst="rect">
            <a:avLst/>
          </a:prstGeom>
          <a:noFill/>
          <a:ln>
            <a:noFill/>
          </a:ln>
        </p:spPr>
        <p:txBody>
          <a:bodyPr anchorCtr="0" anchor="t" bIns="34275" lIns="68575" spcFirstLastPara="1" rIns="68575" wrap="square" tIns="34275">
            <a:normAutofit/>
          </a:bodyPr>
          <a:lstStyle/>
          <a:p>
            <a:pPr indent="-317500" lvl="0" marL="457200" rtl="0" algn="l">
              <a:lnSpc>
                <a:spcPct val="150000"/>
              </a:lnSpc>
              <a:spcBef>
                <a:spcPts val="1400"/>
              </a:spcBef>
              <a:spcAft>
                <a:spcPts val="0"/>
              </a:spcAft>
              <a:buClr>
                <a:srgbClr val="FFFFFF"/>
              </a:buClr>
              <a:buSzPts val="1400"/>
              <a:buChar char="❏"/>
            </a:pPr>
            <a:r>
              <a:rPr b="1" lang="en-US">
                <a:solidFill>
                  <a:srgbClr val="FFFFFF"/>
                </a:solidFill>
              </a:rPr>
              <a:t>Resimlerin içerisine gizlenmiş dökümanları bulun.</a:t>
            </a:r>
            <a:endParaRPr b="1">
              <a:solidFill>
                <a:srgbClr val="FFFFFF"/>
              </a:solidFill>
            </a:endParaRPr>
          </a:p>
          <a:p>
            <a:pPr indent="-317500" lvl="1" marL="914400" rtl="0" algn="l">
              <a:lnSpc>
                <a:spcPct val="150000"/>
              </a:lnSpc>
              <a:spcBef>
                <a:spcPts val="0"/>
              </a:spcBef>
              <a:spcAft>
                <a:spcPts val="0"/>
              </a:spcAft>
              <a:buClr>
                <a:srgbClr val="F3F3F3"/>
              </a:buClr>
              <a:buSzPts val="1400"/>
              <a:buFont typeface="Courier New"/>
              <a:buChar char="❏"/>
            </a:pPr>
            <a:r>
              <a:rPr b="1" lang="en-US">
                <a:solidFill>
                  <a:srgbClr val="F3F3F3"/>
                </a:solidFill>
                <a:latin typeface="Courier New"/>
                <a:ea typeface="Courier New"/>
                <a:cs typeface="Courier New"/>
                <a:sym typeface="Courier New"/>
              </a:rPr>
              <a:t>$ </a:t>
            </a:r>
            <a:r>
              <a:rPr b="1" lang="en-US">
                <a:solidFill>
                  <a:srgbClr val="F3F3F3"/>
                </a:solidFill>
                <a:latin typeface="Courier New"/>
                <a:ea typeface="Courier New"/>
                <a:cs typeface="Courier New"/>
                <a:sym typeface="Courier New"/>
              </a:rPr>
              <a:t>stegseek --seed ./images/bowser.jpg</a:t>
            </a:r>
            <a:endParaRPr b="1">
              <a:solidFill>
                <a:srgbClr val="F3F3F3"/>
              </a:solidFill>
              <a:latin typeface="Courier New"/>
              <a:ea typeface="Courier New"/>
              <a:cs typeface="Courier New"/>
              <a:sym typeface="Courier New"/>
            </a:endParaRPr>
          </a:p>
        </p:txBody>
      </p:sp>
      <p:pic>
        <p:nvPicPr>
          <p:cNvPr id="1113" name="Google Shape;1113;p91"/>
          <p:cNvPicPr preferRelativeResize="0"/>
          <p:nvPr/>
        </p:nvPicPr>
        <p:blipFill>
          <a:blip r:embed="rId5">
            <a:alphaModFix/>
          </a:blip>
          <a:stretch>
            <a:fillRect/>
          </a:stretch>
        </p:blipFill>
        <p:spPr>
          <a:xfrm>
            <a:off x="161875" y="1697800"/>
            <a:ext cx="3844659" cy="2877500"/>
          </a:xfrm>
          <a:prstGeom prst="rect">
            <a:avLst/>
          </a:prstGeom>
          <a:noFill/>
          <a:ln>
            <a:noFill/>
          </a:ln>
        </p:spPr>
      </p:pic>
      <p:sp>
        <p:nvSpPr>
          <p:cNvPr id="1114" name="Google Shape;1114;p91"/>
          <p:cNvSpPr txBox="1"/>
          <p:nvPr>
            <p:ph idx="1" type="body"/>
          </p:nvPr>
        </p:nvSpPr>
        <p:spPr>
          <a:xfrm>
            <a:off x="4078750" y="1697800"/>
            <a:ext cx="4913400" cy="2987700"/>
          </a:xfrm>
          <a:prstGeom prst="rect">
            <a:avLst/>
          </a:prstGeom>
          <a:noFill/>
          <a:ln>
            <a:noFill/>
          </a:ln>
        </p:spPr>
        <p:txBody>
          <a:bodyPr anchorCtr="0" anchor="t" bIns="34275" lIns="68575" spcFirstLastPara="1" rIns="68575" wrap="square" tIns="34275">
            <a:normAutofit/>
          </a:bodyPr>
          <a:lstStyle/>
          <a:p>
            <a:pPr indent="-321627" lvl="0" marL="457200" rtl="0" algn="l">
              <a:lnSpc>
                <a:spcPct val="150000"/>
              </a:lnSpc>
              <a:spcBef>
                <a:spcPts val="1400"/>
              </a:spcBef>
              <a:spcAft>
                <a:spcPts val="0"/>
              </a:spcAft>
              <a:buClr>
                <a:srgbClr val="FFFFFF"/>
              </a:buClr>
              <a:buSzPts val="1465"/>
              <a:buChar char="❏"/>
            </a:pPr>
            <a:r>
              <a:rPr b="1" lang="en-US" sz="1465">
                <a:solidFill>
                  <a:srgbClr val="FFFFFF"/>
                </a:solidFill>
                <a:latin typeface="Courier New"/>
                <a:ea typeface="Courier New"/>
                <a:cs typeface="Courier New"/>
                <a:sym typeface="Courier New"/>
              </a:rPr>
              <a:t>Bu komut size şunları söyleyecek:</a:t>
            </a:r>
            <a:endParaRPr b="1" sz="1465">
              <a:solidFill>
                <a:srgbClr val="FFFFFF"/>
              </a:solidFill>
              <a:latin typeface="Courier New"/>
              <a:ea typeface="Courier New"/>
              <a:cs typeface="Courier New"/>
              <a:sym typeface="Courier New"/>
            </a:endParaRPr>
          </a:p>
          <a:p>
            <a:pPr indent="-321627" lvl="1" marL="914400" rtl="0" algn="l">
              <a:lnSpc>
                <a:spcPct val="150000"/>
              </a:lnSpc>
              <a:spcBef>
                <a:spcPts val="0"/>
              </a:spcBef>
              <a:spcAft>
                <a:spcPts val="0"/>
              </a:spcAft>
              <a:buClr>
                <a:srgbClr val="FFFFFF"/>
              </a:buClr>
              <a:buSzPts val="1465"/>
              <a:buChar char="❏"/>
            </a:pPr>
            <a:r>
              <a:rPr b="1" lang="en-US" sz="1465">
                <a:solidFill>
                  <a:srgbClr val="FFFFFF"/>
                </a:solidFill>
                <a:latin typeface="Courier New"/>
                <a:ea typeface="Courier New"/>
                <a:cs typeface="Courier New"/>
                <a:sym typeface="Courier New"/>
              </a:rPr>
              <a:t>Bu dosyanın gerçekten steghide içeriği içerip içermediğini.</a:t>
            </a:r>
            <a:endParaRPr b="1" sz="1465">
              <a:solidFill>
                <a:srgbClr val="FFFFFF"/>
              </a:solidFill>
              <a:latin typeface="Courier New"/>
              <a:ea typeface="Courier New"/>
              <a:cs typeface="Courier New"/>
              <a:sym typeface="Courier New"/>
            </a:endParaRPr>
          </a:p>
          <a:p>
            <a:pPr indent="-321627" lvl="1" marL="914400" rtl="0" algn="l">
              <a:lnSpc>
                <a:spcPct val="150000"/>
              </a:lnSpc>
              <a:spcBef>
                <a:spcPts val="0"/>
              </a:spcBef>
              <a:spcAft>
                <a:spcPts val="0"/>
              </a:spcAft>
              <a:buClr>
                <a:srgbClr val="FFFFFF"/>
              </a:buClr>
              <a:buSzPts val="1465"/>
              <a:buChar char="❏"/>
            </a:pPr>
            <a:r>
              <a:rPr b="1" lang="en-US" sz="1465">
                <a:solidFill>
                  <a:srgbClr val="FFFFFF"/>
                </a:solidFill>
                <a:latin typeface="Courier New"/>
                <a:ea typeface="Courier New"/>
                <a:cs typeface="Courier New"/>
                <a:sym typeface="Courier New"/>
              </a:rPr>
              <a:t>Dosyanın kaç gizli içerik içerdiğini.</a:t>
            </a:r>
            <a:endParaRPr b="1" sz="1465">
              <a:solidFill>
                <a:srgbClr val="FFFFFF"/>
              </a:solidFill>
              <a:latin typeface="Courier New"/>
              <a:ea typeface="Courier New"/>
              <a:cs typeface="Courier New"/>
              <a:sym typeface="Courier New"/>
            </a:endParaRPr>
          </a:p>
          <a:p>
            <a:pPr indent="-321627" lvl="1" marL="914400" rtl="0" algn="l">
              <a:lnSpc>
                <a:spcPct val="150000"/>
              </a:lnSpc>
              <a:spcBef>
                <a:spcPts val="0"/>
              </a:spcBef>
              <a:spcAft>
                <a:spcPts val="0"/>
              </a:spcAft>
              <a:buClr>
                <a:srgbClr val="FFFFFF"/>
              </a:buClr>
              <a:buSzPts val="1465"/>
              <a:buChar char="❏"/>
            </a:pPr>
            <a:r>
              <a:rPr b="1" lang="en-US" sz="1465">
                <a:solidFill>
                  <a:srgbClr val="FFFFFF"/>
                </a:solidFill>
                <a:latin typeface="Courier New"/>
                <a:ea typeface="Courier New"/>
                <a:cs typeface="Courier New"/>
                <a:sym typeface="Courier New"/>
              </a:rPr>
              <a:t>İçeriğin nasıl şifrelendiğini.</a:t>
            </a:r>
            <a:endParaRPr b="1" sz="1465">
              <a:solidFill>
                <a:srgbClr val="FFFFFF"/>
              </a:solidFill>
              <a:latin typeface="Courier New"/>
              <a:ea typeface="Courier New"/>
              <a:cs typeface="Courier New"/>
              <a:sym typeface="Courier New"/>
            </a:endParaRPr>
          </a:p>
          <a:p>
            <a:pPr indent="-321627" lvl="0" marL="457200" rtl="0" algn="l">
              <a:lnSpc>
                <a:spcPct val="150000"/>
              </a:lnSpc>
              <a:spcBef>
                <a:spcPts val="0"/>
              </a:spcBef>
              <a:spcAft>
                <a:spcPts val="0"/>
              </a:spcAft>
              <a:buClr>
                <a:srgbClr val="FFFFFF"/>
              </a:buClr>
              <a:buSzPts val="1465"/>
              <a:buFont typeface="Courier New"/>
              <a:buChar char="❏"/>
            </a:pPr>
            <a:r>
              <a:rPr b="1" lang="en-US" sz="1465">
                <a:solidFill>
                  <a:srgbClr val="FFFFFF"/>
                </a:solidFill>
                <a:latin typeface="Courier New"/>
                <a:ea typeface="Courier New"/>
                <a:cs typeface="Courier New"/>
                <a:sym typeface="Courier New"/>
              </a:rPr>
              <a:t>stegseek [stegofile.jpg][wordlist.txt]</a:t>
            </a:r>
            <a:endParaRPr b="1" sz="1465">
              <a:solidFill>
                <a:srgbClr val="FFFFFF"/>
              </a:solidFill>
              <a:latin typeface="Courier New"/>
              <a:ea typeface="Courier New"/>
              <a:cs typeface="Courier New"/>
              <a:sym typeface="Courier New"/>
            </a:endParaRPr>
          </a:p>
        </p:txBody>
      </p:sp>
      <p:pic>
        <p:nvPicPr>
          <p:cNvPr id="1115" name="Google Shape;1115;p91"/>
          <p:cNvPicPr preferRelativeResize="0"/>
          <p:nvPr/>
        </p:nvPicPr>
        <p:blipFill>
          <a:blip r:embed="rId6">
            <a:alphaModFix/>
          </a:blip>
          <a:stretch>
            <a:fillRect/>
          </a:stretch>
        </p:blipFill>
        <p:spPr>
          <a:xfrm>
            <a:off x="161875" y="3288349"/>
            <a:ext cx="3844650" cy="1286952"/>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4"/>
        </a:solidFill>
      </p:bgPr>
    </p:bg>
    <p:spTree>
      <p:nvGrpSpPr>
        <p:cNvPr id="1119" name="Shape 1119"/>
        <p:cNvGrpSpPr/>
        <p:nvPr/>
      </p:nvGrpSpPr>
      <p:grpSpPr>
        <a:xfrm>
          <a:off x="0" y="0"/>
          <a:ext cx="0" cy="0"/>
          <a:chOff x="0" y="0"/>
          <a:chExt cx="0" cy="0"/>
        </a:xfrm>
      </p:grpSpPr>
      <p:pic>
        <p:nvPicPr>
          <p:cNvPr id="1120" name="Google Shape;1120;p92"/>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121" name="Google Shape;1121;p92"/>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Resim içerisine doküman gizleme</a:t>
            </a:r>
            <a:endParaRPr sz="2200">
              <a:solidFill>
                <a:srgbClr val="FFFFFF"/>
              </a:solidFill>
            </a:endParaRPr>
          </a:p>
        </p:txBody>
      </p:sp>
      <p:sp>
        <p:nvSpPr>
          <p:cNvPr id="1122" name="Google Shape;1122;p92"/>
          <p:cNvSpPr txBox="1"/>
          <p:nvPr>
            <p:ph idx="1" type="body"/>
          </p:nvPr>
        </p:nvSpPr>
        <p:spPr>
          <a:xfrm>
            <a:off x="218150" y="642425"/>
            <a:ext cx="8390400" cy="844500"/>
          </a:xfrm>
          <a:prstGeom prst="rect">
            <a:avLst/>
          </a:prstGeom>
          <a:noFill/>
          <a:ln>
            <a:noFill/>
          </a:ln>
        </p:spPr>
        <p:txBody>
          <a:bodyPr anchorCtr="0" anchor="t" bIns="34275" lIns="68575" spcFirstLastPara="1" rIns="68575" wrap="square" tIns="34275">
            <a:normAutofit/>
          </a:bodyPr>
          <a:lstStyle/>
          <a:p>
            <a:pPr indent="-317500" lvl="0" marL="457200" rtl="0" algn="l">
              <a:lnSpc>
                <a:spcPct val="115000"/>
              </a:lnSpc>
              <a:spcBef>
                <a:spcPts val="1400"/>
              </a:spcBef>
              <a:spcAft>
                <a:spcPts val="0"/>
              </a:spcAft>
              <a:buClr>
                <a:srgbClr val="FFFFFF"/>
              </a:buClr>
              <a:buSzPts val="1400"/>
              <a:buChar char="❏"/>
            </a:pPr>
            <a:r>
              <a:rPr b="1" lang="en-US">
                <a:solidFill>
                  <a:srgbClr val="FFFFFF"/>
                </a:solidFill>
              </a:rPr>
              <a:t>Steganografi şifresini brute force atakla bulun. </a:t>
            </a:r>
            <a:r>
              <a:rPr b="1" lang="en-US" u="sng">
                <a:solidFill>
                  <a:schemeClr val="hlink"/>
                </a:solidFill>
                <a:latin typeface="Courier New"/>
                <a:ea typeface="Courier New"/>
                <a:cs typeface="Courier New"/>
                <a:sym typeface="Courier New"/>
                <a:hlinkClick r:id="rId5"/>
              </a:rPr>
              <a:t>Rockyou word list</a:t>
            </a:r>
            <a:endParaRPr b="1">
              <a:solidFill>
                <a:srgbClr val="F3F3F3"/>
              </a:solidFill>
              <a:latin typeface="Courier New"/>
              <a:ea typeface="Courier New"/>
              <a:cs typeface="Courier New"/>
              <a:sym typeface="Courier New"/>
            </a:endParaRPr>
          </a:p>
          <a:p>
            <a:pPr indent="-317500" lvl="1" marL="914400" rtl="0" algn="l">
              <a:lnSpc>
                <a:spcPct val="115000"/>
              </a:lnSpc>
              <a:spcBef>
                <a:spcPts val="0"/>
              </a:spcBef>
              <a:spcAft>
                <a:spcPts val="0"/>
              </a:spcAft>
              <a:buClr>
                <a:srgbClr val="F3F3F3"/>
              </a:buClr>
              <a:buSzPts val="1400"/>
              <a:buFont typeface="Courier New"/>
              <a:buChar char="❏"/>
            </a:pPr>
            <a:r>
              <a:rPr b="1" lang="en-US">
                <a:solidFill>
                  <a:srgbClr val="F3F3F3"/>
                </a:solidFill>
                <a:latin typeface="Courier New"/>
                <a:ea typeface="Courier New"/>
                <a:cs typeface="Courier New"/>
                <a:sym typeface="Courier New"/>
              </a:rPr>
              <a:t>$ stegseek steg.jpg rockyou.txt</a:t>
            </a:r>
            <a:endParaRPr b="1">
              <a:solidFill>
                <a:srgbClr val="F3F3F3"/>
              </a:solidFill>
              <a:latin typeface="Courier New"/>
              <a:ea typeface="Courier New"/>
              <a:cs typeface="Courier New"/>
              <a:sym typeface="Courier New"/>
            </a:endParaRPr>
          </a:p>
        </p:txBody>
      </p:sp>
      <p:pic>
        <p:nvPicPr>
          <p:cNvPr id="1123" name="Google Shape;1123;p92"/>
          <p:cNvPicPr preferRelativeResize="0"/>
          <p:nvPr/>
        </p:nvPicPr>
        <p:blipFill rotWithShape="1">
          <a:blip r:embed="rId6">
            <a:alphaModFix/>
          </a:blip>
          <a:srcRect b="7270" l="0" r="0" t="0"/>
          <a:stretch/>
        </p:blipFill>
        <p:spPr>
          <a:xfrm>
            <a:off x="854350" y="1410400"/>
            <a:ext cx="7070626" cy="3370425"/>
          </a:xfrm>
          <a:prstGeom prst="rect">
            <a:avLst/>
          </a:prstGeom>
          <a:noFill/>
          <a:ln>
            <a:noFill/>
          </a:ln>
        </p:spPr>
      </p:pic>
      <p:sp>
        <p:nvSpPr>
          <p:cNvPr id="1124" name="Google Shape;1124;p92"/>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7"/>
              </a:rPr>
              <a:t>https://www.kitploit.com/2020/12/stegseek-worlds-fastest-steghide.html</a:t>
            </a:r>
            <a:endParaRPr sz="1000">
              <a:solidFill>
                <a:srgbClr val="FFF2CC"/>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8" name="Shape 1128"/>
        <p:cNvGrpSpPr/>
        <p:nvPr/>
      </p:nvGrpSpPr>
      <p:grpSpPr>
        <a:xfrm>
          <a:off x="0" y="0"/>
          <a:ext cx="0" cy="0"/>
          <a:chOff x="0" y="0"/>
          <a:chExt cx="0" cy="0"/>
        </a:xfrm>
      </p:grpSpPr>
      <p:pic>
        <p:nvPicPr>
          <p:cNvPr id="1129" name="Google Shape;1129;p93"/>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130" name="Google Shape;1130;p93"/>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a:solidFill>
                  <a:srgbClr val="FFFFFF"/>
                </a:solidFill>
              </a:rPr>
              <a:t>Steganografi çözme uygulaması</a:t>
            </a:r>
            <a:endParaRPr sz="2200">
              <a:solidFill>
                <a:srgbClr val="FFFFFF"/>
              </a:solidFill>
            </a:endParaRPr>
          </a:p>
        </p:txBody>
      </p:sp>
      <p:sp>
        <p:nvSpPr>
          <p:cNvPr id="1131" name="Google Shape;1131;p93"/>
          <p:cNvSpPr txBox="1"/>
          <p:nvPr/>
        </p:nvSpPr>
        <p:spPr>
          <a:xfrm>
            <a:off x="247425" y="631900"/>
            <a:ext cx="8627100" cy="2270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FFFFF"/>
              </a:buClr>
              <a:buSzPts val="1800"/>
              <a:buChar char="❏"/>
            </a:pPr>
            <a:r>
              <a:rPr lang="en-US" sz="1800" u="sng">
                <a:solidFill>
                  <a:schemeClr val="hlink"/>
                </a:solidFill>
                <a:hlinkClick r:id="rId4"/>
              </a:rPr>
              <a:t>StegoVeritas</a:t>
            </a:r>
            <a:r>
              <a:rPr lang="en-US" sz="1800">
                <a:solidFill>
                  <a:srgbClr val="FFFFFF"/>
                </a:solidFill>
              </a:rPr>
              <a:t>, jpeg'den wav'a kadar çeşitli dosya formatlarında steganografi analizi yapabilme yeteneğine sahiptir.</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lang="en-US" sz="1800">
                <a:solidFill>
                  <a:srgbClr val="FFFFFF"/>
                </a:solidFill>
              </a:rPr>
              <a:t>Otomatik analiz yaparak gizli verileri tespit eder ve karmaşık steganografi yöntemlerini çözebilme yeteneğine sahiptir.</a:t>
            </a:r>
            <a:endParaRPr sz="1800">
              <a:solidFill>
                <a:srgbClr val="FFFFFF"/>
              </a:solidFill>
            </a:endParaRPr>
          </a:p>
          <a:p>
            <a:pPr indent="-342900" lvl="0" marL="457200" rtl="0" algn="l">
              <a:lnSpc>
                <a:spcPct val="150000"/>
              </a:lnSpc>
              <a:spcBef>
                <a:spcPts val="0"/>
              </a:spcBef>
              <a:spcAft>
                <a:spcPts val="0"/>
              </a:spcAft>
              <a:buClr>
                <a:srgbClr val="FFFFFF"/>
              </a:buClr>
              <a:buSzPts val="1800"/>
              <a:buChar char="❏"/>
            </a:pPr>
            <a:r>
              <a:rPr b="1" lang="en-US" sz="1800">
                <a:solidFill>
                  <a:srgbClr val="F3F3F3"/>
                </a:solidFill>
                <a:latin typeface="Courier New"/>
                <a:ea typeface="Courier New"/>
                <a:cs typeface="Courier New"/>
                <a:sym typeface="Courier New"/>
              </a:rPr>
              <a:t>$ stegoveritas &lt;image name&gt; --wordlist &lt;rockyou.txt&gt;</a:t>
            </a:r>
            <a:endParaRPr sz="1800">
              <a:solidFill>
                <a:srgbClr val="FFFFFF"/>
              </a:solidFill>
            </a:endParaRPr>
          </a:p>
        </p:txBody>
      </p:sp>
      <p:pic>
        <p:nvPicPr>
          <p:cNvPr id="1132" name="Google Shape;1132;p93"/>
          <p:cNvPicPr preferRelativeResize="0"/>
          <p:nvPr>
            <p:ph idx="1" type="body"/>
          </p:nvPr>
        </p:nvPicPr>
        <p:blipFill rotWithShape="1">
          <a:blip r:embed="rId5">
            <a:alphaModFix/>
          </a:blip>
          <a:srcRect b="0" l="0" r="0" t="0"/>
          <a:stretch/>
        </p:blipFill>
        <p:spPr>
          <a:xfrm>
            <a:off x="3035329" y="3199397"/>
            <a:ext cx="1342500" cy="1339800"/>
          </a:xfrm>
          <a:prstGeom prst="rect">
            <a:avLst/>
          </a:prstGeom>
          <a:noFill/>
          <a:ln>
            <a:noFill/>
          </a:ln>
        </p:spPr>
      </p:pic>
      <p:pic>
        <p:nvPicPr>
          <p:cNvPr id="1133" name="Google Shape;1133;p93"/>
          <p:cNvPicPr preferRelativeResize="0"/>
          <p:nvPr/>
        </p:nvPicPr>
        <p:blipFill>
          <a:blip r:embed="rId6">
            <a:alphaModFix/>
          </a:blip>
          <a:stretch>
            <a:fillRect/>
          </a:stretch>
        </p:blipFill>
        <p:spPr>
          <a:xfrm>
            <a:off x="247425" y="3227972"/>
            <a:ext cx="1282650" cy="1282650"/>
          </a:xfrm>
          <a:prstGeom prst="rect">
            <a:avLst/>
          </a:prstGeom>
          <a:noFill/>
          <a:ln>
            <a:noFill/>
          </a:ln>
        </p:spPr>
      </p:pic>
      <p:pic>
        <p:nvPicPr>
          <p:cNvPr id="1134" name="Google Shape;1134;p93"/>
          <p:cNvPicPr preferRelativeResize="0"/>
          <p:nvPr/>
        </p:nvPicPr>
        <p:blipFill>
          <a:blip r:embed="rId7">
            <a:alphaModFix/>
          </a:blip>
          <a:stretch>
            <a:fillRect/>
          </a:stretch>
        </p:blipFill>
        <p:spPr>
          <a:xfrm>
            <a:off x="1680175" y="3231371"/>
            <a:ext cx="1282650" cy="1275867"/>
          </a:xfrm>
          <a:prstGeom prst="rect">
            <a:avLst/>
          </a:prstGeom>
          <a:noFill/>
          <a:ln>
            <a:noFill/>
          </a:ln>
        </p:spPr>
      </p:pic>
      <p:pic>
        <p:nvPicPr>
          <p:cNvPr id="1135" name="Google Shape;1135;p93"/>
          <p:cNvPicPr preferRelativeResize="0"/>
          <p:nvPr/>
        </p:nvPicPr>
        <p:blipFill>
          <a:blip r:embed="rId8">
            <a:alphaModFix/>
          </a:blip>
          <a:stretch>
            <a:fillRect/>
          </a:stretch>
        </p:blipFill>
        <p:spPr>
          <a:xfrm>
            <a:off x="4377825" y="3227963"/>
            <a:ext cx="1282650" cy="1282650"/>
          </a:xfrm>
          <a:prstGeom prst="rect">
            <a:avLst/>
          </a:prstGeom>
          <a:noFill/>
          <a:ln>
            <a:noFill/>
          </a:ln>
        </p:spPr>
      </p:pic>
      <p:pic>
        <p:nvPicPr>
          <p:cNvPr id="1136" name="Google Shape;1136;p93"/>
          <p:cNvPicPr preferRelativeResize="0"/>
          <p:nvPr/>
        </p:nvPicPr>
        <p:blipFill>
          <a:blip r:embed="rId9">
            <a:alphaModFix/>
          </a:blip>
          <a:stretch>
            <a:fillRect/>
          </a:stretch>
        </p:blipFill>
        <p:spPr>
          <a:xfrm>
            <a:off x="5734673" y="3314397"/>
            <a:ext cx="986651" cy="1224803"/>
          </a:xfrm>
          <a:prstGeom prst="rect">
            <a:avLst/>
          </a:prstGeom>
          <a:noFill/>
          <a:ln>
            <a:noFill/>
          </a:ln>
        </p:spPr>
      </p:pic>
      <p:pic>
        <p:nvPicPr>
          <p:cNvPr id="1137" name="Google Shape;1137;p93"/>
          <p:cNvPicPr preferRelativeResize="0"/>
          <p:nvPr/>
        </p:nvPicPr>
        <p:blipFill>
          <a:blip r:embed="rId10">
            <a:alphaModFix/>
          </a:blip>
          <a:stretch>
            <a:fillRect/>
          </a:stretch>
        </p:blipFill>
        <p:spPr>
          <a:xfrm>
            <a:off x="6830775" y="3314398"/>
            <a:ext cx="986651" cy="1224803"/>
          </a:xfrm>
          <a:prstGeom prst="rect">
            <a:avLst/>
          </a:prstGeom>
          <a:noFill/>
          <a:ln>
            <a:noFill/>
          </a:ln>
        </p:spPr>
      </p:pic>
      <p:pic>
        <p:nvPicPr>
          <p:cNvPr id="1138" name="Google Shape;1138;p93"/>
          <p:cNvPicPr preferRelativeResize="0"/>
          <p:nvPr/>
        </p:nvPicPr>
        <p:blipFill rotWithShape="1">
          <a:blip r:embed="rId11">
            <a:alphaModFix/>
          </a:blip>
          <a:srcRect b="0" l="8900" r="0" t="0"/>
          <a:stretch/>
        </p:blipFill>
        <p:spPr>
          <a:xfrm>
            <a:off x="7920375" y="3314400"/>
            <a:ext cx="1115800" cy="1224800"/>
          </a:xfrm>
          <a:prstGeom prst="rect">
            <a:avLst/>
          </a:prstGeom>
          <a:noFill/>
          <a:ln>
            <a:noFill/>
          </a:ln>
        </p:spPr>
      </p:pic>
      <p:sp>
        <p:nvSpPr>
          <p:cNvPr id="1139" name="Google Shape;1139;p93"/>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Kaynak: </a:t>
            </a:r>
            <a:r>
              <a:rPr lang="en-US" sz="1000" u="sng">
                <a:solidFill>
                  <a:schemeClr val="hlink"/>
                </a:solidFill>
                <a:hlinkClick r:id="rId12"/>
              </a:rPr>
              <a:t>https://github.com/bannsec/stegoVeritas/tree/master/tests</a:t>
            </a:r>
            <a:endParaRPr sz="1000">
              <a:solidFill>
                <a:srgbClr val="FFF2CC"/>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44" name="Shape 1144"/>
        <p:cNvGrpSpPr/>
        <p:nvPr/>
      </p:nvGrpSpPr>
      <p:grpSpPr>
        <a:xfrm>
          <a:off x="0" y="0"/>
          <a:ext cx="0" cy="0"/>
          <a:chOff x="0" y="0"/>
          <a:chExt cx="0" cy="0"/>
        </a:xfrm>
      </p:grpSpPr>
      <p:pic>
        <p:nvPicPr>
          <p:cNvPr id="1145" name="Google Shape;1145;p94"/>
          <p:cNvPicPr preferRelativeResize="0"/>
          <p:nvPr/>
        </p:nvPicPr>
        <p:blipFill>
          <a:blip r:embed="rId3">
            <a:alphaModFix/>
          </a:blip>
          <a:stretch>
            <a:fillRect/>
          </a:stretch>
        </p:blipFill>
        <p:spPr>
          <a:xfrm>
            <a:off x="0" y="584025"/>
            <a:ext cx="5186224" cy="3889650"/>
          </a:xfrm>
          <a:prstGeom prst="rect">
            <a:avLst/>
          </a:prstGeom>
          <a:noFill/>
          <a:ln>
            <a:noFill/>
          </a:ln>
        </p:spPr>
      </p:pic>
      <p:sp>
        <p:nvSpPr>
          <p:cNvPr id="1146" name="Google Shape;1146;p94"/>
          <p:cNvSpPr txBox="1"/>
          <p:nvPr>
            <p:ph type="title"/>
          </p:nvPr>
        </p:nvSpPr>
        <p:spPr>
          <a:xfrm>
            <a:off x="4403050" y="1911150"/>
            <a:ext cx="4529700" cy="1235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400"/>
              <a:t>Ses</a:t>
            </a:r>
            <a:r>
              <a:rPr lang="en-US" sz="3400"/>
              <a:t> Steganografi  </a:t>
            </a:r>
            <a:endParaRPr sz="3000"/>
          </a:p>
        </p:txBody>
      </p:sp>
      <p:sp>
        <p:nvSpPr>
          <p:cNvPr id="1147" name="Google Shape;1147;p94"/>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r>
              <a:rPr lang="en-US" sz="800" u="sng">
                <a:solidFill>
                  <a:schemeClr val="hlink"/>
                </a:solidFill>
                <a:hlinkClick r:id="rId4"/>
              </a:rPr>
              <a:t>Pinterest</a:t>
            </a:r>
            <a:endParaRPr sz="800">
              <a:solidFill>
                <a:srgbClr val="FFF2CC"/>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9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Ses</a:t>
            </a:r>
            <a:r>
              <a:rPr lang="en-US" sz="2200">
                <a:solidFill>
                  <a:srgbClr val="FFFFFF"/>
                </a:solidFill>
              </a:rPr>
              <a:t> </a:t>
            </a:r>
            <a:r>
              <a:rPr lang="en-US" sz="2200">
                <a:solidFill>
                  <a:srgbClr val="FFFFFF"/>
                </a:solidFill>
              </a:rPr>
              <a:t>steganografi</a:t>
            </a:r>
            <a:endParaRPr b="1" sz="2200">
              <a:solidFill>
                <a:srgbClr val="FFFFFF"/>
              </a:solidFill>
            </a:endParaRPr>
          </a:p>
        </p:txBody>
      </p:sp>
      <p:sp>
        <p:nvSpPr>
          <p:cNvPr id="1153" name="Google Shape;1153;p95"/>
          <p:cNvSpPr txBox="1"/>
          <p:nvPr>
            <p:ph idx="1" type="body"/>
          </p:nvPr>
        </p:nvSpPr>
        <p:spPr>
          <a:xfrm>
            <a:off x="410325" y="882150"/>
            <a:ext cx="8407500" cy="3793800"/>
          </a:xfrm>
          <a:prstGeom prst="rect">
            <a:avLst/>
          </a:prstGeom>
          <a:noFill/>
        </p:spPr>
        <p:txBody>
          <a:bodyPr anchorCtr="0" anchor="t" bIns="0" lIns="0" spcFirstLastPara="1" rIns="0" wrap="square" tIns="0">
            <a:noAutofit/>
          </a:bodyPr>
          <a:lstStyle/>
          <a:p>
            <a:pPr indent="-336550" lvl="0" marL="457200" rtl="0" algn="just">
              <a:lnSpc>
                <a:spcPct val="150000"/>
              </a:lnSpc>
              <a:spcBef>
                <a:spcPts val="0"/>
              </a:spcBef>
              <a:spcAft>
                <a:spcPts val="0"/>
              </a:spcAft>
              <a:buClr>
                <a:schemeClr val="dk1"/>
              </a:buClr>
              <a:buSzPts val="1700"/>
              <a:buChar char="❏"/>
            </a:pPr>
            <a:r>
              <a:rPr b="1" lang="en-US" sz="1700">
                <a:solidFill>
                  <a:schemeClr val="dk1"/>
                </a:solidFill>
              </a:rPr>
              <a:t>Algısal Şeffaflık: </a:t>
            </a:r>
            <a:r>
              <a:rPr lang="en-US" sz="1700">
                <a:solidFill>
                  <a:schemeClr val="dk1"/>
                </a:solidFill>
              </a:rPr>
              <a:t>Gizli mesaj, orijinal ses dosyasının kalitesini bozmadan ve fark edilmeden yerleştirilmelidir.</a:t>
            </a:r>
            <a:endParaRPr sz="1700">
              <a:solidFill>
                <a:schemeClr val="dk1"/>
              </a:solidFill>
            </a:endParaRPr>
          </a:p>
          <a:p>
            <a:pPr indent="-336550" lvl="0" marL="457200" rtl="0" algn="just">
              <a:lnSpc>
                <a:spcPct val="150000"/>
              </a:lnSpc>
              <a:spcBef>
                <a:spcPts val="0"/>
              </a:spcBef>
              <a:spcAft>
                <a:spcPts val="0"/>
              </a:spcAft>
              <a:buClr>
                <a:schemeClr val="dk1"/>
              </a:buClr>
              <a:buSzPts val="1700"/>
              <a:buChar char="❏"/>
            </a:pPr>
            <a:r>
              <a:rPr b="1" lang="en-US" sz="1700">
                <a:solidFill>
                  <a:schemeClr val="dk1"/>
                </a:solidFill>
              </a:rPr>
              <a:t>Düşük Kapasite: </a:t>
            </a:r>
            <a:r>
              <a:rPr lang="en-US" sz="1700">
                <a:solidFill>
                  <a:schemeClr val="dk1"/>
                </a:solidFill>
              </a:rPr>
              <a:t>Görüntü steganografisine kıyasla ses dosyaları genellikle daha az veri saklama kapasitesine sahiptir.</a:t>
            </a:r>
            <a:endParaRPr sz="1700">
              <a:solidFill>
                <a:schemeClr val="dk1"/>
              </a:solidFill>
            </a:endParaRPr>
          </a:p>
          <a:p>
            <a:pPr indent="-336550" lvl="0" marL="457200" rtl="0" algn="just">
              <a:lnSpc>
                <a:spcPct val="150000"/>
              </a:lnSpc>
              <a:spcBef>
                <a:spcPts val="0"/>
              </a:spcBef>
              <a:spcAft>
                <a:spcPts val="0"/>
              </a:spcAft>
              <a:buClr>
                <a:schemeClr val="dk1"/>
              </a:buClr>
              <a:buSzPts val="1700"/>
              <a:buChar char="❏"/>
            </a:pPr>
            <a:r>
              <a:rPr b="1" lang="en-US" sz="1700">
                <a:solidFill>
                  <a:schemeClr val="dk1"/>
                </a:solidFill>
              </a:rPr>
              <a:t>Zaman ve Frekans Alanları: </a:t>
            </a:r>
            <a:r>
              <a:rPr lang="en-US" sz="1700">
                <a:solidFill>
                  <a:schemeClr val="dk1"/>
                </a:solidFill>
              </a:rPr>
              <a:t>Gizli mesajlar, ses dosyasının zaman alanında (örneğin, dalgalar arasındaki minik boşluklar) veya frekans alanında (bazı frekansları değiştirerek) saklanabilir.</a:t>
            </a:r>
            <a:endParaRPr sz="1700">
              <a:solidFill>
                <a:schemeClr val="dk1"/>
              </a:solidFill>
            </a:endParaRPr>
          </a:p>
          <a:p>
            <a:pPr indent="-336550" lvl="0" marL="457200" rtl="0" algn="just">
              <a:lnSpc>
                <a:spcPct val="150000"/>
              </a:lnSpc>
              <a:spcBef>
                <a:spcPts val="0"/>
              </a:spcBef>
              <a:spcAft>
                <a:spcPts val="0"/>
              </a:spcAft>
              <a:buClr>
                <a:schemeClr val="dk1"/>
              </a:buClr>
              <a:buSzPts val="1700"/>
              <a:buChar char="❏"/>
            </a:pPr>
            <a:r>
              <a:rPr b="1" lang="en-US" sz="1700">
                <a:solidFill>
                  <a:schemeClr val="dk1"/>
                </a:solidFill>
              </a:rPr>
              <a:t>Kararlılık: </a:t>
            </a:r>
            <a:r>
              <a:rPr lang="en-US" sz="1700">
                <a:solidFill>
                  <a:schemeClr val="dk1"/>
                </a:solidFill>
              </a:rPr>
              <a:t>Ses dosyası değiştirildiğinde (sıkıştırma, format değişimi gibi) gizli mesajın korunması önemlidir.</a:t>
            </a:r>
            <a:endParaRPr sz="170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96"/>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Ses </a:t>
            </a:r>
            <a:r>
              <a:rPr lang="en-US" sz="2200">
                <a:solidFill>
                  <a:srgbClr val="FFFFFF"/>
                </a:solidFill>
              </a:rPr>
              <a:t>steganografi</a:t>
            </a:r>
            <a:endParaRPr b="1" sz="2200">
              <a:solidFill>
                <a:srgbClr val="FFFFFF"/>
              </a:solidFill>
            </a:endParaRPr>
          </a:p>
        </p:txBody>
      </p:sp>
      <p:sp>
        <p:nvSpPr>
          <p:cNvPr id="1159" name="Google Shape;1159;p96"/>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https://theory.labster.com/hearing-range-dbs/</a:t>
            </a:r>
            <a:endParaRPr sz="1000">
              <a:solidFill>
                <a:srgbClr val="FFF2CC"/>
              </a:solidFill>
            </a:endParaRPr>
          </a:p>
        </p:txBody>
      </p:sp>
      <p:pic>
        <p:nvPicPr>
          <p:cNvPr id="1160" name="Google Shape;1160;p96"/>
          <p:cNvPicPr preferRelativeResize="0"/>
          <p:nvPr/>
        </p:nvPicPr>
        <p:blipFill>
          <a:blip r:embed="rId4">
            <a:alphaModFix/>
          </a:blip>
          <a:stretch>
            <a:fillRect/>
          </a:stretch>
        </p:blipFill>
        <p:spPr>
          <a:xfrm>
            <a:off x="152275" y="666450"/>
            <a:ext cx="5666888" cy="4012201"/>
          </a:xfrm>
          <a:prstGeom prst="rect">
            <a:avLst/>
          </a:prstGeom>
          <a:noFill/>
          <a:ln>
            <a:noFill/>
          </a:ln>
        </p:spPr>
      </p:pic>
      <p:pic>
        <p:nvPicPr>
          <p:cNvPr id="1161" name="Google Shape;1161;p96"/>
          <p:cNvPicPr preferRelativeResize="0"/>
          <p:nvPr/>
        </p:nvPicPr>
        <p:blipFill>
          <a:blip r:embed="rId5">
            <a:alphaModFix/>
          </a:blip>
          <a:stretch>
            <a:fillRect/>
          </a:stretch>
        </p:blipFill>
        <p:spPr>
          <a:xfrm>
            <a:off x="6069385" y="666450"/>
            <a:ext cx="2971750" cy="1288525"/>
          </a:xfrm>
          <a:prstGeom prst="rect">
            <a:avLst/>
          </a:prstGeom>
          <a:noFill/>
          <a:ln>
            <a:noFill/>
          </a:ln>
        </p:spPr>
      </p:pic>
      <p:sp>
        <p:nvSpPr>
          <p:cNvPr id="1162" name="Google Shape;1162;p96"/>
          <p:cNvSpPr/>
          <p:nvPr/>
        </p:nvSpPr>
        <p:spPr>
          <a:xfrm>
            <a:off x="1394375" y="2712850"/>
            <a:ext cx="2646600" cy="2412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3" name="Google Shape;1163;p96"/>
          <p:cNvSpPr txBox="1"/>
          <p:nvPr/>
        </p:nvSpPr>
        <p:spPr>
          <a:xfrm>
            <a:off x="5947400" y="2176102"/>
            <a:ext cx="32157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en-US"/>
              <a:t>İ</a:t>
            </a:r>
            <a:r>
              <a:rPr lang="en-US"/>
              <a:t>nsan kulağı göze göre 8 kat daha hassas.</a:t>
            </a:r>
            <a:endParaRPr/>
          </a:p>
          <a:p>
            <a:pPr indent="-317500" lvl="0" marL="457200" rtl="0" algn="l">
              <a:lnSpc>
                <a:spcPct val="150000"/>
              </a:lnSpc>
              <a:spcBef>
                <a:spcPts val="0"/>
              </a:spcBef>
              <a:spcAft>
                <a:spcPts val="0"/>
              </a:spcAft>
              <a:buSzPts val="1400"/>
              <a:buChar char="❏"/>
            </a:pPr>
            <a:r>
              <a:rPr lang="en-US"/>
              <a:t>İnsan belli frekansın üstündeki ve altındaki sesleri duyamaz</a:t>
            </a:r>
            <a:endParaRPr/>
          </a:p>
          <a:p>
            <a:pPr indent="-317500" lvl="0" marL="457200" rtl="0" algn="l">
              <a:lnSpc>
                <a:spcPct val="150000"/>
              </a:lnSpc>
              <a:spcBef>
                <a:spcPts val="0"/>
              </a:spcBef>
              <a:spcAft>
                <a:spcPts val="0"/>
              </a:spcAft>
              <a:buSzPts val="1400"/>
              <a:buChar char="❏"/>
            </a:pPr>
            <a:r>
              <a:rPr lang="en-US"/>
              <a:t>Ses verisindeki değişim göze göre daha kolay ayırt edilebiliyor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9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Ses üzerinden veri aktarımı</a:t>
            </a:r>
            <a:endParaRPr b="1" sz="2200">
              <a:solidFill>
                <a:srgbClr val="FFFFFF"/>
              </a:solidFill>
            </a:endParaRPr>
          </a:p>
        </p:txBody>
      </p:sp>
      <p:sp>
        <p:nvSpPr>
          <p:cNvPr id="1169" name="Google Shape;1169;p97"/>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https://theory.labster.com/hearing-range-dbs/</a:t>
            </a:r>
            <a:endParaRPr sz="1000">
              <a:solidFill>
                <a:srgbClr val="FFF2CC"/>
              </a:solidFill>
            </a:endParaRPr>
          </a:p>
        </p:txBody>
      </p:sp>
      <p:pic>
        <p:nvPicPr>
          <p:cNvPr id="1170" name="Google Shape;1170;p97"/>
          <p:cNvPicPr preferRelativeResize="0"/>
          <p:nvPr/>
        </p:nvPicPr>
        <p:blipFill>
          <a:blip r:embed="rId4">
            <a:alphaModFix/>
          </a:blip>
          <a:stretch>
            <a:fillRect/>
          </a:stretch>
        </p:blipFill>
        <p:spPr>
          <a:xfrm>
            <a:off x="152400" y="666450"/>
            <a:ext cx="2256863" cy="4012201"/>
          </a:xfrm>
          <a:prstGeom prst="rect">
            <a:avLst/>
          </a:prstGeom>
          <a:noFill/>
          <a:ln>
            <a:noFill/>
          </a:ln>
        </p:spPr>
      </p:pic>
      <p:pic>
        <p:nvPicPr>
          <p:cNvPr descr="A short demonstration of the Waver mobile application&#10;&#10;Waver allows you to send and receive text messages from nearby devices through sound waves. This application can be useful for communicating with multiple devices at once. Both audible and ultrasound communication protocols are available. In order to receive incoming messages you only need to allow access to your device's microphone so that it can record nearby sounds.&#10;&#10;Use the mobile app to listen to the audio messages in this video:&#10;&#10;Play Store: https://play.google.com/store/apps/details?id=com.ggerganov.Waver&#10;App Store: https://apps.apple.com/us/app/waver-data-over-sound/id1543607865#?platform=iphone&#10;&#10;Data over sound library: https://github.com/ggerganov/ggwave/&#10;&#10;0:00 Start&#10;0:02 Messaging 1&#10;0:45 Messaging 2&#10;1:24 File Sharing&#10;2:10 Secret?" id="1171" name="Google Shape;1171;p97" title="Waver - Data Over Sound">
            <a:hlinkClick r:id="rId5"/>
          </p:cNvPr>
          <p:cNvPicPr preferRelativeResize="0"/>
          <p:nvPr/>
        </p:nvPicPr>
        <p:blipFill>
          <a:blip r:embed="rId6">
            <a:alphaModFix/>
          </a:blip>
          <a:stretch>
            <a:fillRect/>
          </a:stretch>
        </p:blipFill>
        <p:spPr>
          <a:xfrm>
            <a:off x="2519463" y="862325"/>
            <a:ext cx="6436350" cy="3620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1"/>
                                        </p:tgtEl>
                                        <p:attrNameLst>
                                          <p:attrName>style.visibility</p:attrName>
                                        </p:attrNameLst>
                                      </p:cBhvr>
                                      <p:to>
                                        <p:strVal val="visible"/>
                                      </p:to>
                                    </p:set>
                                    <p:animEffect filter="fade" transition="in">
                                      <p:cBhvr>
                                        <p:cTn dur="1000"/>
                                        <p:tgtEl>
                                          <p:spTgt spid="1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5" name="Shape 1175"/>
        <p:cNvGrpSpPr/>
        <p:nvPr/>
      </p:nvGrpSpPr>
      <p:grpSpPr>
        <a:xfrm>
          <a:off x="0" y="0"/>
          <a:ext cx="0" cy="0"/>
          <a:chOff x="0" y="0"/>
          <a:chExt cx="0" cy="0"/>
        </a:xfrm>
      </p:grpSpPr>
      <p:sp>
        <p:nvSpPr>
          <p:cNvPr id="1176" name="Google Shape;1176;p98"/>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Ses içerisine veri gizleme</a:t>
            </a:r>
            <a:endParaRPr sz="2200">
              <a:solidFill>
                <a:srgbClr val="FFFFFF"/>
              </a:solidFill>
            </a:endParaRPr>
          </a:p>
        </p:txBody>
      </p:sp>
      <p:sp>
        <p:nvSpPr>
          <p:cNvPr id="1177" name="Google Shape;1177;p98"/>
          <p:cNvSpPr txBox="1"/>
          <p:nvPr/>
        </p:nvSpPr>
        <p:spPr>
          <a:xfrm>
            <a:off x="3663925" y="728575"/>
            <a:ext cx="5268900" cy="3685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800"/>
              <a:t>Ses melodisinde bozukluğa neden olur.</a:t>
            </a:r>
            <a:endParaRPr sz="1800"/>
          </a:p>
          <a:p>
            <a:pPr indent="-342900" lvl="0" marL="457200" rtl="0" algn="l">
              <a:lnSpc>
                <a:spcPct val="150000"/>
              </a:lnSpc>
              <a:spcBef>
                <a:spcPts val="0"/>
              </a:spcBef>
              <a:spcAft>
                <a:spcPts val="0"/>
              </a:spcAft>
              <a:buSzPts val="1800"/>
              <a:buChar char="❏"/>
            </a:pPr>
            <a:r>
              <a:rPr lang="en-US" sz="1800"/>
              <a:t>Anlaşılması daha kolaydır.</a:t>
            </a:r>
            <a:endParaRPr sz="1800"/>
          </a:p>
          <a:p>
            <a:pPr indent="-342900" lvl="0" marL="457200" rtl="0" algn="l">
              <a:lnSpc>
                <a:spcPct val="150000"/>
              </a:lnSpc>
              <a:spcBef>
                <a:spcPts val="0"/>
              </a:spcBef>
              <a:spcAft>
                <a:spcPts val="0"/>
              </a:spcAft>
              <a:buSzPts val="1800"/>
              <a:buChar char="❏"/>
            </a:pPr>
            <a:r>
              <a:rPr lang="en-US" sz="1800"/>
              <a:t>Klasik müziklerde daha kolay anlaşılır. </a:t>
            </a:r>
            <a:endParaRPr sz="1800"/>
          </a:p>
          <a:p>
            <a:pPr indent="-342900" lvl="0" marL="457200" rtl="0" algn="l">
              <a:lnSpc>
                <a:spcPct val="150000"/>
              </a:lnSpc>
              <a:spcBef>
                <a:spcPts val="0"/>
              </a:spcBef>
              <a:spcAft>
                <a:spcPts val="0"/>
              </a:spcAft>
              <a:buSzPts val="1800"/>
              <a:buChar char="❏"/>
            </a:pPr>
            <a:r>
              <a:rPr lang="en-US" sz="1800"/>
              <a:t>Gizleme için rock ve </a:t>
            </a:r>
            <a:r>
              <a:rPr lang="en-US" sz="1800"/>
              <a:t>birçok</a:t>
            </a:r>
            <a:r>
              <a:rPr lang="en-US" sz="1800"/>
              <a:t> enstrümanın kullanıldığı çok sesli müzik türleri daha uygundur.</a:t>
            </a:r>
            <a:endParaRPr sz="1800"/>
          </a:p>
        </p:txBody>
      </p:sp>
      <p:pic>
        <p:nvPicPr>
          <p:cNvPr id="1178" name="Google Shape;1178;p98"/>
          <p:cNvPicPr preferRelativeResize="0"/>
          <p:nvPr/>
        </p:nvPicPr>
        <p:blipFill>
          <a:blip r:embed="rId3">
            <a:alphaModFix/>
          </a:blip>
          <a:stretch>
            <a:fillRect/>
          </a:stretch>
        </p:blipFill>
        <p:spPr>
          <a:xfrm>
            <a:off x="114225" y="728575"/>
            <a:ext cx="3370450" cy="1685225"/>
          </a:xfrm>
          <a:prstGeom prst="rect">
            <a:avLst/>
          </a:prstGeom>
          <a:noFill/>
          <a:ln>
            <a:noFill/>
          </a:ln>
        </p:spPr>
      </p:pic>
      <p:pic>
        <p:nvPicPr>
          <p:cNvPr id="1179" name="Google Shape;1179;p98"/>
          <p:cNvPicPr preferRelativeResize="0"/>
          <p:nvPr/>
        </p:nvPicPr>
        <p:blipFill>
          <a:blip r:embed="rId4">
            <a:alphaModFix/>
          </a:blip>
          <a:stretch>
            <a:fillRect/>
          </a:stretch>
        </p:blipFill>
        <p:spPr>
          <a:xfrm>
            <a:off x="114225" y="2551025"/>
            <a:ext cx="2384750" cy="2141500"/>
          </a:xfrm>
          <a:prstGeom prst="rect">
            <a:avLst/>
          </a:prstGeom>
          <a:noFill/>
          <a:ln>
            <a:noFill/>
          </a:ln>
        </p:spPr>
      </p:pic>
      <p:pic>
        <p:nvPicPr>
          <p:cNvPr id="1180" name="Google Shape;1180;p98" title="Drawing_of_the_word_Wikipedia_transformed_into_a_wav_file_(Coagula_software).wav">
            <a:hlinkClick r:id="rId5"/>
          </p:cNvPr>
          <p:cNvPicPr preferRelativeResize="0"/>
          <p:nvPr/>
        </p:nvPicPr>
        <p:blipFill>
          <a:blip r:embed="rId6">
            <a:alphaModFix/>
          </a:blip>
          <a:stretch>
            <a:fillRect/>
          </a:stretch>
        </p:blipFill>
        <p:spPr>
          <a:xfrm>
            <a:off x="2792475" y="2627225"/>
            <a:ext cx="424925" cy="4249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9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Ses </a:t>
            </a:r>
            <a:r>
              <a:rPr lang="en-US" sz="2200">
                <a:solidFill>
                  <a:srgbClr val="FFFFFF"/>
                </a:solidFill>
              </a:rPr>
              <a:t>steganografi</a:t>
            </a:r>
            <a:endParaRPr b="1" sz="2200">
              <a:solidFill>
                <a:srgbClr val="FFFFFF"/>
              </a:solidFill>
            </a:endParaRPr>
          </a:p>
        </p:txBody>
      </p:sp>
      <p:pic>
        <p:nvPicPr>
          <p:cNvPr id="1186" name="Google Shape;1186;p99"/>
          <p:cNvPicPr preferRelativeResize="0"/>
          <p:nvPr/>
        </p:nvPicPr>
        <p:blipFill rotWithShape="1">
          <a:blip r:embed="rId3">
            <a:alphaModFix/>
          </a:blip>
          <a:srcRect b="3823" l="2570" r="3630" t="3832"/>
          <a:stretch/>
        </p:blipFill>
        <p:spPr>
          <a:xfrm>
            <a:off x="227650" y="730375"/>
            <a:ext cx="5368774" cy="3820425"/>
          </a:xfrm>
          <a:prstGeom prst="rect">
            <a:avLst/>
          </a:prstGeom>
          <a:noFill/>
          <a:ln>
            <a:noFill/>
          </a:ln>
        </p:spPr>
      </p:pic>
      <p:sp>
        <p:nvSpPr>
          <p:cNvPr id="1187" name="Google Shape;1187;p9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Stegano.org from </a:t>
            </a:r>
            <a:r>
              <a:rPr lang="en-US" sz="1000" u="sng">
                <a:solidFill>
                  <a:schemeClr val="hlink"/>
                </a:solidFill>
                <a:hlinkClick r:id="rId4"/>
              </a:rPr>
              <a:t>https://github.com/steganogram/stegano-rs</a:t>
            </a:r>
            <a:endParaRPr sz="1000">
              <a:solidFill>
                <a:srgbClr val="FFF2CC"/>
              </a:solidFill>
            </a:endParaRPr>
          </a:p>
        </p:txBody>
      </p:sp>
      <p:sp>
        <p:nvSpPr>
          <p:cNvPr id="1188" name="Google Shape;1188;p99"/>
          <p:cNvSpPr txBox="1"/>
          <p:nvPr/>
        </p:nvSpPr>
        <p:spPr>
          <a:xfrm>
            <a:off x="5719750" y="730375"/>
            <a:ext cx="3357900" cy="397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US" sz="1800"/>
              <a:t>png görüntüler ve wav ses dosyalarını destekliyor.</a:t>
            </a:r>
            <a:endParaRPr sz="1800"/>
          </a:p>
          <a:p>
            <a:pPr indent="-342900" lvl="0" marL="457200" rtl="0" algn="l">
              <a:lnSpc>
                <a:spcPct val="150000"/>
              </a:lnSpc>
              <a:spcBef>
                <a:spcPts val="0"/>
              </a:spcBef>
              <a:spcAft>
                <a:spcPts val="0"/>
              </a:spcAft>
              <a:buSzPts val="1800"/>
              <a:buChar char="❏"/>
            </a:pPr>
            <a:r>
              <a:rPr lang="en-US" sz="1800"/>
              <a:t>Birden fazla dosyayı aynı </a:t>
            </a:r>
            <a:r>
              <a:rPr lang="en-US" sz="1800"/>
              <a:t>taşıyıcıya</a:t>
            </a:r>
            <a:r>
              <a:rPr lang="en-US" sz="1800"/>
              <a:t> gizler</a:t>
            </a:r>
            <a:endParaRPr sz="1800"/>
          </a:p>
          <a:p>
            <a:pPr indent="-342900" lvl="0" marL="457200" rtl="0" algn="l">
              <a:lnSpc>
                <a:spcPct val="150000"/>
              </a:lnSpc>
              <a:spcBef>
                <a:spcPts val="0"/>
              </a:spcBef>
              <a:spcAft>
                <a:spcPts val="0"/>
              </a:spcAft>
              <a:buSzPts val="1800"/>
              <a:buChar char="❏"/>
            </a:pPr>
            <a:r>
              <a:rPr lang="en-US" sz="1800"/>
              <a:t>Önemsiz bite ekleme yöntemini kullanıyor.</a:t>
            </a:r>
            <a:endParaRPr sz="1800"/>
          </a:p>
          <a:p>
            <a:pPr indent="-342900" lvl="0" marL="457200" rtl="0" algn="l">
              <a:lnSpc>
                <a:spcPct val="150000"/>
              </a:lnSpc>
              <a:spcBef>
                <a:spcPts val="0"/>
              </a:spcBef>
              <a:spcAft>
                <a:spcPts val="0"/>
              </a:spcAft>
              <a:buClr>
                <a:schemeClr val="accent6"/>
              </a:buClr>
              <a:buSzPts val="1800"/>
              <a:buChar char="❏"/>
            </a:pPr>
            <a:r>
              <a:rPr b="1" lang="en-US" sz="1800" u="sng">
                <a:solidFill>
                  <a:schemeClr val="accent6"/>
                </a:solidFill>
                <a:hlinkClick r:id="rId5">
                  <a:extLst>
                    <a:ext uri="{A12FA001-AC4F-418D-AE19-62706E023703}">
                      <ahyp:hlinkClr val="tx"/>
                    </a:ext>
                  </a:extLst>
                </a:hlinkClick>
              </a:rPr>
              <a:t>https://github.com/steganogram/stegano-rs</a:t>
            </a:r>
            <a:endParaRPr b="1" sz="1800">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9" name="Shape 389"/>
        <p:cNvGrpSpPr/>
        <p:nvPr/>
      </p:nvGrpSpPr>
      <p:grpSpPr>
        <a:xfrm>
          <a:off x="0" y="0"/>
          <a:ext cx="0" cy="0"/>
          <a:chOff x="0" y="0"/>
          <a:chExt cx="0" cy="0"/>
        </a:xfrm>
      </p:grpSpPr>
      <p:sp>
        <p:nvSpPr>
          <p:cNvPr id="390" name="Google Shape;390;p19"/>
          <p:cNvSpPr txBox="1"/>
          <p:nvPr>
            <p:ph type="title"/>
          </p:nvPr>
        </p:nvSpPr>
        <p:spPr>
          <a:xfrm>
            <a:off x="1066450" y="-24750"/>
            <a:ext cx="78138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3"/>
              </a:rPr>
              <a:t>Morse alfabesi  kullanarak veri saklama</a:t>
            </a:r>
            <a:endParaRPr sz="2200">
              <a:solidFill>
                <a:srgbClr val="FFFFFF"/>
              </a:solidFill>
            </a:endParaRPr>
          </a:p>
        </p:txBody>
      </p:sp>
      <p:sp>
        <p:nvSpPr>
          <p:cNvPr id="391" name="Google Shape;391;p19"/>
          <p:cNvSpPr txBox="1"/>
          <p:nvPr/>
        </p:nvSpPr>
        <p:spPr>
          <a:xfrm>
            <a:off x="322050" y="694350"/>
            <a:ext cx="8558100" cy="3754800"/>
          </a:xfrm>
          <a:prstGeom prst="rect">
            <a:avLst/>
          </a:prstGeom>
          <a:noFill/>
          <a:ln>
            <a:noFill/>
          </a:ln>
        </p:spPr>
        <p:txBody>
          <a:bodyPr anchorCtr="0" anchor="t" bIns="91425" lIns="91425" spcFirstLastPara="1" rIns="91425" wrap="square" tIns="91425">
            <a:noAutofit/>
          </a:bodyPr>
          <a:lstStyle/>
          <a:p>
            <a:pPr indent="-355600" lvl="0" marL="457200" marR="5080" rtl="0" algn="l">
              <a:lnSpc>
                <a:spcPct val="107916"/>
              </a:lnSpc>
              <a:spcBef>
                <a:spcPts val="0"/>
              </a:spcBef>
              <a:spcAft>
                <a:spcPts val="1000"/>
              </a:spcAft>
              <a:buClr>
                <a:srgbClr val="FFFFFF"/>
              </a:buClr>
              <a:buSzPts val="2000"/>
              <a:buFont typeface="Roboto"/>
              <a:buChar char="❏"/>
            </a:pPr>
            <a:r>
              <a:rPr lang="en-US" sz="2000" u="sng">
                <a:solidFill>
                  <a:schemeClr val="hlink"/>
                </a:solidFill>
                <a:latin typeface="Roboto"/>
                <a:ea typeface="Roboto"/>
                <a:cs typeface="Roboto"/>
                <a:sym typeface="Roboto"/>
                <a:hlinkClick r:id="rId4"/>
              </a:rPr>
              <a:t>Mors ses tanıma lab uygulama dökümanı</a:t>
            </a:r>
            <a:r>
              <a:rPr lang="en-US" sz="2000">
                <a:solidFill>
                  <a:srgbClr val="FFFFFF"/>
                </a:solidFill>
                <a:latin typeface="Roboto"/>
                <a:ea typeface="Roboto"/>
                <a:cs typeface="Roboto"/>
                <a:sym typeface="Roboto"/>
              </a:rPr>
              <a:t> yer alan yönergeleri takip ederek morse dönüşüm fonksiyonlarını yazınız.</a:t>
            </a:r>
            <a:endParaRPr sz="2000">
              <a:solidFill>
                <a:schemeClr val="lt1"/>
              </a:solidFill>
              <a:latin typeface="Roboto"/>
              <a:ea typeface="Roboto"/>
              <a:cs typeface="Roboto"/>
              <a:sym typeface="Roboto"/>
            </a:endParaRPr>
          </a:p>
        </p:txBody>
      </p:sp>
      <p:pic>
        <p:nvPicPr>
          <p:cNvPr id="392" name="Google Shape;392;p19"/>
          <p:cNvPicPr preferRelativeResize="0"/>
          <p:nvPr/>
        </p:nvPicPr>
        <p:blipFill>
          <a:blip r:embed="rId5">
            <a:alphaModFix/>
          </a:blip>
          <a:stretch>
            <a:fillRect/>
          </a:stretch>
        </p:blipFill>
        <p:spPr>
          <a:xfrm>
            <a:off x="79800" y="26587"/>
            <a:ext cx="986649" cy="436125"/>
          </a:xfrm>
          <a:prstGeom prst="rect">
            <a:avLst/>
          </a:prstGeom>
          <a:noFill/>
          <a:ln>
            <a:noFill/>
          </a:ln>
        </p:spPr>
      </p:pic>
      <p:pic>
        <p:nvPicPr>
          <p:cNvPr id="393" name="Google Shape;393;p19"/>
          <p:cNvPicPr preferRelativeResize="0"/>
          <p:nvPr/>
        </p:nvPicPr>
        <p:blipFill>
          <a:blip r:embed="rId6">
            <a:alphaModFix/>
          </a:blip>
          <a:stretch>
            <a:fillRect/>
          </a:stretch>
        </p:blipFill>
        <p:spPr>
          <a:xfrm>
            <a:off x="875950" y="1898050"/>
            <a:ext cx="7315200" cy="2247100"/>
          </a:xfrm>
          <a:prstGeom prst="rect">
            <a:avLst/>
          </a:prstGeom>
          <a:noFill/>
          <a:ln>
            <a:noFill/>
          </a:ln>
        </p:spPr>
      </p:pic>
      <p:sp>
        <p:nvSpPr>
          <p:cNvPr id="394" name="Google Shape;394;p1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7"/>
              </a:rPr>
              <a:t>https://the-daily-dabble.com/</a:t>
            </a:r>
            <a:endParaRPr sz="1000">
              <a:solidFill>
                <a:srgbClr val="FFF2CC"/>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0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Ses filigranı (watermark)</a:t>
            </a:r>
            <a:endParaRPr b="1" sz="2200">
              <a:solidFill>
                <a:srgbClr val="FFFFFF"/>
              </a:solidFill>
            </a:endParaRPr>
          </a:p>
        </p:txBody>
      </p:sp>
      <p:pic>
        <p:nvPicPr>
          <p:cNvPr id="1194" name="Google Shape;1194;p100"/>
          <p:cNvPicPr preferRelativeResize="0"/>
          <p:nvPr/>
        </p:nvPicPr>
        <p:blipFill>
          <a:blip r:embed="rId3">
            <a:alphaModFix/>
          </a:blip>
          <a:stretch>
            <a:fillRect/>
          </a:stretch>
        </p:blipFill>
        <p:spPr>
          <a:xfrm>
            <a:off x="189025" y="671107"/>
            <a:ext cx="8765952" cy="2991917"/>
          </a:xfrm>
          <a:prstGeom prst="rect">
            <a:avLst/>
          </a:prstGeom>
          <a:noFill/>
          <a:ln>
            <a:noFill/>
          </a:ln>
        </p:spPr>
      </p:pic>
      <p:sp>
        <p:nvSpPr>
          <p:cNvPr id="1195" name="Google Shape;1195;p100"/>
          <p:cNvSpPr/>
          <p:nvPr/>
        </p:nvSpPr>
        <p:spPr>
          <a:xfrm>
            <a:off x="2513650" y="2968950"/>
            <a:ext cx="6231900" cy="332100"/>
          </a:xfrm>
          <a:prstGeom prst="rect">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96" name="Google Shape;1196;p100"/>
          <p:cNvSpPr txBox="1"/>
          <p:nvPr/>
        </p:nvSpPr>
        <p:spPr>
          <a:xfrm>
            <a:off x="2390350" y="3746775"/>
            <a:ext cx="6564600" cy="967500"/>
          </a:xfrm>
          <a:prstGeom prst="rect">
            <a:avLst/>
          </a:prstGeom>
          <a:noFill/>
          <a:ln cap="flat" cmpd="sng" w="9525">
            <a:solidFill>
              <a:srgbClr val="EFEFE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zoom görüşmelerinde her kullanıcıya ayrı ses dosyası gönderiyor. Her birinin içine o kişiye ait filigran yerleştiriliyor. Böylece eğer ses kaydı alınırsa bunu kimin aldığı tespit edebiliyor.</a:t>
            </a:r>
            <a:endParaRPr b="1" sz="1600"/>
          </a:p>
        </p:txBody>
      </p:sp>
      <p:cxnSp>
        <p:nvCxnSpPr>
          <p:cNvPr id="1197" name="Google Shape;1197;p100"/>
          <p:cNvCxnSpPr>
            <a:stCxn id="1195" idx="1"/>
            <a:endCxn id="1196" idx="1"/>
          </p:cNvCxnSpPr>
          <p:nvPr/>
        </p:nvCxnSpPr>
        <p:spPr>
          <a:xfrm flipH="1">
            <a:off x="2390350" y="3135000"/>
            <a:ext cx="123300" cy="1095600"/>
          </a:xfrm>
          <a:prstGeom prst="curvedConnector3">
            <a:avLst>
              <a:gd fmla="val 293127" name="adj1"/>
            </a:avLst>
          </a:prstGeom>
          <a:noFill/>
          <a:ln cap="flat" cmpd="sng" w="28575">
            <a:solidFill>
              <a:srgbClr val="00FF00"/>
            </a:solidFill>
            <a:prstDash val="solid"/>
            <a:round/>
            <a:headEnd len="med" w="med" type="none"/>
            <a:tailEnd len="med" w="med" type="triangle"/>
          </a:ln>
        </p:spPr>
      </p:cxnSp>
      <p:sp>
        <p:nvSpPr>
          <p:cNvPr id="1198" name="Google Shape;1198;p100"/>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Kaynak: </a:t>
            </a:r>
            <a:r>
              <a:rPr lang="en-US" sz="1000">
                <a:solidFill>
                  <a:srgbClr val="FFF2CC"/>
                </a:solidFill>
              </a:rPr>
              <a:t> </a:t>
            </a:r>
            <a:r>
              <a:rPr lang="en-US" sz="1000" u="sng">
                <a:solidFill>
                  <a:schemeClr val="hlink"/>
                </a:solidFill>
                <a:hlinkClick r:id="rId4"/>
              </a:rPr>
              <a:t>https://support.zoom.com/hc/en/article?id=zm_kb&amp;sysparm_article=KB0064838</a:t>
            </a:r>
            <a:endParaRPr sz="1000">
              <a:solidFill>
                <a:srgbClr val="FFF2CC"/>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2" name="Shape 1202"/>
        <p:cNvGrpSpPr/>
        <p:nvPr/>
      </p:nvGrpSpPr>
      <p:grpSpPr>
        <a:xfrm>
          <a:off x="0" y="0"/>
          <a:ext cx="0" cy="0"/>
          <a:chOff x="0" y="0"/>
          <a:chExt cx="0" cy="0"/>
        </a:xfrm>
      </p:grpSpPr>
      <p:sp>
        <p:nvSpPr>
          <p:cNvPr id="1203" name="Google Shape;1203;p101"/>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a:t>
            </a:r>
            <a:r>
              <a:rPr lang="en-US" sz="2200">
                <a:solidFill>
                  <a:srgbClr val="FFFFFF"/>
                </a:solidFill>
              </a:rPr>
              <a:t>es filigranı (watermark)</a:t>
            </a:r>
            <a:endParaRPr b="1" sz="2200">
              <a:solidFill>
                <a:srgbClr val="FFFFFF"/>
              </a:solidFill>
            </a:endParaRPr>
          </a:p>
        </p:txBody>
      </p:sp>
      <p:sp>
        <p:nvSpPr>
          <p:cNvPr id="1204" name="Google Shape;1204;p101"/>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3"/>
              </a:rPr>
              <a:t>https://audiowatermarking.info/papers-vdaw-sbw.php</a:t>
            </a:r>
            <a:endParaRPr sz="1000">
              <a:solidFill>
                <a:srgbClr val="FFF2CC"/>
              </a:solidFill>
            </a:endParaRPr>
          </a:p>
        </p:txBody>
      </p:sp>
      <p:pic>
        <p:nvPicPr>
          <p:cNvPr id="1205" name="Google Shape;1205;p101"/>
          <p:cNvPicPr preferRelativeResize="0"/>
          <p:nvPr/>
        </p:nvPicPr>
        <p:blipFill>
          <a:blip r:embed="rId4">
            <a:alphaModFix/>
          </a:blip>
          <a:stretch>
            <a:fillRect/>
          </a:stretch>
        </p:blipFill>
        <p:spPr>
          <a:xfrm>
            <a:off x="4456300" y="1240425"/>
            <a:ext cx="4057650" cy="3333750"/>
          </a:xfrm>
          <a:prstGeom prst="rect">
            <a:avLst/>
          </a:prstGeom>
          <a:noFill/>
          <a:ln>
            <a:noFill/>
          </a:ln>
        </p:spPr>
      </p:pic>
      <p:pic>
        <p:nvPicPr>
          <p:cNvPr id="1206" name="Google Shape;1206;p101"/>
          <p:cNvPicPr preferRelativeResize="0"/>
          <p:nvPr/>
        </p:nvPicPr>
        <p:blipFill>
          <a:blip r:embed="rId5">
            <a:alphaModFix/>
          </a:blip>
          <a:stretch>
            <a:fillRect/>
          </a:stretch>
        </p:blipFill>
        <p:spPr>
          <a:xfrm>
            <a:off x="152275" y="1230900"/>
            <a:ext cx="4076700" cy="3352800"/>
          </a:xfrm>
          <a:prstGeom prst="rect">
            <a:avLst/>
          </a:prstGeom>
          <a:noFill/>
          <a:ln>
            <a:noFill/>
          </a:ln>
        </p:spPr>
      </p:pic>
      <p:pic>
        <p:nvPicPr>
          <p:cNvPr id="1207" name="Google Shape;1207;p101" title="gazebo-in.wav">
            <a:hlinkClick r:id="rId6"/>
          </p:cNvPr>
          <p:cNvPicPr preferRelativeResize="0"/>
          <p:nvPr/>
        </p:nvPicPr>
        <p:blipFill>
          <a:blip r:embed="rId7">
            <a:alphaModFix/>
          </a:blip>
          <a:stretch>
            <a:fillRect/>
          </a:stretch>
        </p:blipFill>
        <p:spPr>
          <a:xfrm>
            <a:off x="152400" y="666450"/>
            <a:ext cx="412050" cy="412050"/>
          </a:xfrm>
          <a:prstGeom prst="rect">
            <a:avLst/>
          </a:prstGeom>
          <a:noFill/>
          <a:ln>
            <a:noFill/>
          </a:ln>
        </p:spPr>
      </p:pic>
      <p:pic>
        <p:nvPicPr>
          <p:cNvPr id="1208" name="Google Shape;1208;p101" title="gazebo-sbw-out.wav">
            <a:hlinkClick r:id="rId8"/>
          </p:cNvPr>
          <p:cNvPicPr preferRelativeResize="0"/>
          <p:nvPr/>
        </p:nvPicPr>
        <p:blipFill>
          <a:blip r:embed="rId7">
            <a:alphaModFix/>
          </a:blip>
          <a:stretch>
            <a:fillRect/>
          </a:stretch>
        </p:blipFill>
        <p:spPr>
          <a:xfrm>
            <a:off x="4456300" y="671213"/>
            <a:ext cx="412050" cy="412050"/>
          </a:xfrm>
          <a:prstGeom prst="rect">
            <a:avLst/>
          </a:prstGeom>
          <a:noFill/>
          <a:ln>
            <a:noFill/>
          </a:ln>
        </p:spPr>
      </p:pic>
      <p:sp>
        <p:nvSpPr>
          <p:cNvPr id="1209" name="Google Shape;1209;p101"/>
          <p:cNvSpPr txBox="1"/>
          <p:nvPr/>
        </p:nvSpPr>
        <p:spPr>
          <a:xfrm>
            <a:off x="5009450" y="671250"/>
            <a:ext cx="29910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rPr>
              <a:t>filigranlı ses dosyası</a:t>
            </a:r>
            <a:endParaRPr sz="1800">
              <a:solidFill>
                <a:schemeClr val="lt1"/>
              </a:solidFill>
            </a:endParaRPr>
          </a:p>
        </p:txBody>
      </p:sp>
      <p:sp>
        <p:nvSpPr>
          <p:cNvPr id="1210" name="Google Shape;1210;p101"/>
          <p:cNvSpPr txBox="1"/>
          <p:nvPr/>
        </p:nvSpPr>
        <p:spPr>
          <a:xfrm>
            <a:off x="695125" y="666375"/>
            <a:ext cx="2991000" cy="4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lt1"/>
                </a:solidFill>
              </a:rPr>
              <a:t>orjinal </a:t>
            </a:r>
            <a:r>
              <a:rPr lang="en-US" sz="1800">
                <a:solidFill>
                  <a:schemeClr val="lt1"/>
                </a:solidFill>
              </a:rPr>
              <a:t>ses dosyası</a:t>
            </a:r>
            <a:endParaRPr sz="1800">
              <a:solidFill>
                <a:schemeClr val="lt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14" name="Shape 1214"/>
        <p:cNvGrpSpPr/>
        <p:nvPr/>
      </p:nvGrpSpPr>
      <p:grpSpPr>
        <a:xfrm>
          <a:off x="0" y="0"/>
          <a:ext cx="0" cy="0"/>
          <a:chOff x="0" y="0"/>
          <a:chExt cx="0" cy="0"/>
        </a:xfrm>
      </p:grpSpPr>
      <p:sp>
        <p:nvSpPr>
          <p:cNvPr id="1215" name="Google Shape;1215;p102"/>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Google deepmind </a:t>
            </a:r>
            <a:r>
              <a:rPr lang="en-US" sz="2200" u="sng">
                <a:solidFill>
                  <a:schemeClr val="hlink"/>
                </a:solidFill>
                <a:hlinkClick r:id="rId3"/>
              </a:rPr>
              <a:t>“SynthID”</a:t>
            </a:r>
            <a:r>
              <a:rPr lang="en-US" sz="2200">
                <a:solidFill>
                  <a:srgbClr val="FFFFFF"/>
                </a:solidFill>
              </a:rPr>
              <a:t> s</a:t>
            </a:r>
            <a:r>
              <a:rPr lang="en-US" sz="2200">
                <a:solidFill>
                  <a:srgbClr val="FFFFFF"/>
                </a:solidFill>
              </a:rPr>
              <a:t>es filigranı (watermark)</a:t>
            </a:r>
            <a:endParaRPr b="1" sz="2200">
              <a:solidFill>
                <a:srgbClr val="FFFFFF"/>
              </a:solidFill>
            </a:endParaRPr>
          </a:p>
        </p:txBody>
      </p:sp>
      <p:pic>
        <p:nvPicPr>
          <p:cNvPr descr="SynthID’s watermark is embedded directly into the audio waveform of AI-generated audio." id="1216" name="Google Shape;1216;p102" title="SynthID's Watermarked Audio Waveform Animation">
            <a:hlinkClick r:id="rId4"/>
          </p:cNvPr>
          <p:cNvPicPr preferRelativeResize="0"/>
          <p:nvPr/>
        </p:nvPicPr>
        <p:blipFill>
          <a:blip r:embed="rId5">
            <a:alphaModFix/>
          </a:blip>
          <a:stretch>
            <a:fillRect/>
          </a:stretch>
        </p:blipFill>
        <p:spPr>
          <a:xfrm>
            <a:off x="152275" y="959550"/>
            <a:ext cx="3615400" cy="3542150"/>
          </a:xfrm>
          <a:prstGeom prst="rect">
            <a:avLst/>
          </a:prstGeom>
          <a:noFill/>
          <a:ln>
            <a:noFill/>
          </a:ln>
        </p:spPr>
      </p:pic>
      <p:sp>
        <p:nvSpPr>
          <p:cNvPr id="1217" name="Google Shape;1217;p102"/>
          <p:cNvSpPr txBox="1"/>
          <p:nvPr/>
        </p:nvSpPr>
        <p:spPr>
          <a:xfrm>
            <a:off x="3908775" y="832550"/>
            <a:ext cx="4938900" cy="386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en-US" sz="1800">
                <a:solidFill>
                  <a:schemeClr val="lt1"/>
                </a:solidFill>
              </a:rPr>
              <a:t>Ses dalgası spektrograma (</a:t>
            </a:r>
            <a:r>
              <a:rPr lang="en-US" sz="1800">
                <a:solidFill>
                  <a:schemeClr val="lt1"/>
                </a:solidFill>
              </a:rPr>
              <a:t>sesin frekans değişimini gösteren görsel</a:t>
            </a:r>
            <a:r>
              <a:rPr lang="en-US" sz="1800">
                <a:solidFill>
                  <a:schemeClr val="lt1"/>
                </a:solidFill>
              </a:rPr>
              <a:t>) çevirilir.</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US" sz="1800">
                <a:solidFill>
                  <a:schemeClr val="lt1"/>
                </a:solidFill>
              </a:rPr>
              <a:t>Filigran eklenir ve ardından s</a:t>
            </a:r>
            <a:r>
              <a:rPr lang="en-US" sz="1800">
                <a:solidFill>
                  <a:schemeClr val="lt1"/>
                </a:solidFill>
              </a:rPr>
              <a:t>pektrogram</a:t>
            </a:r>
            <a:r>
              <a:rPr lang="en-US" sz="1800">
                <a:solidFill>
                  <a:schemeClr val="lt1"/>
                </a:solidFill>
              </a:rPr>
              <a:t> ses dalgasına geri dönüştürülür.</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US" sz="1800">
                <a:solidFill>
                  <a:schemeClr val="lt1"/>
                </a:solidFill>
              </a:rPr>
              <a:t>F</a:t>
            </a:r>
            <a:r>
              <a:rPr lang="en-US" sz="1800">
                <a:solidFill>
                  <a:schemeClr val="lt1"/>
                </a:solidFill>
              </a:rPr>
              <a:t>iligranın varlığı tarama yapılarak tespit edilir. Bu sayede sesin farklı kısımlarında yer alan filigranlar tespit edilebilir. </a:t>
            </a:r>
            <a:r>
              <a:rPr lang="en-US" sz="1800" u="sng">
                <a:solidFill>
                  <a:schemeClr val="hlink"/>
                </a:solidFill>
                <a:hlinkClick r:id="rId6"/>
              </a:rPr>
              <a:t>Lyria</a:t>
            </a:r>
            <a:r>
              <a:rPr lang="en-US" sz="1800">
                <a:solidFill>
                  <a:schemeClr val="lt1"/>
                </a:solidFill>
              </a:rPr>
              <a:t> tarafından üretilen kısımlar bulunur.</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US" sz="1800">
                <a:solidFill>
                  <a:schemeClr val="lt1"/>
                </a:solidFill>
              </a:rPr>
              <a:t>Filigranı, insan kulağı ayırt edemez.</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US" sz="1800">
                <a:solidFill>
                  <a:schemeClr val="lt1"/>
                </a:solidFill>
              </a:rPr>
              <a:t>Filigran, gürültü ve mp3 gibi </a:t>
            </a:r>
            <a:r>
              <a:rPr lang="en-US" sz="1800">
                <a:solidFill>
                  <a:schemeClr val="lt1"/>
                </a:solidFill>
              </a:rPr>
              <a:t>sıkıştırma tekniklerine</a:t>
            </a:r>
            <a:r>
              <a:rPr lang="en-US" sz="1800">
                <a:solidFill>
                  <a:schemeClr val="lt1"/>
                </a:solidFill>
              </a:rPr>
              <a:t> karşı dayanıklıdır.</a:t>
            </a:r>
            <a:endParaRPr sz="1800">
              <a:solidFill>
                <a:schemeClr val="lt1"/>
              </a:solidFill>
            </a:endParaRPr>
          </a:p>
        </p:txBody>
      </p:sp>
      <p:sp>
        <p:nvSpPr>
          <p:cNvPr id="1218" name="Google Shape;1218;p102"/>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Video </a:t>
            </a:r>
            <a:r>
              <a:rPr lang="en-US" sz="1000" u="sng">
                <a:solidFill>
                  <a:schemeClr val="hlink"/>
                </a:solidFill>
                <a:hlinkClick r:id="rId7"/>
              </a:rPr>
              <a:t>https://www.youtube.com/watch?v=a-SkjHQl1Dw&amp;t=22s</a:t>
            </a:r>
            <a:endParaRPr sz="1000">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16"/>
                                        </p:tgtEl>
                                        <p:attrNameLst>
                                          <p:attrName>style.visibility</p:attrName>
                                        </p:attrNameLst>
                                      </p:cBhvr>
                                      <p:to>
                                        <p:strVal val="visible"/>
                                      </p:to>
                                    </p:set>
                                    <p:animEffect filter="fade" transition="in">
                                      <p:cBhvr>
                                        <p:cTn dur="1000"/>
                                        <p:tgtEl>
                                          <p:spTgt spid="12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2" name="Shape 1222"/>
        <p:cNvGrpSpPr/>
        <p:nvPr/>
      </p:nvGrpSpPr>
      <p:grpSpPr>
        <a:xfrm>
          <a:off x="0" y="0"/>
          <a:ext cx="0" cy="0"/>
          <a:chOff x="0" y="0"/>
          <a:chExt cx="0" cy="0"/>
        </a:xfrm>
      </p:grpSpPr>
      <p:sp>
        <p:nvSpPr>
          <p:cNvPr id="1223" name="Google Shape;1223;p103"/>
          <p:cNvSpPr txBox="1"/>
          <p:nvPr>
            <p:ph type="title"/>
          </p:nvPr>
        </p:nvSpPr>
        <p:spPr>
          <a:xfrm>
            <a:off x="152275" y="-24750"/>
            <a:ext cx="88365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Google deepmind </a:t>
            </a:r>
            <a:r>
              <a:rPr lang="en-US" sz="2200" u="sng">
                <a:solidFill>
                  <a:schemeClr val="hlink"/>
                </a:solidFill>
                <a:hlinkClick r:id="rId3"/>
              </a:rPr>
              <a:t>“SynthID”</a:t>
            </a:r>
            <a:r>
              <a:rPr lang="en-US" sz="2200">
                <a:solidFill>
                  <a:srgbClr val="FFFFFF"/>
                </a:solidFill>
              </a:rPr>
              <a:t> ile filigran yerleştirilmiş spektrum</a:t>
            </a:r>
            <a:endParaRPr b="1" sz="2200">
              <a:solidFill>
                <a:srgbClr val="FFFFFF"/>
              </a:solidFill>
            </a:endParaRPr>
          </a:p>
        </p:txBody>
      </p:sp>
      <p:pic>
        <p:nvPicPr>
          <p:cNvPr id="1224" name="Google Shape;1224;p103"/>
          <p:cNvPicPr preferRelativeResize="0"/>
          <p:nvPr/>
        </p:nvPicPr>
        <p:blipFill>
          <a:blip r:embed="rId4">
            <a:alphaModFix/>
          </a:blip>
          <a:stretch>
            <a:fillRect/>
          </a:stretch>
        </p:blipFill>
        <p:spPr>
          <a:xfrm>
            <a:off x="0" y="483400"/>
            <a:ext cx="9143999" cy="4314375"/>
          </a:xfrm>
          <a:prstGeom prst="rect">
            <a:avLst/>
          </a:prstGeom>
          <a:noFill/>
          <a:ln>
            <a:noFill/>
          </a:ln>
        </p:spPr>
      </p:pic>
      <p:sp>
        <p:nvSpPr>
          <p:cNvPr id="1225" name="Google Shape;1225;p103"/>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5"/>
              </a:rPr>
              <a:t>https://deepmind.google/technologies/synthid/</a:t>
            </a:r>
            <a:endParaRPr sz="1000">
              <a:solidFill>
                <a:srgbClr val="FFF2CC"/>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9" name="Shape 1229"/>
        <p:cNvGrpSpPr/>
        <p:nvPr/>
      </p:nvGrpSpPr>
      <p:grpSpPr>
        <a:xfrm>
          <a:off x="0" y="0"/>
          <a:ext cx="0" cy="0"/>
          <a:chOff x="0" y="0"/>
          <a:chExt cx="0" cy="0"/>
        </a:xfrm>
      </p:grpSpPr>
      <p:pic>
        <p:nvPicPr>
          <p:cNvPr id="1230" name="Google Shape;1230;p104"/>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231" name="Google Shape;1231;p104"/>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Ses dosyasına filigran (watermark) eklemek</a:t>
            </a:r>
            <a:r>
              <a:rPr lang="en-US" sz="2200">
                <a:solidFill>
                  <a:srgbClr val="FFFFFF"/>
                </a:solidFill>
              </a:rPr>
              <a:t> </a:t>
            </a:r>
            <a:endParaRPr sz="2200">
              <a:solidFill>
                <a:srgbClr val="FFFFFF"/>
              </a:solidFill>
            </a:endParaRPr>
          </a:p>
        </p:txBody>
      </p:sp>
      <p:sp>
        <p:nvSpPr>
          <p:cNvPr id="1232" name="Google Shape;1232;p104"/>
          <p:cNvSpPr txBox="1"/>
          <p:nvPr/>
        </p:nvSpPr>
        <p:spPr>
          <a:xfrm>
            <a:off x="211675" y="1147750"/>
            <a:ext cx="8553000" cy="35853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050">
                <a:solidFill>
                  <a:srgbClr val="2E95D3"/>
                </a:solidFill>
                <a:latin typeface="Courier New"/>
                <a:ea typeface="Courier New"/>
                <a:cs typeface="Courier New"/>
                <a:sym typeface="Courier New"/>
              </a:rPr>
              <a:t>def</a:t>
            </a:r>
            <a:r>
              <a:rPr b="1" lang="en-US" sz="1050">
                <a:solidFill>
                  <a:srgbClr val="FFFFFF"/>
                </a:solidFill>
                <a:latin typeface="Courier New"/>
                <a:ea typeface="Courier New"/>
                <a:cs typeface="Courier New"/>
                <a:sym typeface="Courier New"/>
              </a:rPr>
              <a:t> </a:t>
            </a:r>
            <a:r>
              <a:rPr b="1" lang="en-US" sz="1050">
                <a:solidFill>
                  <a:srgbClr val="F22C3D"/>
                </a:solidFill>
                <a:latin typeface="Courier New"/>
                <a:ea typeface="Courier New"/>
                <a:cs typeface="Courier New"/>
                <a:sym typeface="Courier New"/>
              </a:rPr>
              <a:t>add_watermark</a:t>
            </a:r>
            <a:r>
              <a:rPr b="1" lang="en-US" sz="1050">
                <a:solidFill>
                  <a:srgbClr val="FFFFFF"/>
                </a:solidFill>
                <a:latin typeface="Courier New"/>
                <a:ea typeface="Courier New"/>
                <a:cs typeface="Courier New"/>
                <a:sym typeface="Courier New"/>
              </a:rPr>
              <a:t>(input_file, output_file, watermark):</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    # ses dosyasını aç</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a:t>
            </a:r>
            <a:r>
              <a:rPr b="1" lang="en-US" sz="1050">
                <a:solidFill>
                  <a:srgbClr val="2E95D3"/>
                </a:solidFill>
                <a:latin typeface="Courier New"/>
                <a:ea typeface="Courier New"/>
                <a:cs typeface="Courier New"/>
                <a:sym typeface="Courier New"/>
              </a:rPr>
              <a:t>with</a:t>
            </a:r>
            <a:r>
              <a:rPr b="1" lang="en-US" sz="1050">
                <a:solidFill>
                  <a:srgbClr val="FFFFFF"/>
                </a:solidFill>
                <a:latin typeface="Courier New"/>
                <a:ea typeface="Courier New"/>
                <a:cs typeface="Courier New"/>
                <a:sym typeface="Courier New"/>
              </a:rPr>
              <a:t> wave.</a:t>
            </a:r>
            <a:r>
              <a:rPr b="1" lang="en-US" sz="1050">
                <a:solidFill>
                  <a:srgbClr val="E9950C"/>
                </a:solidFill>
                <a:latin typeface="Courier New"/>
                <a:ea typeface="Courier New"/>
                <a:cs typeface="Courier New"/>
                <a:sym typeface="Courier New"/>
              </a:rPr>
              <a:t>open</a:t>
            </a:r>
            <a:r>
              <a:rPr b="1" lang="en-US" sz="1050">
                <a:solidFill>
                  <a:srgbClr val="FFFFFF"/>
                </a:solidFill>
                <a:latin typeface="Courier New"/>
                <a:ea typeface="Courier New"/>
                <a:cs typeface="Courier New"/>
                <a:sym typeface="Courier New"/>
              </a:rPr>
              <a:t>(input_file, </a:t>
            </a:r>
            <a:r>
              <a:rPr b="1" lang="en-US" sz="1050">
                <a:solidFill>
                  <a:srgbClr val="00A67D"/>
                </a:solidFill>
                <a:latin typeface="Courier New"/>
                <a:ea typeface="Courier New"/>
                <a:cs typeface="Courier New"/>
                <a:sym typeface="Courier New"/>
              </a:rPr>
              <a:t>'rb'</a:t>
            </a:r>
            <a:r>
              <a:rPr b="1" lang="en-US" sz="1050">
                <a:solidFill>
                  <a:srgbClr val="FFFFFF"/>
                </a:solidFill>
                <a:latin typeface="Courier New"/>
                <a:ea typeface="Courier New"/>
                <a:cs typeface="Courier New"/>
                <a:sym typeface="Courier New"/>
              </a:rPr>
              <a:t>) </a:t>
            </a:r>
            <a:r>
              <a:rPr b="1" lang="en-US" sz="1050">
                <a:solidFill>
                  <a:srgbClr val="2E95D3"/>
                </a:solidFill>
                <a:latin typeface="Courier New"/>
                <a:ea typeface="Courier New"/>
                <a:cs typeface="Courier New"/>
                <a:sym typeface="Courier New"/>
              </a:rPr>
              <a:t>as</a:t>
            </a:r>
            <a:r>
              <a:rPr b="1" lang="en-US" sz="1050">
                <a:solidFill>
                  <a:srgbClr val="FFFFFF"/>
                </a:solidFill>
                <a:latin typeface="Courier New"/>
                <a:ea typeface="Courier New"/>
                <a:cs typeface="Courier New"/>
                <a:sym typeface="Courier New"/>
              </a:rPr>
              <a:t> wav:</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a:t>
            </a:r>
            <a:r>
              <a:rPr b="1" lang="en-US" sz="1050">
                <a:solidFill>
                  <a:srgbClr val="999999"/>
                </a:solidFill>
                <a:latin typeface="Courier New"/>
                <a:ea typeface="Courier New"/>
                <a:cs typeface="Courier New"/>
                <a:sym typeface="Courier New"/>
              </a:rPr>
              <a:t>      # ses dosya verilerini oku</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n_channels, sampwidth, framerate, n_frames, comptype, compname = wav.getparams()</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frames     = wav.readframes(n_frames)</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audio_data = np.frombuffer(frames, dtype=np.int16).copy()</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    # Watermark metnini binary dönüştür ve ses dosyasında en önemsiz bitlere (LSB) ekle</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watermark_bin = </a:t>
            </a:r>
            <a:r>
              <a:rPr b="1" lang="en-US" sz="1050">
                <a:solidFill>
                  <a:srgbClr val="00A67D"/>
                </a:solidFill>
                <a:latin typeface="Courier New"/>
                <a:ea typeface="Courier New"/>
                <a:cs typeface="Courier New"/>
                <a:sym typeface="Courier New"/>
              </a:rPr>
              <a:t>''</a:t>
            </a:r>
            <a:r>
              <a:rPr b="1" lang="en-US" sz="1050">
                <a:solidFill>
                  <a:srgbClr val="FFFFFF"/>
                </a:solidFill>
                <a:latin typeface="Courier New"/>
                <a:ea typeface="Courier New"/>
                <a:cs typeface="Courier New"/>
                <a:sym typeface="Courier New"/>
              </a:rPr>
              <a:t>.join(</a:t>
            </a:r>
            <a:r>
              <a:rPr b="1" lang="en-US" sz="1050">
                <a:solidFill>
                  <a:srgbClr val="E9950C"/>
                </a:solidFill>
                <a:latin typeface="Courier New"/>
                <a:ea typeface="Courier New"/>
                <a:cs typeface="Courier New"/>
                <a:sym typeface="Courier New"/>
              </a:rPr>
              <a:t>format</a:t>
            </a:r>
            <a:r>
              <a:rPr b="1" lang="en-US" sz="1050">
                <a:solidFill>
                  <a:srgbClr val="FFFFFF"/>
                </a:solidFill>
                <a:latin typeface="Courier New"/>
                <a:ea typeface="Courier New"/>
                <a:cs typeface="Courier New"/>
                <a:sym typeface="Courier New"/>
              </a:rPr>
              <a:t>(</a:t>
            </a:r>
            <a:r>
              <a:rPr b="1" lang="en-US" sz="1050">
                <a:solidFill>
                  <a:srgbClr val="E9950C"/>
                </a:solidFill>
                <a:latin typeface="Courier New"/>
                <a:ea typeface="Courier New"/>
                <a:cs typeface="Courier New"/>
                <a:sym typeface="Courier New"/>
              </a:rPr>
              <a:t>ord</a:t>
            </a:r>
            <a:r>
              <a:rPr b="1" lang="en-US" sz="1050">
                <a:solidFill>
                  <a:srgbClr val="FFFFFF"/>
                </a:solidFill>
                <a:latin typeface="Courier New"/>
                <a:ea typeface="Courier New"/>
                <a:cs typeface="Courier New"/>
                <a:sym typeface="Courier New"/>
              </a:rPr>
              <a:t>(c), </a:t>
            </a:r>
            <a:r>
              <a:rPr b="1" lang="en-US" sz="1050">
                <a:solidFill>
                  <a:srgbClr val="00A67D"/>
                </a:solidFill>
                <a:latin typeface="Courier New"/>
                <a:ea typeface="Courier New"/>
                <a:cs typeface="Courier New"/>
                <a:sym typeface="Courier New"/>
              </a:rPr>
              <a:t>'08b'</a:t>
            </a:r>
            <a:r>
              <a:rPr b="1" lang="en-US" sz="1050">
                <a:solidFill>
                  <a:srgbClr val="FFFFFF"/>
                </a:solidFill>
                <a:latin typeface="Courier New"/>
                <a:ea typeface="Courier New"/>
                <a:cs typeface="Courier New"/>
                <a:sym typeface="Courier New"/>
              </a:rPr>
              <a:t>) </a:t>
            </a:r>
            <a:r>
              <a:rPr b="1" lang="en-US" sz="1050">
                <a:solidFill>
                  <a:srgbClr val="2E95D3"/>
                </a:solidFill>
                <a:latin typeface="Courier New"/>
                <a:ea typeface="Courier New"/>
                <a:cs typeface="Courier New"/>
                <a:sym typeface="Courier New"/>
              </a:rPr>
              <a:t>for</a:t>
            </a:r>
            <a:r>
              <a:rPr b="1" lang="en-US" sz="1050">
                <a:solidFill>
                  <a:srgbClr val="FFFFFF"/>
                </a:solidFill>
                <a:latin typeface="Courier New"/>
                <a:ea typeface="Courier New"/>
                <a:cs typeface="Courier New"/>
                <a:sym typeface="Courier New"/>
              </a:rPr>
              <a:t> c </a:t>
            </a:r>
            <a:r>
              <a:rPr b="1" lang="en-US" sz="1050">
                <a:solidFill>
                  <a:srgbClr val="2E95D3"/>
                </a:solidFill>
                <a:latin typeface="Courier New"/>
                <a:ea typeface="Courier New"/>
                <a:cs typeface="Courier New"/>
                <a:sym typeface="Courier New"/>
              </a:rPr>
              <a:t>in</a:t>
            </a:r>
            <a:r>
              <a:rPr b="1" lang="en-US" sz="1050">
                <a:solidFill>
                  <a:srgbClr val="FFFFFF"/>
                </a:solidFill>
                <a:latin typeface="Courier New"/>
                <a:ea typeface="Courier New"/>
                <a:cs typeface="Courier New"/>
                <a:sym typeface="Courier New"/>
              </a:rPr>
              <a:t> watermark)</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wm_length     = </a:t>
            </a:r>
            <a:r>
              <a:rPr b="1" lang="en-US" sz="1050">
                <a:solidFill>
                  <a:srgbClr val="E9950C"/>
                </a:solidFill>
                <a:latin typeface="Courier New"/>
                <a:ea typeface="Courier New"/>
                <a:cs typeface="Courier New"/>
                <a:sym typeface="Courier New"/>
              </a:rPr>
              <a:t>len</a:t>
            </a:r>
            <a:r>
              <a:rPr b="1" lang="en-US" sz="1050">
                <a:solidFill>
                  <a:srgbClr val="FFFFFF"/>
                </a:solidFill>
                <a:latin typeface="Courier New"/>
                <a:ea typeface="Courier New"/>
                <a:cs typeface="Courier New"/>
                <a:sym typeface="Courier New"/>
              </a:rPr>
              <a:t>(watermark_bin)</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a:t>
            </a:r>
            <a:r>
              <a:rPr b="1" lang="en-US" sz="1050">
                <a:solidFill>
                  <a:srgbClr val="2E95D3"/>
                </a:solidFill>
                <a:latin typeface="Courier New"/>
                <a:ea typeface="Courier New"/>
                <a:cs typeface="Courier New"/>
                <a:sym typeface="Courier New"/>
              </a:rPr>
              <a:t>for</a:t>
            </a:r>
            <a:r>
              <a:rPr b="1" lang="en-US" sz="1050">
                <a:solidFill>
                  <a:srgbClr val="FFFFFF"/>
                </a:solidFill>
                <a:latin typeface="Courier New"/>
                <a:ea typeface="Courier New"/>
                <a:cs typeface="Courier New"/>
                <a:sym typeface="Courier New"/>
              </a:rPr>
              <a:t> i </a:t>
            </a:r>
            <a:r>
              <a:rPr b="1" lang="en-US" sz="1050">
                <a:solidFill>
                  <a:srgbClr val="2E95D3"/>
                </a:solidFill>
                <a:latin typeface="Courier New"/>
                <a:ea typeface="Courier New"/>
                <a:cs typeface="Courier New"/>
                <a:sym typeface="Courier New"/>
              </a:rPr>
              <a:t>in</a:t>
            </a:r>
            <a:r>
              <a:rPr b="1" lang="en-US" sz="1050">
                <a:solidFill>
                  <a:srgbClr val="FFFFFF"/>
                </a:solidFill>
                <a:latin typeface="Courier New"/>
                <a:ea typeface="Courier New"/>
                <a:cs typeface="Courier New"/>
                <a:sym typeface="Courier New"/>
              </a:rPr>
              <a:t> </a:t>
            </a:r>
            <a:r>
              <a:rPr b="1" lang="en-US" sz="1050">
                <a:solidFill>
                  <a:srgbClr val="E9950C"/>
                </a:solidFill>
                <a:latin typeface="Courier New"/>
                <a:ea typeface="Courier New"/>
                <a:cs typeface="Courier New"/>
                <a:sym typeface="Courier New"/>
              </a:rPr>
              <a:t>range</a:t>
            </a:r>
            <a:r>
              <a:rPr b="1" lang="en-US" sz="1050">
                <a:solidFill>
                  <a:srgbClr val="FFFFFF"/>
                </a:solidFill>
                <a:latin typeface="Courier New"/>
                <a:ea typeface="Courier New"/>
                <a:cs typeface="Courier New"/>
                <a:sym typeface="Courier New"/>
              </a:rPr>
              <a:t>(wm_length):</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        # Ses verisinin en düşük anlamlı bitini watermark ile değiştir</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audio_data[i] = audio_data[i] &amp; ~</a:t>
            </a:r>
            <a:r>
              <a:rPr b="1" lang="en-US" sz="1050">
                <a:solidFill>
                  <a:srgbClr val="DF3079"/>
                </a:solidFill>
                <a:latin typeface="Courier New"/>
                <a:ea typeface="Courier New"/>
                <a:cs typeface="Courier New"/>
                <a:sym typeface="Courier New"/>
              </a:rPr>
              <a:t>1</a:t>
            </a:r>
            <a:r>
              <a:rPr b="1" lang="en-US" sz="1050">
                <a:solidFill>
                  <a:srgbClr val="FFFFFF"/>
                </a:solidFill>
                <a:latin typeface="Courier New"/>
                <a:ea typeface="Courier New"/>
                <a:cs typeface="Courier New"/>
                <a:sym typeface="Courier New"/>
              </a:rPr>
              <a:t> | </a:t>
            </a:r>
            <a:r>
              <a:rPr b="1" lang="en-US" sz="1050">
                <a:solidFill>
                  <a:srgbClr val="E9950C"/>
                </a:solidFill>
                <a:latin typeface="Courier New"/>
                <a:ea typeface="Courier New"/>
                <a:cs typeface="Courier New"/>
                <a:sym typeface="Courier New"/>
              </a:rPr>
              <a:t>int</a:t>
            </a:r>
            <a:r>
              <a:rPr b="1" lang="en-US" sz="1050">
                <a:solidFill>
                  <a:srgbClr val="FFFFFF"/>
                </a:solidFill>
                <a:latin typeface="Courier New"/>
                <a:ea typeface="Courier New"/>
                <a:cs typeface="Courier New"/>
                <a:sym typeface="Courier New"/>
              </a:rPr>
              <a:t>(watermark_bin[i])</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999999"/>
                </a:solidFill>
                <a:latin typeface="Courier New"/>
                <a:ea typeface="Courier New"/>
                <a:cs typeface="Courier New"/>
                <a:sym typeface="Courier New"/>
              </a:rPr>
              <a:t>    # Watermark eklenmiş ses dosyasını yeni bir dosyaya yaz</a:t>
            </a:r>
            <a:endParaRPr b="1" sz="1050">
              <a:solidFill>
                <a:srgbClr val="999999"/>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a:t>
            </a:r>
            <a:r>
              <a:rPr b="1" lang="en-US" sz="1050">
                <a:solidFill>
                  <a:srgbClr val="2E95D3"/>
                </a:solidFill>
                <a:latin typeface="Courier New"/>
                <a:ea typeface="Courier New"/>
                <a:cs typeface="Courier New"/>
                <a:sym typeface="Courier New"/>
              </a:rPr>
              <a:t>with</a:t>
            </a:r>
            <a:r>
              <a:rPr b="1" lang="en-US" sz="1050">
                <a:solidFill>
                  <a:srgbClr val="FFFFFF"/>
                </a:solidFill>
                <a:latin typeface="Courier New"/>
                <a:ea typeface="Courier New"/>
                <a:cs typeface="Courier New"/>
                <a:sym typeface="Courier New"/>
              </a:rPr>
              <a:t> wave.</a:t>
            </a:r>
            <a:r>
              <a:rPr b="1" lang="en-US" sz="1050">
                <a:solidFill>
                  <a:srgbClr val="E9950C"/>
                </a:solidFill>
                <a:latin typeface="Courier New"/>
                <a:ea typeface="Courier New"/>
                <a:cs typeface="Courier New"/>
                <a:sym typeface="Courier New"/>
              </a:rPr>
              <a:t>open</a:t>
            </a:r>
            <a:r>
              <a:rPr b="1" lang="en-US" sz="1050">
                <a:solidFill>
                  <a:srgbClr val="FFFFFF"/>
                </a:solidFill>
                <a:latin typeface="Courier New"/>
                <a:ea typeface="Courier New"/>
                <a:cs typeface="Courier New"/>
                <a:sym typeface="Courier New"/>
              </a:rPr>
              <a:t>(output_file, </a:t>
            </a:r>
            <a:r>
              <a:rPr b="1" lang="en-US" sz="1050">
                <a:solidFill>
                  <a:srgbClr val="00A67D"/>
                </a:solidFill>
                <a:latin typeface="Courier New"/>
                <a:ea typeface="Courier New"/>
                <a:cs typeface="Courier New"/>
                <a:sym typeface="Courier New"/>
              </a:rPr>
              <a:t>'wb'</a:t>
            </a:r>
            <a:r>
              <a:rPr b="1" lang="en-US" sz="1050">
                <a:solidFill>
                  <a:srgbClr val="FFFFFF"/>
                </a:solidFill>
                <a:latin typeface="Courier New"/>
                <a:ea typeface="Courier New"/>
                <a:cs typeface="Courier New"/>
                <a:sym typeface="Courier New"/>
              </a:rPr>
              <a:t>) </a:t>
            </a:r>
            <a:r>
              <a:rPr b="1" lang="en-US" sz="1050">
                <a:solidFill>
                  <a:srgbClr val="2E95D3"/>
                </a:solidFill>
                <a:latin typeface="Courier New"/>
                <a:ea typeface="Courier New"/>
                <a:cs typeface="Courier New"/>
                <a:sym typeface="Courier New"/>
              </a:rPr>
              <a:t>as</a:t>
            </a:r>
            <a:r>
              <a:rPr b="1" lang="en-US" sz="1050">
                <a:solidFill>
                  <a:srgbClr val="FFFFFF"/>
                </a:solidFill>
                <a:latin typeface="Courier New"/>
                <a:ea typeface="Courier New"/>
                <a:cs typeface="Courier New"/>
                <a:sym typeface="Courier New"/>
              </a:rPr>
              <a:t> wav_out:</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wav_out.setparams((n_channels, sampwidth, framerate, n_frames, comptype, compname))</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FFFFFF"/>
                </a:solidFill>
                <a:latin typeface="Courier New"/>
                <a:ea typeface="Courier New"/>
                <a:cs typeface="Courier New"/>
                <a:sym typeface="Courier New"/>
              </a:rPr>
              <a:t>        wav_out.writeframes(audio_data.tobytes())</a:t>
            </a:r>
            <a:endParaRPr b="1" sz="1050">
              <a:solidFill>
                <a:srgbClr val="2E95D3"/>
              </a:solidFill>
              <a:latin typeface="Courier New"/>
              <a:ea typeface="Courier New"/>
              <a:cs typeface="Courier New"/>
              <a:sym typeface="Courier New"/>
            </a:endParaRPr>
          </a:p>
        </p:txBody>
      </p:sp>
      <p:sp>
        <p:nvSpPr>
          <p:cNvPr id="1233" name="Google Shape;1233;p104"/>
          <p:cNvSpPr txBox="1"/>
          <p:nvPr/>
        </p:nvSpPr>
        <p:spPr>
          <a:xfrm>
            <a:off x="211675" y="600050"/>
            <a:ext cx="8553000" cy="461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Char char="❏"/>
            </a:pPr>
            <a:r>
              <a:rPr lang="en-US" sz="1800">
                <a:solidFill>
                  <a:schemeClr val="lt1"/>
                </a:solidFill>
              </a:rPr>
              <a:t>En önemsiz bite (LSB) kullanarak ses dosyasına filigran ekleyin. </a:t>
            </a:r>
            <a:endParaRPr sz="1800">
              <a:solidFill>
                <a:schemeClr val="lt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7" name="Shape 1237"/>
        <p:cNvGrpSpPr/>
        <p:nvPr/>
      </p:nvGrpSpPr>
      <p:grpSpPr>
        <a:xfrm>
          <a:off x="0" y="0"/>
          <a:ext cx="0" cy="0"/>
          <a:chOff x="0" y="0"/>
          <a:chExt cx="0" cy="0"/>
        </a:xfrm>
      </p:grpSpPr>
      <p:pic>
        <p:nvPicPr>
          <p:cNvPr id="1238" name="Google Shape;1238;p105"/>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239" name="Google Shape;1239;p105"/>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4"/>
              </a:rPr>
              <a:t>Ses dosyasına filigran (watermark) eklemek</a:t>
            </a:r>
            <a:r>
              <a:rPr lang="en-US" sz="2200">
                <a:solidFill>
                  <a:srgbClr val="FFFFFF"/>
                </a:solidFill>
              </a:rPr>
              <a:t> </a:t>
            </a:r>
            <a:endParaRPr sz="2200">
              <a:solidFill>
                <a:srgbClr val="FFFFFF"/>
              </a:solidFill>
            </a:endParaRPr>
          </a:p>
        </p:txBody>
      </p:sp>
      <p:pic>
        <p:nvPicPr>
          <p:cNvPr id="1240" name="Google Shape;1240;p105"/>
          <p:cNvPicPr preferRelativeResize="0"/>
          <p:nvPr/>
        </p:nvPicPr>
        <p:blipFill rotWithShape="1">
          <a:blip r:embed="rId5">
            <a:alphaModFix/>
          </a:blip>
          <a:srcRect b="14221" l="7934" r="22884" t="0"/>
          <a:stretch/>
        </p:blipFill>
        <p:spPr>
          <a:xfrm>
            <a:off x="232200" y="579200"/>
            <a:ext cx="4154625" cy="2060725"/>
          </a:xfrm>
          <a:prstGeom prst="rect">
            <a:avLst/>
          </a:prstGeom>
          <a:noFill/>
          <a:ln>
            <a:noFill/>
          </a:ln>
        </p:spPr>
      </p:pic>
      <p:pic>
        <p:nvPicPr>
          <p:cNvPr id="1241" name="Google Shape;1241;p105"/>
          <p:cNvPicPr preferRelativeResize="0"/>
          <p:nvPr/>
        </p:nvPicPr>
        <p:blipFill rotWithShape="1">
          <a:blip r:embed="rId6">
            <a:alphaModFix/>
          </a:blip>
          <a:srcRect b="14471" l="7888" r="23160" t="0"/>
          <a:stretch/>
        </p:blipFill>
        <p:spPr>
          <a:xfrm>
            <a:off x="232200" y="2705075"/>
            <a:ext cx="4154625" cy="2061418"/>
          </a:xfrm>
          <a:prstGeom prst="rect">
            <a:avLst/>
          </a:prstGeom>
          <a:noFill/>
          <a:ln>
            <a:noFill/>
          </a:ln>
        </p:spPr>
      </p:pic>
      <p:sp>
        <p:nvSpPr>
          <p:cNvPr id="1242" name="Google Shape;1242;p105"/>
          <p:cNvSpPr txBox="1"/>
          <p:nvPr/>
        </p:nvSpPr>
        <p:spPr>
          <a:xfrm>
            <a:off x="4477150" y="579200"/>
            <a:ext cx="4477200" cy="4119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lt1"/>
              </a:buClr>
              <a:buSzPts val="1600"/>
              <a:buChar char="❏"/>
            </a:pPr>
            <a:r>
              <a:rPr lang="en-US" sz="1600">
                <a:solidFill>
                  <a:schemeClr val="lt1"/>
                </a:solidFill>
              </a:rPr>
              <a:t>En önemsiz bit’e veri eklendiği için filigran dinlendiğinde ayırt edilemeyecektir.</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US" sz="1600">
                <a:solidFill>
                  <a:schemeClr val="lt1"/>
                </a:solidFill>
              </a:rPr>
              <a:t>Mel frekans spektrumda da görüleceği üzere ses dosyasındaki değişim çok küçüktür.</a:t>
            </a:r>
            <a:endParaRPr sz="1600">
              <a:solidFill>
                <a:schemeClr val="lt1"/>
              </a:solidFill>
            </a:endParaRPr>
          </a:p>
          <a:p>
            <a:pPr indent="-330200" lvl="0" marL="457200" rtl="0" algn="l">
              <a:lnSpc>
                <a:spcPct val="115000"/>
              </a:lnSpc>
              <a:spcBef>
                <a:spcPts val="1000"/>
              </a:spcBef>
              <a:spcAft>
                <a:spcPts val="0"/>
              </a:spcAft>
              <a:buClr>
                <a:schemeClr val="lt1"/>
              </a:buClr>
              <a:buSzPts val="1600"/>
              <a:buChar char="❏"/>
            </a:pPr>
            <a:r>
              <a:rPr lang="en-US" sz="1600">
                <a:solidFill>
                  <a:schemeClr val="lt1"/>
                </a:solidFill>
              </a:rPr>
              <a:t>Büyük boyutlu tek veri yerine kısa tekrar eden </a:t>
            </a:r>
            <a:r>
              <a:rPr lang="en-US" sz="1600">
                <a:solidFill>
                  <a:schemeClr val="lt1"/>
                </a:solidFill>
              </a:rPr>
              <a:t>filigran</a:t>
            </a:r>
            <a:r>
              <a:rPr lang="en-US" sz="1600">
                <a:solidFill>
                  <a:schemeClr val="lt1"/>
                </a:solidFill>
              </a:rPr>
              <a:t> eklenmesi müziğin küçük </a:t>
            </a:r>
            <a:r>
              <a:rPr lang="en-US" sz="1600">
                <a:solidFill>
                  <a:schemeClr val="lt1"/>
                </a:solidFill>
              </a:rPr>
              <a:t>parçalarının</a:t>
            </a:r>
            <a:r>
              <a:rPr lang="en-US" sz="1600">
                <a:solidFill>
                  <a:schemeClr val="lt1"/>
                </a:solidFill>
              </a:rPr>
              <a:t> tespit </a:t>
            </a:r>
            <a:r>
              <a:rPr lang="en-US" sz="1600">
                <a:solidFill>
                  <a:schemeClr val="lt1"/>
                </a:solidFill>
              </a:rPr>
              <a:t>edebilmesini</a:t>
            </a:r>
            <a:r>
              <a:rPr lang="en-US" sz="1600">
                <a:solidFill>
                  <a:schemeClr val="lt1"/>
                </a:solidFill>
              </a:rPr>
              <a:t> sağlar.</a:t>
            </a:r>
            <a:endParaRPr sz="1600">
              <a:solidFill>
                <a:schemeClr val="lt1"/>
              </a:solidFill>
            </a:endParaRPr>
          </a:p>
          <a:p>
            <a:pPr indent="-330200" lvl="0" marL="457200" rtl="0" algn="l">
              <a:lnSpc>
                <a:spcPct val="115000"/>
              </a:lnSpc>
              <a:spcBef>
                <a:spcPts val="1000"/>
              </a:spcBef>
              <a:spcAft>
                <a:spcPts val="1000"/>
              </a:spcAft>
              <a:buClr>
                <a:schemeClr val="lt1"/>
              </a:buClr>
              <a:buSzPts val="1600"/>
              <a:buChar char="❏"/>
            </a:pPr>
            <a:r>
              <a:rPr lang="en-US" sz="1600">
                <a:solidFill>
                  <a:schemeClr val="lt1"/>
                </a:solidFill>
              </a:rPr>
              <a:t>Çok büyük boyutlu veri saklanmak istendiğinde hata alınacaktır. Örnek watermark text 1 milyona </a:t>
            </a:r>
            <a:r>
              <a:rPr lang="en-US" sz="1600">
                <a:solidFill>
                  <a:schemeClr val="lt1"/>
                </a:solidFill>
              </a:rPr>
              <a:t>çıkarsa</a:t>
            </a:r>
            <a:r>
              <a:rPr lang="en-US" sz="1600">
                <a:solidFill>
                  <a:schemeClr val="lt1"/>
                </a:solidFill>
              </a:rPr>
              <a:t> hata alınır.</a:t>
            </a:r>
            <a:endParaRPr sz="1600">
              <a:solidFill>
                <a:schemeClr val="lt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6" name="Shape 1246"/>
        <p:cNvGrpSpPr/>
        <p:nvPr/>
      </p:nvGrpSpPr>
      <p:grpSpPr>
        <a:xfrm>
          <a:off x="0" y="0"/>
          <a:ext cx="0" cy="0"/>
          <a:chOff x="0" y="0"/>
          <a:chExt cx="0" cy="0"/>
        </a:xfrm>
      </p:grpSpPr>
      <p:sp>
        <p:nvSpPr>
          <p:cNvPr id="1247" name="Google Shape;1247;p106"/>
          <p:cNvSpPr txBox="1"/>
          <p:nvPr>
            <p:ph idx="1" type="body"/>
          </p:nvPr>
        </p:nvSpPr>
        <p:spPr>
          <a:xfrm>
            <a:off x="3348375" y="2934650"/>
            <a:ext cx="5526000" cy="1750800"/>
          </a:xfrm>
          <a:prstGeom prst="rect">
            <a:avLst/>
          </a:prstGeom>
          <a:noFill/>
          <a:ln>
            <a:noFill/>
          </a:ln>
        </p:spPr>
        <p:txBody>
          <a:bodyPr anchorCtr="0" anchor="t" bIns="34275" lIns="68575" spcFirstLastPara="1" rIns="68575" wrap="square" tIns="34275">
            <a:normAutofit fontScale="92500" lnSpcReduction="10000"/>
          </a:bodyPr>
          <a:lstStyle/>
          <a:p>
            <a:pPr indent="-310832" lvl="0" marL="457200" rtl="0" algn="l">
              <a:lnSpc>
                <a:spcPct val="150000"/>
              </a:lnSpc>
              <a:spcBef>
                <a:spcPts val="0"/>
              </a:spcBef>
              <a:spcAft>
                <a:spcPts val="0"/>
              </a:spcAft>
              <a:buClr>
                <a:srgbClr val="FFFFFF"/>
              </a:buClr>
              <a:buSzPct val="77777"/>
              <a:buChar char="❏"/>
            </a:pPr>
            <a:r>
              <a:rPr b="1" lang="en-US" u="sng">
                <a:solidFill>
                  <a:schemeClr val="hlink"/>
                </a:solidFill>
                <a:hlinkClick r:id="rId3"/>
              </a:rPr>
              <a:t>http://www.dcode.fr/music-sheet-cipher</a:t>
            </a:r>
            <a:r>
              <a:rPr b="1" lang="en-US">
                <a:solidFill>
                  <a:srgbClr val="FFFFFF"/>
                </a:solidFill>
              </a:rPr>
              <a:t> web sayfası üzerinden gizlemek istediğiniz veriyi notalara çevirin. </a:t>
            </a:r>
            <a:endParaRPr b="1">
              <a:solidFill>
                <a:srgbClr val="FFFFFF"/>
              </a:solidFill>
            </a:endParaRPr>
          </a:p>
          <a:p>
            <a:pPr indent="-310832" lvl="0" marL="457200" rtl="0" algn="l">
              <a:lnSpc>
                <a:spcPct val="150000"/>
              </a:lnSpc>
              <a:spcBef>
                <a:spcPts val="0"/>
              </a:spcBef>
              <a:spcAft>
                <a:spcPts val="0"/>
              </a:spcAft>
              <a:buClr>
                <a:srgbClr val="FFFFFF"/>
              </a:buClr>
              <a:buSzPct val="77777"/>
              <a:buChar char="❏"/>
            </a:pPr>
            <a:r>
              <a:rPr b="1" lang="en-US" u="sng">
                <a:solidFill>
                  <a:schemeClr val="hlink"/>
                </a:solidFill>
                <a:hlinkClick r:id="rId4"/>
              </a:rPr>
              <a:t>Musical Cryptogram</a:t>
            </a:r>
            <a:endParaRPr b="1">
              <a:solidFill>
                <a:srgbClr val="FFFFFF"/>
              </a:solidFill>
            </a:endParaRPr>
          </a:p>
          <a:p>
            <a:pPr indent="-310832" lvl="0" marL="457200" rtl="0" algn="l">
              <a:lnSpc>
                <a:spcPct val="150000"/>
              </a:lnSpc>
              <a:spcBef>
                <a:spcPts val="0"/>
              </a:spcBef>
              <a:spcAft>
                <a:spcPts val="0"/>
              </a:spcAft>
              <a:buClr>
                <a:srgbClr val="FFFFFF"/>
              </a:buClr>
              <a:buSzPct val="77777"/>
              <a:buChar char="❏"/>
            </a:pPr>
            <a:r>
              <a:rPr b="1" lang="en-US">
                <a:solidFill>
                  <a:srgbClr val="FFFFFF"/>
                </a:solidFill>
              </a:rPr>
              <a:t>SACHER </a:t>
            </a:r>
            <a:r>
              <a:rPr b="1" lang="en-US" u="sng">
                <a:solidFill>
                  <a:schemeClr val="hlink"/>
                </a:solidFill>
                <a:hlinkClick r:id="rId5"/>
              </a:rPr>
              <a:t>dinle</a:t>
            </a:r>
            <a:endParaRPr b="1">
              <a:solidFill>
                <a:srgbClr val="FFFFFF"/>
              </a:solidFill>
            </a:endParaRPr>
          </a:p>
        </p:txBody>
      </p:sp>
      <p:pic>
        <p:nvPicPr>
          <p:cNvPr id="1248" name="Google Shape;1248;p106"/>
          <p:cNvPicPr preferRelativeResize="0"/>
          <p:nvPr/>
        </p:nvPicPr>
        <p:blipFill>
          <a:blip r:embed="rId6">
            <a:alphaModFix/>
          </a:blip>
          <a:stretch>
            <a:fillRect/>
          </a:stretch>
        </p:blipFill>
        <p:spPr>
          <a:xfrm>
            <a:off x="79800" y="26587"/>
            <a:ext cx="986649" cy="436125"/>
          </a:xfrm>
          <a:prstGeom prst="rect">
            <a:avLst/>
          </a:prstGeom>
          <a:noFill/>
          <a:ln>
            <a:noFill/>
          </a:ln>
        </p:spPr>
      </p:pic>
      <p:sp>
        <p:nvSpPr>
          <p:cNvPr id="1249" name="Google Shape;1249;p106"/>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a:solidFill>
                  <a:srgbClr val="FFFFFF"/>
                </a:solidFill>
              </a:rPr>
              <a:t>Müziksel kriptogram ile veri gizleme</a:t>
            </a:r>
            <a:endParaRPr sz="2200">
              <a:solidFill>
                <a:srgbClr val="FFFFFF"/>
              </a:solidFill>
            </a:endParaRPr>
          </a:p>
        </p:txBody>
      </p:sp>
      <p:pic>
        <p:nvPicPr>
          <p:cNvPr id="1250" name="Google Shape;1250;p106"/>
          <p:cNvPicPr preferRelativeResize="0"/>
          <p:nvPr/>
        </p:nvPicPr>
        <p:blipFill>
          <a:blip r:embed="rId7">
            <a:alphaModFix/>
          </a:blip>
          <a:stretch>
            <a:fillRect/>
          </a:stretch>
        </p:blipFill>
        <p:spPr>
          <a:xfrm>
            <a:off x="207925" y="628975"/>
            <a:ext cx="2908060" cy="4056524"/>
          </a:xfrm>
          <a:prstGeom prst="rect">
            <a:avLst/>
          </a:prstGeom>
          <a:noFill/>
          <a:ln>
            <a:noFill/>
          </a:ln>
        </p:spPr>
      </p:pic>
      <p:pic>
        <p:nvPicPr>
          <p:cNvPr id="1251" name="Google Shape;1251;p106"/>
          <p:cNvPicPr preferRelativeResize="0"/>
          <p:nvPr/>
        </p:nvPicPr>
        <p:blipFill>
          <a:blip r:embed="rId8">
            <a:alphaModFix/>
          </a:blip>
          <a:stretch>
            <a:fillRect/>
          </a:stretch>
        </p:blipFill>
        <p:spPr>
          <a:xfrm>
            <a:off x="3348375" y="628975"/>
            <a:ext cx="5334420" cy="2222675"/>
          </a:xfrm>
          <a:prstGeom prst="rect">
            <a:avLst/>
          </a:prstGeom>
          <a:noFill/>
          <a:ln>
            <a:noFill/>
          </a:ln>
        </p:spPr>
      </p:pic>
      <p:sp>
        <p:nvSpPr>
          <p:cNvPr id="1252" name="Google Shape;1252;p106"/>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9"/>
              </a:rPr>
              <a:t>https://en.wikipedia.org/wiki/Musical_cryptogram</a:t>
            </a:r>
            <a:endParaRPr sz="1000">
              <a:solidFill>
                <a:srgbClr val="FFF2CC"/>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56" name="Shape 1256"/>
        <p:cNvGrpSpPr/>
        <p:nvPr/>
      </p:nvGrpSpPr>
      <p:grpSpPr>
        <a:xfrm>
          <a:off x="0" y="0"/>
          <a:ext cx="0" cy="0"/>
          <a:chOff x="0" y="0"/>
          <a:chExt cx="0" cy="0"/>
        </a:xfrm>
      </p:grpSpPr>
      <p:sp>
        <p:nvSpPr>
          <p:cNvPr id="1257" name="Google Shape;1257;p107"/>
          <p:cNvSpPr txBox="1"/>
          <p:nvPr>
            <p:ph type="title"/>
          </p:nvPr>
        </p:nvSpPr>
        <p:spPr>
          <a:xfrm>
            <a:off x="114225" y="-18550"/>
            <a:ext cx="8731800" cy="5337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lt1"/>
              </a:buClr>
              <a:buSzPts val="2400"/>
              <a:buFont typeface="Consolas"/>
              <a:buNone/>
            </a:pPr>
            <a:r>
              <a:rPr lang="en-US" sz="2200">
                <a:solidFill>
                  <a:srgbClr val="FFFFFF"/>
                </a:solidFill>
              </a:rPr>
              <a:t>Spread spectrum frekans yöntemi ile veri gizleme</a:t>
            </a:r>
            <a:endParaRPr sz="2200">
              <a:solidFill>
                <a:srgbClr val="FFFFFF"/>
              </a:solidFill>
            </a:endParaRPr>
          </a:p>
        </p:txBody>
      </p:sp>
      <p:pic>
        <p:nvPicPr>
          <p:cNvPr id="1258" name="Google Shape;1258;p107" title="How to Hide a Secret Code in an Audio File">
            <a:hlinkClick r:id="rId3"/>
          </p:cNvPr>
          <p:cNvPicPr preferRelativeResize="0"/>
          <p:nvPr/>
        </p:nvPicPr>
        <p:blipFill>
          <a:blip r:embed="rId4">
            <a:alphaModFix/>
          </a:blip>
          <a:stretch>
            <a:fillRect/>
          </a:stretch>
        </p:blipFill>
        <p:spPr>
          <a:xfrm>
            <a:off x="829750" y="638125"/>
            <a:ext cx="6875100" cy="3867250"/>
          </a:xfrm>
          <a:prstGeom prst="rect">
            <a:avLst/>
          </a:prstGeom>
          <a:noFill/>
          <a:ln>
            <a:noFill/>
          </a:ln>
        </p:spPr>
      </p:pic>
      <p:sp>
        <p:nvSpPr>
          <p:cNvPr id="1259" name="Google Shape;1259;p107"/>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Video </a:t>
            </a:r>
            <a:r>
              <a:rPr lang="en-US" sz="1000">
                <a:solidFill>
                  <a:srgbClr val="FFF2CC"/>
                </a:solidFill>
              </a:rPr>
              <a:t>by Lifehacker from How to </a:t>
            </a:r>
            <a:r>
              <a:rPr lang="en-US" sz="1000" u="sng">
                <a:solidFill>
                  <a:schemeClr val="hlink"/>
                </a:solidFill>
                <a:hlinkClick r:id="rId5"/>
              </a:rPr>
              <a:t>Hide a Secret Code in an Audio File</a:t>
            </a:r>
            <a:endParaRPr sz="1000">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8"/>
                                        </p:tgtEl>
                                        <p:attrNameLst>
                                          <p:attrName>style.visibility</p:attrName>
                                        </p:attrNameLst>
                                      </p:cBhvr>
                                      <p:to>
                                        <p:strVal val="visible"/>
                                      </p:to>
                                    </p:set>
                                    <p:animEffect filter="fade" transition="in">
                                      <p:cBhvr>
                                        <p:cTn dur="1000"/>
                                        <p:tgtEl>
                                          <p:spTgt spid="12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3" name="Shape 1263"/>
        <p:cNvGrpSpPr/>
        <p:nvPr/>
      </p:nvGrpSpPr>
      <p:grpSpPr>
        <a:xfrm>
          <a:off x="0" y="0"/>
          <a:ext cx="0" cy="0"/>
          <a:chOff x="0" y="0"/>
          <a:chExt cx="0" cy="0"/>
        </a:xfrm>
      </p:grpSpPr>
      <p:sp>
        <p:nvSpPr>
          <p:cNvPr id="1264" name="Google Shape;1264;p108"/>
          <p:cNvSpPr txBox="1"/>
          <p:nvPr>
            <p:ph idx="1" type="body"/>
          </p:nvPr>
        </p:nvSpPr>
        <p:spPr>
          <a:xfrm>
            <a:off x="4054625" y="770800"/>
            <a:ext cx="4947000" cy="3914700"/>
          </a:xfrm>
          <a:prstGeom prst="rect">
            <a:avLst/>
          </a:prstGeom>
          <a:noFill/>
          <a:ln>
            <a:noFill/>
          </a:ln>
        </p:spPr>
        <p:txBody>
          <a:bodyPr anchorCtr="0" anchor="t" bIns="34275" lIns="68575" spcFirstLastPara="1" rIns="68575" wrap="square" tIns="34275">
            <a:normAutofit fontScale="77500"/>
          </a:bodyPr>
          <a:lstStyle/>
          <a:p>
            <a:pPr indent="-297497" lvl="0" marL="457200" rtl="0" algn="l">
              <a:lnSpc>
                <a:spcPct val="150000"/>
              </a:lnSpc>
              <a:spcBef>
                <a:spcPts val="0"/>
              </a:spcBef>
              <a:spcAft>
                <a:spcPts val="0"/>
              </a:spcAft>
              <a:buClr>
                <a:srgbClr val="FFFFFF"/>
              </a:buClr>
              <a:buSzPct val="77777"/>
              <a:buChar char="❏"/>
            </a:pPr>
            <a:r>
              <a:rPr lang="en-US">
                <a:solidFill>
                  <a:srgbClr val="FFFFFF"/>
                </a:solidFill>
              </a:rPr>
              <a:t>Şifrelenmesi istenen resmi oluşturun. </a:t>
            </a:r>
            <a:endParaRPr>
              <a:solidFill>
                <a:srgbClr val="FFFFFF"/>
              </a:solidFill>
            </a:endParaRPr>
          </a:p>
          <a:p>
            <a:pPr indent="-297497" lvl="0" marL="457200" rtl="0" algn="l">
              <a:lnSpc>
                <a:spcPct val="150000"/>
              </a:lnSpc>
              <a:spcBef>
                <a:spcPts val="0"/>
              </a:spcBef>
              <a:spcAft>
                <a:spcPts val="0"/>
              </a:spcAft>
              <a:buClr>
                <a:srgbClr val="FFFFFF"/>
              </a:buClr>
              <a:buSzPct val="77777"/>
              <a:buChar char="❏"/>
            </a:pPr>
            <a:r>
              <a:rPr lang="en-US">
                <a:solidFill>
                  <a:srgbClr val="FFFFFF"/>
                </a:solidFill>
              </a:rPr>
              <a:t>Siyah arkaplan üzerine beyaz metin daha iyi sonuç veriyor.</a:t>
            </a:r>
            <a:endParaRPr>
              <a:solidFill>
                <a:srgbClr val="FFFFFF"/>
              </a:solidFill>
            </a:endParaRPr>
          </a:p>
          <a:p>
            <a:pPr indent="-297497" lvl="0" marL="457200" rtl="0" algn="l">
              <a:lnSpc>
                <a:spcPct val="150000"/>
              </a:lnSpc>
              <a:spcBef>
                <a:spcPts val="0"/>
              </a:spcBef>
              <a:spcAft>
                <a:spcPts val="0"/>
              </a:spcAft>
              <a:buClr>
                <a:srgbClr val="FFFFFF"/>
              </a:buClr>
              <a:buSzPct val="77777"/>
              <a:buChar char="❏"/>
            </a:pPr>
            <a:r>
              <a:rPr lang="en-US">
                <a:solidFill>
                  <a:srgbClr val="FFFFFF"/>
                </a:solidFill>
              </a:rPr>
              <a:t>Fazla boş alan olmayan küçük resimler daha iyi sonuç veriyor.</a:t>
            </a:r>
            <a:endParaRPr>
              <a:solidFill>
                <a:srgbClr val="FFFFFF"/>
              </a:solidFill>
            </a:endParaRPr>
          </a:p>
          <a:p>
            <a:pPr indent="-297497" lvl="0" marL="457200" rtl="0" algn="l">
              <a:lnSpc>
                <a:spcPct val="150000"/>
              </a:lnSpc>
              <a:spcBef>
                <a:spcPts val="0"/>
              </a:spcBef>
              <a:spcAft>
                <a:spcPts val="0"/>
              </a:spcAft>
              <a:buClr>
                <a:srgbClr val="FFFFFF"/>
              </a:buClr>
              <a:buSzPct val="77777"/>
              <a:buChar char="❏"/>
            </a:pPr>
            <a:r>
              <a:rPr lang="en-US">
                <a:solidFill>
                  <a:srgbClr val="FFFFFF"/>
                </a:solidFill>
              </a:rPr>
              <a:t>Oluşturduğunuz resmi jpeg veya bmp formatında kaydedin.</a:t>
            </a:r>
            <a:endParaRPr>
              <a:solidFill>
                <a:srgbClr val="FFFFFF"/>
              </a:solidFill>
            </a:endParaRPr>
          </a:p>
          <a:p>
            <a:pPr indent="-297497" lvl="0" marL="457200" rtl="0" algn="l">
              <a:lnSpc>
                <a:spcPct val="150000"/>
              </a:lnSpc>
              <a:spcBef>
                <a:spcPts val="0"/>
              </a:spcBef>
              <a:spcAft>
                <a:spcPts val="0"/>
              </a:spcAft>
              <a:buSzPct val="77777"/>
              <a:buChar char="❏"/>
            </a:pPr>
            <a:r>
              <a:rPr lang="en-US">
                <a:solidFill>
                  <a:srgbClr val="FFFFFF"/>
                </a:solidFill>
              </a:rPr>
              <a:t>Windows üzerinde çalışan </a:t>
            </a:r>
            <a:r>
              <a:rPr lang="en-US" u="sng">
                <a:solidFill>
                  <a:schemeClr val="hlink"/>
                </a:solidFill>
                <a:hlinkClick r:id="rId3"/>
              </a:rPr>
              <a:t>coagula</a:t>
            </a:r>
            <a:r>
              <a:rPr lang="en-US">
                <a:solidFill>
                  <a:srgbClr val="FFFFFF"/>
                </a:solidFill>
              </a:rPr>
              <a:t> programını indirin.</a:t>
            </a:r>
            <a:endParaRPr>
              <a:solidFill>
                <a:srgbClr val="FFFFFF"/>
              </a:solidFill>
            </a:endParaRPr>
          </a:p>
          <a:p>
            <a:pPr indent="-297497" lvl="0" marL="457200" rtl="0" algn="l">
              <a:lnSpc>
                <a:spcPct val="150000"/>
              </a:lnSpc>
              <a:spcBef>
                <a:spcPts val="0"/>
              </a:spcBef>
              <a:spcAft>
                <a:spcPts val="0"/>
              </a:spcAft>
              <a:buClr>
                <a:srgbClr val="FFFFFF"/>
              </a:buClr>
              <a:buSzPct val="77777"/>
              <a:buChar char="❏"/>
            </a:pPr>
            <a:r>
              <a:rPr lang="en-US">
                <a:solidFill>
                  <a:srgbClr val="FFFFFF"/>
                </a:solidFill>
              </a:rPr>
              <a:t>Resmi Coagula programı ile açın. Ayarlar menüsünden "Render Image as Audio Without Blue/Noise" seçin.</a:t>
            </a:r>
            <a:endParaRPr>
              <a:solidFill>
                <a:srgbClr val="FFFFFF"/>
              </a:solidFill>
            </a:endParaRPr>
          </a:p>
          <a:p>
            <a:pPr indent="-297497" lvl="0" marL="457200" rtl="0" algn="l">
              <a:lnSpc>
                <a:spcPct val="150000"/>
              </a:lnSpc>
              <a:spcBef>
                <a:spcPts val="0"/>
              </a:spcBef>
              <a:spcAft>
                <a:spcPts val="0"/>
              </a:spcAft>
              <a:buClr>
                <a:srgbClr val="FFFFFF"/>
              </a:buClr>
              <a:buSzPct val="77777"/>
              <a:buChar char="❏"/>
            </a:pPr>
            <a:r>
              <a:rPr lang="en-US">
                <a:solidFill>
                  <a:srgbClr val="FFFFFF"/>
                </a:solidFill>
              </a:rPr>
              <a:t>Menüden "Save Audio File" seçerek ses dosyasını kaydedin. </a:t>
            </a:r>
            <a:endParaRPr>
              <a:solidFill>
                <a:srgbClr val="FFFFFF"/>
              </a:solidFill>
            </a:endParaRPr>
          </a:p>
        </p:txBody>
      </p:sp>
      <p:pic>
        <p:nvPicPr>
          <p:cNvPr id="1265" name="Google Shape;1265;p108"/>
          <p:cNvPicPr preferRelativeResize="0"/>
          <p:nvPr/>
        </p:nvPicPr>
        <p:blipFill>
          <a:blip r:embed="rId4">
            <a:alphaModFix/>
          </a:blip>
          <a:stretch>
            <a:fillRect/>
          </a:stretch>
        </p:blipFill>
        <p:spPr>
          <a:xfrm>
            <a:off x="79800" y="26587"/>
            <a:ext cx="986649" cy="436125"/>
          </a:xfrm>
          <a:prstGeom prst="rect">
            <a:avLst/>
          </a:prstGeom>
          <a:noFill/>
          <a:ln>
            <a:noFill/>
          </a:ln>
        </p:spPr>
      </p:pic>
      <p:sp>
        <p:nvSpPr>
          <p:cNvPr id="1266" name="Google Shape;1266;p108"/>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a:t>
            </a:r>
            <a:r>
              <a:rPr lang="en-US" sz="2200" u="sng">
                <a:solidFill>
                  <a:schemeClr val="hlink"/>
                </a:solidFill>
                <a:hlinkClick r:id="rId5"/>
              </a:rPr>
              <a:t>Mel s</a:t>
            </a:r>
            <a:r>
              <a:rPr lang="en-US" sz="2200" u="sng">
                <a:solidFill>
                  <a:schemeClr val="hlink"/>
                </a:solidFill>
                <a:hlinkClick r:id="rId6"/>
              </a:rPr>
              <a:t>pektrum frekans ile veri gizleme</a:t>
            </a:r>
            <a:r>
              <a:rPr lang="en-US" sz="2200">
                <a:solidFill>
                  <a:srgbClr val="FFFFFF"/>
                </a:solidFill>
              </a:rPr>
              <a:t> </a:t>
            </a:r>
            <a:endParaRPr sz="2200">
              <a:solidFill>
                <a:srgbClr val="FFFFFF"/>
              </a:solidFill>
            </a:endParaRPr>
          </a:p>
        </p:txBody>
      </p:sp>
      <p:pic>
        <p:nvPicPr>
          <p:cNvPr id="1267" name="Google Shape;1267;p108"/>
          <p:cNvPicPr preferRelativeResize="0"/>
          <p:nvPr/>
        </p:nvPicPr>
        <p:blipFill>
          <a:blip r:embed="rId7">
            <a:alphaModFix/>
          </a:blip>
          <a:stretch>
            <a:fillRect/>
          </a:stretch>
        </p:blipFill>
        <p:spPr>
          <a:xfrm>
            <a:off x="249725" y="825375"/>
            <a:ext cx="3533199" cy="1860788"/>
          </a:xfrm>
          <a:prstGeom prst="rect">
            <a:avLst/>
          </a:prstGeom>
          <a:noFill/>
          <a:ln>
            <a:noFill/>
          </a:ln>
        </p:spPr>
      </p:pic>
      <p:sp>
        <p:nvSpPr>
          <p:cNvPr id="1268" name="Google Shape;1268;p108"/>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8"/>
              </a:rPr>
              <a:t>Image to audio spectrum player</a:t>
            </a:r>
            <a:endParaRPr sz="1000">
              <a:solidFill>
                <a:srgbClr val="FFF2CC"/>
              </a:solidFill>
            </a:endParaRPr>
          </a:p>
        </p:txBody>
      </p:sp>
      <p:pic>
        <p:nvPicPr>
          <p:cNvPr id="1269" name="Google Shape;1269;p108"/>
          <p:cNvPicPr preferRelativeResize="0"/>
          <p:nvPr/>
        </p:nvPicPr>
        <p:blipFill>
          <a:blip r:embed="rId9">
            <a:alphaModFix/>
          </a:blip>
          <a:stretch>
            <a:fillRect/>
          </a:stretch>
        </p:blipFill>
        <p:spPr>
          <a:xfrm>
            <a:off x="249725" y="2812475"/>
            <a:ext cx="3533198" cy="178518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3" name="Shape 1273"/>
        <p:cNvGrpSpPr/>
        <p:nvPr/>
      </p:nvGrpSpPr>
      <p:grpSpPr>
        <a:xfrm>
          <a:off x="0" y="0"/>
          <a:ext cx="0" cy="0"/>
          <a:chOff x="0" y="0"/>
          <a:chExt cx="0" cy="0"/>
        </a:xfrm>
      </p:grpSpPr>
      <p:pic>
        <p:nvPicPr>
          <p:cNvPr id="1274" name="Google Shape;1274;p109"/>
          <p:cNvPicPr preferRelativeResize="0"/>
          <p:nvPr/>
        </p:nvPicPr>
        <p:blipFill>
          <a:blip r:embed="rId3">
            <a:alphaModFix/>
          </a:blip>
          <a:stretch>
            <a:fillRect/>
          </a:stretch>
        </p:blipFill>
        <p:spPr>
          <a:xfrm>
            <a:off x="79800" y="26587"/>
            <a:ext cx="986649" cy="436125"/>
          </a:xfrm>
          <a:prstGeom prst="rect">
            <a:avLst/>
          </a:prstGeom>
          <a:noFill/>
          <a:ln>
            <a:noFill/>
          </a:ln>
        </p:spPr>
      </p:pic>
      <p:sp>
        <p:nvSpPr>
          <p:cNvPr id="1275" name="Google Shape;1275;p109"/>
          <p:cNvSpPr txBox="1"/>
          <p:nvPr>
            <p:ph type="title"/>
          </p:nvPr>
        </p:nvSpPr>
        <p:spPr>
          <a:xfrm>
            <a:off x="1066450" y="-24750"/>
            <a:ext cx="7808100" cy="538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200">
                <a:solidFill>
                  <a:srgbClr val="FFFFFF"/>
                </a:solidFill>
              </a:rPr>
              <a:t>Uygulama: Spectrum frekans ile veri gizleme </a:t>
            </a:r>
            <a:endParaRPr sz="2200">
              <a:solidFill>
                <a:srgbClr val="FFFFFF"/>
              </a:solidFill>
            </a:endParaRPr>
          </a:p>
        </p:txBody>
      </p:sp>
      <p:sp>
        <p:nvSpPr>
          <p:cNvPr id="1276" name="Google Shape;1276;p10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chemeClr val="hlink"/>
                </a:solidFill>
                <a:hlinkClick r:id="rId4"/>
              </a:rPr>
              <a:t>Image to audio spectrum player</a:t>
            </a:r>
            <a:endParaRPr sz="1000">
              <a:solidFill>
                <a:srgbClr val="FFF2CC"/>
              </a:solidFill>
            </a:endParaRPr>
          </a:p>
        </p:txBody>
      </p:sp>
      <p:sp>
        <p:nvSpPr>
          <p:cNvPr id="1277" name="Google Shape;1277;p109"/>
          <p:cNvSpPr txBox="1"/>
          <p:nvPr/>
        </p:nvSpPr>
        <p:spPr>
          <a:xfrm>
            <a:off x="151925" y="4312825"/>
            <a:ext cx="4382100" cy="5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u="sng">
                <a:solidFill>
                  <a:schemeClr val="hlink"/>
                </a:solidFill>
                <a:hlinkClick r:id="rId5"/>
              </a:rPr>
              <a:t>https://nsspot.herokuapp.com/imagetoaudio/</a:t>
            </a:r>
            <a:endParaRPr sz="1600">
              <a:solidFill>
                <a:srgbClr val="FFFFFF"/>
              </a:solidFill>
            </a:endParaRPr>
          </a:p>
        </p:txBody>
      </p:sp>
      <p:pic>
        <p:nvPicPr>
          <p:cNvPr id="1278" name="Google Shape;1278;p109"/>
          <p:cNvPicPr preferRelativeResize="0"/>
          <p:nvPr/>
        </p:nvPicPr>
        <p:blipFill>
          <a:blip r:embed="rId6">
            <a:alphaModFix/>
          </a:blip>
          <a:stretch>
            <a:fillRect/>
          </a:stretch>
        </p:blipFill>
        <p:spPr>
          <a:xfrm>
            <a:off x="151875" y="666450"/>
            <a:ext cx="4382174" cy="2094551"/>
          </a:xfrm>
          <a:prstGeom prst="rect">
            <a:avLst/>
          </a:prstGeom>
          <a:noFill/>
          <a:ln>
            <a:noFill/>
          </a:ln>
        </p:spPr>
      </p:pic>
      <p:pic>
        <p:nvPicPr>
          <p:cNvPr id="1279" name="Google Shape;1279;p109"/>
          <p:cNvPicPr preferRelativeResize="0"/>
          <p:nvPr/>
        </p:nvPicPr>
        <p:blipFill>
          <a:blip r:embed="rId7">
            <a:alphaModFix/>
          </a:blip>
          <a:stretch>
            <a:fillRect/>
          </a:stretch>
        </p:blipFill>
        <p:spPr>
          <a:xfrm>
            <a:off x="4731602" y="666450"/>
            <a:ext cx="4012200" cy="4012200"/>
          </a:xfrm>
          <a:prstGeom prst="rect">
            <a:avLst/>
          </a:prstGeom>
          <a:noFill/>
          <a:ln>
            <a:noFill/>
          </a:ln>
        </p:spPr>
      </p:pic>
      <p:sp>
        <p:nvSpPr>
          <p:cNvPr id="1280" name="Google Shape;1280;p109"/>
          <p:cNvSpPr txBox="1"/>
          <p:nvPr/>
        </p:nvSpPr>
        <p:spPr>
          <a:xfrm>
            <a:off x="609075" y="2964725"/>
            <a:ext cx="39249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800">
                <a:solidFill>
                  <a:schemeClr val="lt1"/>
                </a:solidFill>
              </a:rPr>
              <a:t>image_to_audio_music (lena).wav</a:t>
            </a:r>
            <a:endParaRPr sz="1800">
              <a:solidFill>
                <a:schemeClr val="lt1"/>
              </a:solidFill>
            </a:endParaRPr>
          </a:p>
        </p:txBody>
      </p:sp>
      <p:pic>
        <p:nvPicPr>
          <p:cNvPr id="1281" name="Google Shape;1281;p109" title="image_to_audio_music.wav">
            <a:hlinkClick r:id="rId8"/>
          </p:cNvPr>
          <p:cNvPicPr preferRelativeResize="0"/>
          <p:nvPr/>
        </p:nvPicPr>
        <p:blipFill>
          <a:blip r:embed="rId9">
            <a:alphaModFix/>
          </a:blip>
          <a:stretch>
            <a:fillRect/>
          </a:stretch>
        </p:blipFill>
        <p:spPr>
          <a:xfrm>
            <a:off x="151875" y="2964726"/>
            <a:ext cx="457200" cy="457200"/>
          </a:xfrm>
          <a:prstGeom prst="rect">
            <a:avLst/>
          </a:prstGeom>
          <a:noFill/>
          <a:ln>
            <a:noFill/>
          </a:ln>
        </p:spPr>
      </p:pic>
      <p:sp>
        <p:nvSpPr>
          <p:cNvPr id="1282" name="Google Shape;1282;p109"/>
          <p:cNvSpPr txBox="1"/>
          <p:nvPr/>
        </p:nvSpPr>
        <p:spPr>
          <a:xfrm>
            <a:off x="152025" y="3513675"/>
            <a:ext cx="4476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lt1"/>
                </a:solidFill>
              </a:rPr>
              <a:t>Aşağıdaki web adresinde bulunan uygulama ile resimleri mel frekans spektrumunda oluşturan sese dönüştürün</a:t>
            </a:r>
            <a:endParaRPr sz="16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2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